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notesMasterIdLst>
    <p:notesMasterId r:id="rId24"/>
  </p:notesMasterIdLst>
  <p:sldIdLst>
    <p:sldId id="391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380" r:id="rId2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/>
    <p:restoredTop sz="93875"/>
  </p:normalViewPr>
  <p:slideViewPr>
    <p:cSldViewPr snapToObjects="1">
      <p:cViewPr varScale="1">
        <p:scale>
          <a:sx n="100" d="100"/>
          <a:sy n="100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6233D5A-C9F7-F842-966F-B3FE9E0E3794}" type="datetime1">
              <a:rPr lang="en-US"/>
              <a:pPr>
                <a:defRPr/>
              </a:pPr>
              <a:t>7/16/17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330A8EA-57F8-DD41-A187-DB04FDCCB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41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AD1467-576C-7A43-95EF-FFABA69136E0}" type="datetime1">
              <a:rPr lang="en-US" smtClean="0"/>
              <a:pPr>
                <a:defRPr/>
              </a:pPr>
              <a:t>7/16/17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08E0FB-BE2A-204F-BDDD-F98EA89604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DC0744-DDA9-3A42-B555-E597EE13BF1E}" type="datetime1">
              <a:rPr lang="en-US" smtClean="0"/>
              <a:pPr>
                <a:defRPr/>
              </a:pPr>
              <a:t>7/16/17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22A492-ADB8-2E4E-B4CF-E35E52D920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DC0744-DDA9-3A42-B555-E597EE13BF1E}" type="datetime1">
              <a:rPr lang="en-US" smtClean="0"/>
              <a:pPr>
                <a:defRPr/>
              </a:pPr>
              <a:t>7/16/17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22A492-ADB8-2E4E-B4CF-E35E52D920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DC0744-DDA9-3A42-B555-E597EE13BF1E}" type="datetime1">
              <a:rPr lang="en-US" smtClean="0"/>
              <a:pPr>
                <a:defRPr/>
              </a:pPr>
              <a:t>7/16/17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22A492-ADB8-2E4E-B4CF-E35E52D920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DC0744-DDA9-3A42-B555-E597EE13BF1E}" type="datetime1">
              <a:rPr lang="en-US" smtClean="0"/>
              <a:pPr>
                <a:defRPr/>
              </a:pPr>
              <a:t>7/16/17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22A492-ADB8-2E4E-B4CF-E35E52D920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DC0744-DDA9-3A42-B555-E597EE13BF1E}" type="datetime1">
              <a:rPr lang="en-US" smtClean="0"/>
              <a:pPr>
                <a:defRPr/>
              </a:pPr>
              <a:t>7/16/17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22A492-ADB8-2E4E-B4CF-E35E52D920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DC0744-DDA9-3A42-B555-E597EE13BF1E}" type="datetime1">
              <a:rPr lang="en-US" smtClean="0"/>
              <a:pPr>
                <a:defRPr/>
              </a:pPr>
              <a:t>7/16/17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22A492-ADB8-2E4E-B4CF-E35E52D920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E4B2BC-5EC9-1347-8B8A-35C75012FD7B}" type="datetime1">
              <a:rPr lang="en-US" smtClean="0"/>
              <a:pPr>
                <a:defRPr/>
              </a:pPr>
              <a:t>7/16/17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EC20D9-6766-D347-8CE7-BD61DB2EA8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94411A-BAE2-8B43-A607-01212392929D}" type="datetime1">
              <a:rPr lang="en-US" smtClean="0"/>
              <a:pPr>
                <a:defRPr/>
              </a:pPr>
              <a:t>7/16/17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81155-CE77-9749-8108-CA3CA0D30A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60291D-8825-4C45-B861-3118DBA4B105}" type="datetime1">
              <a:rPr lang="en-US" smtClean="0"/>
              <a:pPr>
                <a:defRPr/>
              </a:pPr>
              <a:t>7/16/17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C91E50-3654-4146-8236-02A35BC9D0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BCFE81-259C-A244-8F5A-C107773D40B1}" type="datetime1">
              <a:rPr lang="en-US" smtClean="0"/>
              <a:pPr>
                <a:defRPr/>
              </a:pPr>
              <a:t>7/16/17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A8DE8-4A89-3B44-A193-2720D4D6BB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68BDD5-65AF-324D-B1BC-08BA3541D828}" type="datetime1">
              <a:rPr lang="en-US" smtClean="0"/>
              <a:pPr>
                <a:defRPr/>
              </a:pPr>
              <a:t>7/16/17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58217-F258-384E-BC9F-2E41A5C020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FB74D6-2F1B-D741-9C5D-F7EFC0FF015F}" type="datetime1">
              <a:rPr lang="en-US" smtClean="0"/>
              <a:pPr>
                <a:defRPr/>
              </a:pPr>
              <a:t>7/16/17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B27A3-F496-B147-872B-F35B7B5D71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C0F276-42F9-634D-BFE6-D9BC545644EE}" type="datetime1">
              <a:rPr lang="en-US" smtClean="0"/>
              <a:pPr>
                <a:defRPr/>
              </a:pPr>
              <a:t>7/16/17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E1A8D-24C7-7D4D-8741-0FFECA638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E47648-6744-BA49-A3A3-86708C80C9B5}" type="datetime1">
              <a:rPr lang="en-US" smtClean="0"/>
              <a:pPr>
                <a:defRPr/>
              </a:pPr>
              <a:t>7/16/17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15CFFE-A326-E34C-BFB4-DFF39FA2BD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3DF1CD-2E05-AA4E-AC45-69EC996453B9}" type="datetime1">
              <a:rPr lang="en-US" smtClean="0"/>
              <a:pPr>
                <a:defRPr/>
              </a:pPr>
              <a:t>7/16/17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F18DC3-4C94-D047-AD91-39B2A32BEA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ECDF4C-66EF-7F4B-B27E-844DF611115D}" type="datetime1">
              <a:rPr lang="en-US" smtClean="0"/>
              <a:pPr>
                <a:defRPr/>
              </a:pPr>
              <a:t>7/16/17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FDF2A7-EF58-3F40-AAD7-46E71C1FF3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CDC0744-DDA9-3A42-B555-E597EE13BF1E}" type="datetime1">
              <a:rPr lang="en-US" smtClean="0"/>
              <a:pPr>
                <a:defRPr/>
              </a:pPr>
              <a:t>7/16/17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422A492-ADB8-2E4E-B4CF-E35E52D920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1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CE 3372 Water Systems Design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rPr>
              <a:t>Lecture </a:t>
            </a:r>
            <a:r>
              <a:rPr lang="en-US" dirty="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rPr>
              <a:t>23: </a:t>
            </a:r>
            <a:r>
              <a:rPr lang="en-US" dirty="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rPr>
              <a:t>EPA </a:t>
            </a:r>
            <a:r>
              <a:rPr lang="en-US" dirty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rPr>
              <a:t>SWMM– </a:t>
            </a:r>
            <a:r>
              <a:rPr lang="en-US" dirty="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rPr>
              <a:t>Storage Nodes and Detention Basins</a:t>
            </a:r>
            <a:endParaRPr lang="en-US" dirty="0">
              <a:solidFill>
                <a:srgbClr val="898989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18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Consider a detention pond that drains a 5-acre parking lot, then discharges to a nearby receiving stream</a:t>
            </a:r>
          </a:p>
          <a:p>
            <a:r>
              <a:rPr lang="en-US" dirty="0" smtClean="0"/>
              <a:t>Use SWMM to approximate the hydraulics</a:t>
            </a:r>
          </a:p>
          <a:p>
            <a:pPr lvl="1"/>
            <a:r>
              <a:rPr lang="en-US" dirty="0" smtClean="0"/>
              <a:t>Sub-catchment, high CN (98) to represent the parking lot</a:t>
            </a:r>
          </a:p>
          <a:p>
            <a:pPr lvl="1"/>
            <a:r>
              <a:rPr lang="en-US" dirty="0" smtClean="0"/>
              <a:t>1-inch/hour storm for 3 hours</a:t>
            </a:r>
          </a:p>
          <a:p>
            <a:pPr lvl="1"/>
            <a:r>
              <a:rPr lang="en-US" dirty="0" smtClean="0"/>
              <a:t>All flow passes through the detention pond before exiting to a stream through a 6-inch pipe at the inverts, and a 1-foot pipe at 2-feet above basin bottom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34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>
            <a:off x="7010400" y="5257800"/>
            <a:ext cx="1466850" cy="209883"/>
          </a:xfrm>
          <a:prstGeom prst="line">
            <a:avLst/>
          </a:prstGeom>
          <a:ln w="1524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Schematic of the system</a:t>
            </a:r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2400" y="3124200"/>
            <a:ext cx="3810000" cy="1066800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ghtning Bolt 6"/>
          <p:cNvSpPr/>
          <p:nvPr/>
        </p:nvSpPr>
        <p:spPr>
          <a:xfrm>
            <a:off x="1371600" y="2819400"/>
            <a:ext cx="609600" cy="820738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958516" y="2509253"/>
            <a:ext cx="990600" cy="533400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2834104" y="3886199"/>
            <a:ext cx="2499895" cy="1284705"/>
          </a:xfrm>
          <a:prstGeom prst="can">
            <a:avLst/>
          </a:prstGeom>
          <a:solidFill>
            <a:srgbClr val="0000FF">
              <a:alpha val="10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007937" y="3640138"/>
            <a:ext cx="887663" cy="322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9" idx="2"/>
          </p:cNvCxnSpPr>
          <p:nvPr/>
        </p:nvCxnSpPr>
        <p:spPr>
          <a:xfrm>
            <a:off x="5334000" y="5029200"/>
            <a:ext cx="1676400" cy="3048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34000" y="4572000"/>
            <a:ext cx="1676400" cy="304800"/>
          </a:xfrm>
          <a:prstGeom prst="line">
            <a:avLst/>
          </a:prstGeom>
          <a:ln w="762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934200" y="4800600"/>
            <a:ext cx="152400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854074">
            <a:off x="1780035" y="3307661"/>
            <a:ext cx="167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acre; CN=98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007937" y="2531980"/>
            <a:ext cx="198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inch/</a:t>
            </a:r>
            <a:r>
              <a:rPr lang="en-US" dirty="0" err="1" smtClean="0"/>
              <a:t>hr</a:t>
            </a:r>
            <a:r>
              <a:rPr lang="en-US" dirty="0" smtClean="0"/>
              <a:t> for 3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276600" y="4445598"/>
            <a:ext cx="177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Detention Pond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552383">
            <a:off x="5562600" y="4332632"/>
            <a:ext cx="126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foot pipe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552383">
            <a:off x="5398797" y="5149333"/>
            <a:ext cx="131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6-inch pipe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475506" y="5645971"/>
            <a:ext cx="1069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Ordinary </a:t>
            </a:r>
            <a:br>
              <a:rPr lang="en-US" dirty="0" smtClean="0"/>
            </a:br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8305800" y="5257800"/>
            <a:ext cx="381001" cy="342232"/>
          </a:xfrm>
          <a:prstGeom prst="triangl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074213" y="5791200"/>
            <a:ext cx="85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Outfall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900652" y="2917886"/>
            <a:ext cx="2234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 Diameter</a:t>
            </a:r>
            <a:br>
              <a:rPr lang="en-US" dirty="0" smtClean="0"/>
            </a:br>
            <a:r>
              <a:rPr lang="en-US" dirty="0" smtClean="0"/>
              <a:t>Pipe to connect to outfall without surcharge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1" idx="2"/>
          </p:cNvCxnSpPr>
          <p:nvPr/>
        </p:nvCxnSpPr>
        <p:spPr>
          <a:xfrm flipH="1">
            <a:off x="7772400" y="4118215"/>
            <a:ext cx="245448" cy="1139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41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884148"/>
            <a:ext cx="5638800" cy="57801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217" y="15786"/>
            <a:ext cx="7313613" cy="868362"/>
          </a:xfrm>
        </p:spPr>
        <p:txBody>
          <a:bodyPr/>
          <a:lstStyle/>
          <a:p>
            <a:r>
              <a:rPr lang="en-US" dirty="0" smtClean="0"/>
              <a:t>Detention Pond Drawing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2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Use the drawing to determine the depth-area of the pond</a:t>
            </a:r>
          </a:p>
          <a:p>
            <a:pPr lvl="1"/>
            <a:r>
              <a:rPr lang="en-US" dirty="0" smtClean="0"/>
              <a:t>Pick an elevation (depth)</a:t>
            </a:r>
          </a:p>
          <a:p>
            <a:pPr lvl="1"/>
            <a:r>
              <a:rPr lang="en-US" dirty="0" smtClean="0"/>
              <a:t>Find pool area for that elevation (depth)</a:t>
            </a:r>
          </a:p>
          <a:p>
            <a:pPr lvl="1"/>
            <a:r>
              <a:rPr lang="en-US" dirty="0" smtClean="0"/>
              <a:t>Record the depth and the area (in acres usually)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27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84148"/>
            <a:ext cx="5638800" cy="57801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217" y="15786"/>
            <a:ext cx="7313613" cy="868362"/>
          </a:xfrm>
        </p:spPr>
        <p:txBody>
          <a:bodyPr/>
          <a:lstStyle/>
          <a:p>
            <a:r>
              <a:rPr lang="en-US" dirty="0" smtClean="0"/>
              <a:t>Depth-Elevation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72200" y="14478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Pool elevation = 140 ft.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Depth = 0.5 ft.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Pool Area = 0.25 acres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2480733" y="2633133"/>
            <a:ext cx="1337734" cy="1557867"/>
          </a:xfrm>
          <a:custGeom>
            <a:avLst/>
            <a:gdLst>
              <a:gd name="connsiteX0" fmla="*/ 1303867 w 1337734"/>
              <a:gd name="connsiteY0" fmla="*/ 0 h 1557867"/>
              <a:gd name="connsiteX1" fmla="*/ 42334 w 1337734"/>
              <a:gd name="connsiteY1" fmla="*/ 0 h 1557867"/>
              <a:gd name="connsiteX2" fmla="*/ 8467 w 1337734"/>
              <a:gd name="connsiteY2" fmla="*/ 42334 h 1557867"/>
              <a:gd name="connsiteX3" fmla="*/ 16934 w 1337734"/>
              <a:gd name="connsiteY3" fmla="*/ 635000 h 1557867"/>
              <a:gd name="connsiteX4" fmla="*/ 982134 w 1337734"/>
              <a:gd name="connsiteY4" fmla="*/ 643467 h 1557867"/>
              <a:gd name="connsiteX5" fmla="*/ 1041400 w 1337734"/>
              <a:gd name="connsiteY5" fmla="*/ 719667 h 1557867"/>
              <a:gd name="connsiteX6" fmla="*/ 1024467 w 1337734"/>
              <a:gd name="connsiteY6" fmla="*/ 795867 h 1557867"/>
              <a:gd name="connsiteX7" fmla="*/ 1024467 w 1337734"/>
              <a:gd name="connsiteY7" fmla="*/ 795867 h 1557867"/>
              <a:gd name="connsiteX8" fmla="*/ 0 w 1337734"/>
              <a:gd name="connsiteY8" fmla="*/ 829734 h 1557867"/>
              <a:gd name="connsiteX9" fmla="*/ 8467 w 1337734"/>
              <a:gd name="connsiteY9" fmla="*/ 1473200 h 1557867"/>
              <a:gd name="connsiteX10" fmla="*/ 67734 w 1337734"/>
              <a:gd name="connsiteY10" fmla="*/ 1557867 h 1557867"/>
              <a:gd name="connsiteX11" fmla="*/ 1312334 w 1337734"/>
              <a:gd name="connsiteY11" fmla="*/ 1540934 h 1557867"/>
              <a:gd name="connsiteX12" fmla="*/ 1337734 w 1337734"/>
              <a:gd name="connsiteY12" fmla="*/ 1456267 h 1557867"/>
              <a:gd name="connsiteX13" fmla="*/ 1320800 w 1337734"/>
              <a:gd name="connsiteY13" fmla="*/ 1176867 h 1557867"/>
              <a:gd name="connsiteX14" fmla="*/ 457200 w 1337734"/>
              <a:gd name="connsiteY14" fmla="*/ 1176867 h 1557867"/>
              <a:gd name="connsiteX15" fmla="*/ 389467 w 1337734"/>
              <a:gd name="connsiteY15" fmla="*/ 1083734 h 1557867"/>
              <a:gd name="connsiteX16" fmla="*/ 474134 w 1337734"/>
              <a:gd name="connsiteY16" fmla="*/ 982134 h 1557867"/>
              <a:gd name="connsiteX17" fmla="*/ 1320800 w 1337734"/>
              <a:gd name="connsiteY17" fmla="*/ 990600 h 1557867"/>
              <a:gd name="connsiteX18" fmla="*/ 1320800 w 1337734"/>
              <a:gd name="connsiteY18" fmla="*/ 482600 h 1557867"/>
              <a:gd name="connsiteX19" fmla="*/ 304800 w 1337734"/>
              <a:gd name="connsiteY19" fmla="*/ 482600 h 1557867"/>
              <a:gd name="connsiteX20" fmla="*/ 220134 w 1337734"/>
              <a:gd name="connsiteY20" fmla="*/ 431800 h 1557867"/>
              <a:gd name="connsiteX21" fmla="*/ 254000 w 1337734"/>
              <a:gd name="connsiteY21" fmla="*/ 338667 h 1557867"/>
              <a:gd name="connsiteX22" fmla="*/ 321734 w 1337734"/>
              <a:gd name="connsiteY22" fmla="*/ 287867 h 1557867"/>
              <a:gd name="connsiteX23" fmla="*/ 1337734 w 1337734"/>
              <a:gd name="connsiteY23" fmla="*/ 296334 h 1557867"/>
              <a:gd name="connsiteX24" fmla="*/ 1303867 w 1337734"/>
              <a:gd name="connsiteY24" fmla="*/ 0 h 155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37734" h="1557867">
                <a:moveTo>
                  <a:pt x="1303867" y="0"/>
                </a:moveTo>
                <a:lnTo>
                  <a:pt x="42334" y="0"/>
                </a:lnTo>
                <a:lnTo>
                  <a:pt x="8467" y="42334"/>
                </a:lnTo>
                <a:lnTo>
                  <a:pt x="16934" y="635000"/>
                </a:lnTo>
                <a:lnTo>
                  <a:pt x="982134" y="643467"/>
                </a:lnTo>
                <a:lnTo>
                  <a:pt x="1041400" y="719667"/>
                </a:lnTo>
                <a:lnTo>
                  <a:pt x="1024467" y="795867"/>
                </a:lnTo>
                <a:lnTo>
                  <a:pt x="1024467" y="795867"/>
                </a:lnTo>
                <a:lnTo>
                  <a:pt x="0" y="829734"/>
                </a:lnTo>
                <a:lnTo>
                  <a:pt x="8467" y="1473200"/>
                </a:lnTo>
                <a:lnTo>
                  <a:pt x="67734" y="1557867"/>
                </a:lnTo>
                <a:lnTo>
                  <a:pt x="1312334" y="1540934"/>
                </a:lnTo>
                <a:lnTo>
                  <a:pt x="1337734" y="1456267"/>
                </a:lnTo>
                <a:lnTo>
                  <a:pt x="1320800" y="1176867"/>
                </a:lnTo>
                <a:lnTo>
                  <a:pt x="457200" y="1176867"/>
                </a:lnTo>
                <a:lnTo>
                  <a:pt x="389467" y="1083734"/>
                </a:lnTo>
                <a:lnTo>
                  <a:pt x="474134" y="982134"/>
                </a:lnTo>
                <a:lnTo>
                  <a:pt x="1320800" y="990600"/>
                </a:lnTo>
                <a:lnTo>
                  <a:pt x="1320800" y="482600"/>
                </a:lnTo>
                <a:lnTo>
                  <a:pt x="304800" y="482600"/>
                </a:lnTo>
                <a:lnTo>
                  <a:pt x="220134" y="431800"/>
                </a:lnTo>
                <a:lnTo>
                  <a:pt x="254000" y="338667"/>
                </a:lnTo>
                <a:lnTo>
                  <a:pt x="321734" y="287867"/>
                </a:lnTo>
                <a:lnTo>
                  <a:pt x="1337734" y="296334"/>
                </a:lnTo>
                <a:lnTo>
                  <a:pt x="1303867" y="0"/>
                </a:lnTo>
                <a:close/>
              </a:path>
            </a:pathLst>
          </a:custGeom>
          <a:solidFill>
            <a:srgbClr val="3366FF">
              <a:alpha val="18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71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84148"/>
            <a:ext cx="5638800" cy="57801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217" y="15786"/>
            <a:ext cx="7313613" cy="868362"/>
          </a:xfrm>
        </p:spPr>
        <p:txBody>
          <a:bodyPr/>
          <a:lstStyle/>
          <a:p>
            <a:r>
              <a:rPr lang="en-US" dirty="0" smtClean="0"/>
              <a:t>Depth-Elevation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72200" y="14478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Pool elevation = 141 ft.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Depth = 1.5 ft.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Pool Area = 0.35 acres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2421467" y="2565400"/>
            <a:ext cx="1473200" cy="1684867"/>
          </a:xfrm>
          <a:custGeom>
            <a:avLst/>
            <a:gdLst>
              <a:gd name="connsiteX0" fmla="*/ 1447800 w 1473200"/>
              <a:gd name="connsiteY0" fmla="*/ 42333 h 1684867"/>
              <a:gd name="connsiteX1" fmla="*/ 1447800 w 1473200"/>
              <a:gd name="connsiteY1" fmla="*/ 42333 h 1684867"/>
              <a:gd name="connsiteX2" fmla="*/ 67733 w 1473200"/>
              <a:gd name="connsiteY2" fmla="*/ 0 h 1684867"/>
              <a:gd name="connsiteX3" fmla="*/ 8466 w 1473200"/>
              <a:gd name="connsiteY3" fmla="*/ 42333 h 1684867"/>
              <a:gd name="connsiteX4" fmla="*/ 0 w 1473200"/>
              <a:gd name="connsiteY4" fmla="*/ 1617133 h 1684867"/>
              <a:gd name="connsiteX5" fmla="*/ 59266 w 1473200"/>
              <a:gd name="connsiteY5" fmla="*/ 1667933 h 1684867"/>
              <a:gd name="connsiteX6" fmla="*/ 1413933 w 1473200"/>
              <a:gd name="connsiteY6" fmla="*/ 1684867 h 1684867"/>
              <a:gd name="connsiteX7" fmla="*/ 1473200 w 1473200"/>
              <a:gd name="connsiteY7" fmla="*/ 1625600 h 1684867"/>
              <a:gd name="connsiteX8" fmla="*/ 1447800 w 1473200"/>
              <a:gd name="connsiteY8" fmla="*/ 42333 h 1684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3200" h="1684867">
                <a:moveTo>
                  <a:pt x="1447800" y="42333"/>
                </a:moveTo>
                <a:lnTo>
                  <a:pt x="1447800" y="42333"/>
                </a:lnTo>
                <a:lnTo>
                  <a:pt x="67733" y="0"/>
                </a:lnTo>
                <a:lnTo>
                  <a:pt x="8466" y="42333"/>
                </a:lnTo>
                <a:lnTo>
                  <a:pt x="0" y="1617133"/>
                </a:lnTo>
                <a:lnTo>
                  <a:pt x="59266" y="1667933"/>
                </a:lnTo>
                <a:lnTo>
                  <a:pt x="1413933" y="1684867"/>
                </a:lnTo>
                <a:lnTo>
                  <a:pt x="1473200" y="1625600"/>
                </a:lnTo>
                <a:lnTo>
                  <a:pt x="1447800" y="42333"/>
                </a:lnTo>
                <a:close/>
              </a:path>
            </a:pathLst>
          </a:custGeom>
          <a:solidFill>
            <a:srgbClr val="3366FF">
              <a:alpha val="20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50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84148"/>
            <a:ext cx="5638800" cy="57801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217" y="15786"/>
            <a:ext cx="7313613" cy="868362"/>
          </a:xfrm>
        </p:spPr>
        <p:txBody>
          <a:bodyPr/>
          <a:lstStyle/>
          <a:p>
            <a:r>
              <a:rPr lang="en-US" dirty="0" smtClean="0"/>
              <a:t>Depth-Elevation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72200" y="14478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Pool elevation = 142 ft.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Depth = 2.5 ft.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Pool Area = 0.55 acres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2286000" y="2438400"/>
            <a:ext cx="1718733" cy="1938867"/>
          </a:xfrm>
          <a:custGeom>
            <a:avLst/>
            <a:gdLst>
              <a:gd name="connsiteX0" fmla="*/ 1676400 w 1718733"/>
              <a:gd name="connsiteY0" fmla="*/ 33867 h 1938867"/>
              <a:gd name="connsiteX1" fmla="*/ 67733 w 1718733"/>
              <a:gd name="connsiteY1" fmla="*/ 0 h 1938867"/>
              <a:gd name="connsiteX2" fmla="*/ 8467 w 1718733"/>
              <a:gd name="connsiteY2" fmla="*/ 42333 h 1938867"/>
              <a:gd name="connsiteX3" fmla="*/ 0 w 1718733"/>
              <a:gd name="connsiteY3" fmla="*/ 1879600 h 1938867"/>
              <a:gd name="connsiteX4" fmla="*/ 42333 w 1718733"/>
              <a:gd name="connsiteY4" fmla="*/ 1938867 h 1938867"/>
              <a:gd name="connsiteX5" fmla="*/ 1634067 w 1718733"/>
              <a:gd name="connsiteY5" fmla="*/ 1938867 h 1938867"/>
              <a:gd name="connsiteX6" fmla="*/ 1710267 w 1718733"/>
              <a:gd name="connsiteY6" fmla="*/ 1896533 h 1938867"/>
              <a:gd name="connsiteX7" fmla="*/ 1718733 w 1718733"/>
              <a:gd name="connsiteY7" fmla="*/ 118533 h 1938867"/>
              <a:gd name="connsiteX8" fmla="*/ 1676400 w 1718733"/>
              <a:gd name="connsiteY8" fmla="*/ 33867 h 193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8733" h="1938867">
                <a:moveTo>
                  <a:pt x="1676400" y="33867"/>
                </a:moveTo>
                <a:lnTo>
                  <a:pt x="67733" y="0"/>
                </a:lnTo>
                <a:lnTo>
                  <a:pt x="8467" y="42333"/>
                </a:lnTo>
                <a:cubicBezTo>
                  <a:pt x="5645" y="654755"/>
                  <a:pt x="2822" y="1267178"/>
                  <a:pt x="0" y="1879600"/>
                </a:cubicBezTo>
                <a:lnTo>
                  <a:pt x="42333" y="1938867"/>
                </a:lnTo>
                <a:lnTo>
                  <a:pt x="1634067" y="1938867"/>
                </a:lnTo>
                <a:lnTo>
                  <a:pt x="1710267" y="1896533"/>
                </a:lnTo>
                <a:lnTo>
                  <a:pt x="1718733" y="118533"/>
                </a:lnTo>
                <a:lnTo>
                  <a:pt x="1676400" y="33867"/>
                </a:lnTo>
                <a:close/>
              </a:path>
            </a:pathLst>
          </a:custGeom>
          <a:solidFill>
            <a:srgbClr val="3366FF">
              <a:alpha val="20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2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84148"/>
            <a:ext cx="5638800" cy="57801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217" y="15786"/>
            <a:ext cx="7313613" cy="868362"/>
          </a:xfrm>
        </p:spPr>
        <p:txBody>
          <a:bodyPr/>
          <a:lstStyle/>
          <a:p>
            <a:r>
              <a:rPr lang="en-US" dirty="0" smtClean="0"/>
              <a:t>Depth-Elevation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72200" y="14478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Pool elevation = 143 ft.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Depth = 3.5 ft.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Pool Area = 0.70 acres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2150533" y="2311400"/>
            <a:ext cx="1989667" cy="2192867"/>
          </a:xfrm>
          <a:custGeom>
            <a:avLst/>
            <a:gdLst>
              <a:gd name="connsiteX0" fmla="*/ 1938867 w 1989667"/>
              <a:gd name="connsiteY0" fmla="*/ 16933 h 2192867"/>
              <a:gd name="connsiteX1" fmla="*/ 93134 w 1989667"/>
              <a:gd name="connsiteY1" fmla="*/ 0 h 2192867"/>
              <a:gd name="connsiteX2" fmla="*/ 16934 w 1989667"/>
              <a:gd name="connsiteY2" fmla="*/ 42333 h 2192867"/>
              <a:gd name="connsiteX3" fmla="*/ 16934 w 1989667"/>
              <a:gd name="connsiteY3" fmla="*/ 42333 h 2192867"/>
              <a:gd name="connsiteX4" fmla="*/ 0 w 1989667"/>
              <a:gd name="connsiteY4" fmla="*/ 2125133 h 2192867"/>
              <a:gd name="connsiteX5" fmla="*/ 0 w 1989667"/>
              <a:gd name="connsiteY5" fmla="*/ 2125133 h 2192867"/>
              <a:gd name="connsiteX6" fmla="*/ 84667 w 1989667"/>
              <a:gd name="connsiteY6" fmla="*/ 2192867 h 2192867"/>
              <a:gd name="connsiteX7" fmla="*/ 1905000 w 1989667"/>
              <a:gd name="connsiteY7" fmla="*/ 2192867 h 2192867"/>
              <a:gd name="connsiteX8" fmla="*/ 1972734 w 1989667"/>
              <a:gd name="connsiteY8" fmla="*/ 2159000 h 2192867"/>
              <a:gd name="connsiteX9" fmla="*/ 1972734 w 1989667"/>
              <a:gd name="connsiteY9" fmla="*/ 2159000 h 2192867"/>
              <a:gd name="connsiteX10" fmla="*/ 1989667 w 1989667"/>
              <a:gd name="connsiteY10" fmla="*/ 101600 h 2192867"/>
              <a:gd name="connsiteX11" fmla="*/ 1989667 w 1989667"/>
              <a:gd name="connsiteY11" fmla="*/ 101600 h 2192867"/>
              <a:gd name="connsiteX12" fmla="*/ 1938867 w 1989667"/>
              <a:gd name="connsiteY12" fmla="*/ 16933 h 2192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89667" h="2192867">
                <a:moveTo>
                  <a:pt x="1938867" y="16933"/>
                </a:moveTo>
                <a:lnTo>
                  <a:pt x="93134" y="0"/>
                </a:lnTo>
                <a:lnTo>
                  <a:pt x="16934" y="42333"/>
                </a:lnTo>
                <a:lnTo>
                  <a:pt x="16934" y="42333"/>
                </a:lnTo>
                <a:lnTo>
                  <a:pt x="0" y="2125133"/>
                </a:lnTo>
                <a:lnTo>
                  <a:pt x="0" y="2125133"/>
                </a:lnTo>
                <a:lnTo>
                  <a:pt x="84667" y="2192867"/>
                </a:lnTo>
                <a:lnTo>
                  <a:pt x="1905000" y="2192867"/>
                </a:lnTo>
                <a:lnTo>
                  <a:pt x="1972734" y="2159000"/>
                </a:lnTo>
                <a:lnTo>
                  <a:pt x="1972734" y="2159000"/>
                </a:lnTo>
                <a:lnTo>
                  <a:pt x="1989667" y="101600"/>
                </a:lnTo>
                <a:lnTo>
                  <a:pt x="1989667" y="101600"/>
                </a:lnTo>
                <a:lnTo>
                  <a:pt x="1938867" y="16933"/>
                </a:lnTo>
                <a:close/>
              </a:path>
            </a:pathLst>
          </a:custGeom>
          <a:solidFill>
            <a:srgbClr val="3366FF">
              <a:alpha val="20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8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84148"/>
            <a:ext cx="5638800" cy="57801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217" y="15786"/>
            <a:ext cx="7313613" cy="868362"/>
          </a:xfrm>
        </p:spPr>
        <p:txBody>
          <a:bodyPr/>
          <a:lstStyle/>
          <a:p>
            <a:r>
              <a:rPr lang="en-US" dirty="0" smtClean="0"/>
              <a:t>Depth-Elevation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72200" y="14478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Pool elevation = 144 ft.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Depth = 4.5 ft.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Pool Area = 0.90 acres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1981201" y="2209800"/>
            <a:ext cx="2286000" cy="2438400"/>
          </a:xfrm>
          <a:custGeom>
            <a:avLst/>
            <a:gdLst>
              <a:gd name="connsiteX0" fmla="*/ 1938867 w 1989667"/>
              <a:gd name="connsiteY0" fmla="*/ 16933 h 2192867"/>
              <a:gd name="connsiteX1" fmla="*/ 93134 w 1989667"/>
              <a:gd name="connsiteY1" fmla="*/ 0 h 2192867"/>
              <a:gd name="connsiteX2" fmla="*/ 16934 w 1989667"/>
              <a:gd name="connsiteY2" fmla="*/ 42333 h 2192867"/>
              <a:gd name="connsiteX3" fmla="*/ 16934 w 1989667"/>
              <a:gd name="connsiteY3" fmla="*/ 42333 h 2192867"/>
              <a:gd name="connsiteX4" fmla="*/ 0 w 1989667"/>
              <a:gd name="connsiteY4" fmla="*/ 2125133 h 2192867"/>
              <a:gd name="connsiteX5" fmla="*/ 0 w 1989667"/>
              <a:gd name="connsiteY5" fmla="*/ 2125133 h 2192867"/>
              <a:gd name="connsiteX6" fmla="*/ 84667 w 1989667"/>
              <a:gd name="connsiteY6" fmla="*/ 2192867 h 2192867"/>
              <a:gd name="connsiteX7" fmla="*/ 1905000 w 1989667"/>
              <a:gd name="connsiteY7" fmla="*/ 2192867 h 2192867"/>
              <a:gd name="connsiteX8" fmla="*/ 1972734 w 1989667"/>
              <a:gd name="connsiteY8" fmla="*/ 2159000 h 2192867"/>
              <a:gd name="connsiteX9" fmla="*/ 1972734 w 1989667"/>
              <a:gd name="connsiteY9" fmla="*/ 2159000 h 2192867"/>
              <a:gd name="connsiteX10" fmla="*/ 1989667 w 1989667"/>
              <a:gd name="connsiteY10" fmla="*/ 101600 h 2192867"/>
              <a:gd name="connsiteX11" fmla="*/ 1989667 w 1989667"/>
              <a:gd name="connsiteY11" fmla="*/ 101600 h 2192867"/>
              <a:gd name="connsiteX12" fmla="*/ 1938867 w 1989667"/>
              <a:gd name="connsiteY12" fmla="*/ 16933 h 2192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89667" h="2192867">
                <a:moveTo>
                  <a:pt x="1938867" y="16933"/>
                </a:moveTo>
                <a:lnTo>
                  <a:pt x="93134" y="0"/>
                </a:lnTo>
                <a:lnTo>
                  <a:pt x="16934" y="42333"/>
                </a:lnTo>
                <a:lnTo>
                  <a:pt x="16934" y="42333"/>
                </a:lnTo>
                <a:lnTo>
                  <a:pt x="0" y="2125133"/>
                </a:lnTo>
                <a:lnTo>
                  <a:pt x="0" y="2125133"/>
                </a:lnTo>
                <a:lnTo>
                  <a:pt x="84667" y="2192867"/>
                </a:lnTo>
                <a:lnTo>
                  <a:pt x="1905000" y="2192867"/>
                </a:lnTo>
                <a:lnTo>
                  <a:pt x="1972734" y="2159000"/>
                </a:lnTo>
                <a:lnTo>
                  <a:pt x="1972734" y="2159000"/>
                </a:lnTo>
                <a:lnTo>
                  <a:pt x="1989667" y="101600"/>
                </a:lnTo>
                <a:lnTo>
                  <a:pt x="1989667" y="101600"/>
                </a:lnTo>
                <a:lnTo>
                  <a:pt x="1938867" y="16933"/>
                </a:lnTo>
                <a:close/>
              </a:path>
            </a:pathLst>
          </a:custGeom>
          <a:solidFill>
            <a:srgbClr val="3366FF">
              <a:alpha val="20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0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84148"/>
            <a:ext cx="5638800" cy="57801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217" y="15786"/>
            <a:ext cx="7313613" cy="868362"/>
          </a:xfrm>
        </p:spPr>
        <p:txBody>
          <a:bodyPr/>
          <a:lstStyle/>
          <a:p>
            <a:r>
              <a:rPr lang="en-US" dirty="0" smtClean="0"/>
              <a:t>Depth-Elevation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72200" y="14478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Pool elevation = 145 ft.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Depth = 5.5 ft.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Pool Area = 1.20 acres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1879600" y="2048933"/>
            <a:ext cx="2506133" cy="2717800"/>
          </a:xfrm>
          <a:custGeom>
            <a:avLst/>
            <a:gdLst>
              <a:gd name="connsiteX0" fmla="*/ 2506133 w 2506133"/>
              <a:gd name="connsiteY0" fmla="*/ 101600 h 2717800"/>
              <a:gd name="connsiteX1" fmla="*/ 2446867 w 2506133"/>
              <a:gd name="connsiteY1" fmla="*/ 16934 h 2717800"/>
              <a:gd name="connsiteX2" fmla="*/ 118533 w 2506133"/>
              <a:gd name="connsiteY2" fmla="*/ 0 h 2717800"/>
              <a:gd name="connsiteX3" fmla="*/ 25400 w 2506133"/>
              <a:gd name="connsiteY3" fmla="*/ 84667 h 2717800"/>
              <a:gd name="connsiteX4" fmla="*/ 0 w 2506133"/>
              <a:gd name="connsiteY4" fmla="*/ 2590800 h 2717800"/>
              <a:gd name="connsiteX5" fmla="*/ 93133 w 2506133"/>
              <a:gd name="connsiteY5" fmla="*/ 2692400 h 2717800"/>
              <a:gd name="connsiteX6" fmla="*/ 2413000 w 2506133"/>
              <a:gd name="connsiteY6" fmla="*/ 2717800 h 2717800"/>
              <a:gd name="connsiteX7" fmla="*/ 2497667 w 2506133"/>
              <a:gd name="connsiteY7" fmla="*/ 2650067 h 2717800"/>
              <a:gd name="connsiteX8" fmla="*/ 2506133 w 2506133"/>
              <a:gd name="connsiteY8" fmla="*/ 10160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6133" h="2717800">
                <a:moveTo>
                  <a:pt x="2506133" y="101600"/>
                </a:moveTo>
                <a:lnTo>
                  <a:pt x="2446867" y="16934"/>
                </a:lnTo>
                <a:lnTo>
                  <a:pt x="118533" y="0"/>
                </a:lnTo>
                <a:lnTo>
                  <a:pt x="25400" y="84667"/>
                </a:lnTo>
                <a:lnTo>
                  <a:pt x="0" y="2590800"/>
                </a:lnTo>
                <a:lnTo>
                  <a:pt x="93133" y="2692400"/>
                </a:lnTo>
                <a:lnTo>
                  <a:pt x="2413000" y="2717800"/>
                </a:lnTo>
                <a:lnTo>
                  <a:pt x="2497667" y="2650067"/>
                </a:lnTo>
                <a:lnTo>
                  <a:pt x="2506133" y="101600"/>
                </a:lnTo>
                <a:close/>
              </a:path>
            </a:pathLst>
          </a:custGeom>
          <a:solidFill>
            <a:srgbClr val="3366FF">
              <a:alpha val="18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21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Purposes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>
                <a:latin typeface="Verdana" charset="0"/>
                <a:ea typeface="ＭＳ Ｐゴシック" charset="0"/>
                <a:cs typeface="ＭＳ Ｐゴシック" charset="0"/>
              </a:rPr>
              <a:t>Detention Basin</a:t>
            </a:r>
          </a:p>
          <a:p>
            <a:r>
              <a:rPr lang="en-US" sz="2400" dirty="0" smtClean="0">
                <a:latin typeface="Verdana" charset="0"/>
                <a:ea typeface="ＭＳ Ｐゴシック" charset="0"/>
                <a:cs typeface="ＭＳ Ｐゴシック" charset="0"/>
              </a:rPr>
              <a:t>Storage Node</a:t>
            </a:r>
            <a:endParaRPr lang="en-US" sz="2400" dirty="0">
              <a:latin typeface="Verdan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7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84148"/>
            <a:ext cx="5638800" cy="57801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217" y="15786"/>
            <a:ext cx="7313613" cy="868362"/>
          </a:xfrm>
        </p:spPr>
        <p:txBody>
          <a:bodyPr/>
          <a:lstStyle/>
          <a:p>
            <a:r>
              <a:rPr lang="en-US" dirty="0" smtClean="0"/>
              <a:t>Depth-Elevation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19800" y="1447800"/>
            <a:ext cx="2971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Pool elevation = 148 ft.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Depth = 8.5 ft.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Pool Area = 1.85 acres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Any deeper and we are inundating off-site property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1456267" y="1778000"/>
            <a:ext cx="3268133" cy="3344333"/>
          </a:xfrm>
          <a:custGeom>
            <a:avLst/>
            <a:gdLst>
              <a:gd name="connsiteX0" fmla="*/ 0 w 3268133"/>
              <a:gd name="connsiteY0" fmla="*/ 0 h 3344333"/>
              <a:gd name="connsiteX1" fmla="*/ 3268133 w 3268133"/>
              <a:gd name="connsiteY1" fmla="*/ 0 h 3344333"/>
              <a:gd name="connsiteX2" fmla="*/ 3268133 w 3268133"/>
              <a:gd name="connsiteY2" fmla="*/ 3344333 h 3344333"/>
              <a:gd name="connsiteX3" fmla="*/ 0 w 3268133"/>
              <a:gd name="connsiteY3" fmla="*/ 3344333 h 3344333"/>
              <a:gd name="connsiteX4" fmla="*/ 0 w 3268133"/>
              <a:gd name="connsiteY4" fmla="*/ 0 h 334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8133" h="3344333">
                <a:moveTo>
                  <a:pt x="0" y="0"/>
                </a:moveTo>
                <a:lnTo>
                  <a:pt x="3268133" y="0"/>
                </a:lnTo>
                <a:lnTo>
                  <a:pt x="3268133" y="3344333"/>
                </a:lnTo>
                <a:lnTo>
                  <a:pt x="0" y="3344333"/>
                </a:lnTo>
                <a:lnTo>
                  <a:pt x="0" y="0"/>
                </a:lnTo>
                <a:close/>
              </a:path>
            </a:pathLst>
          </a:custGeom>
          <a:solidFill>
            <a:srgbClr val="3366FF">
              <a:alpha val="20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4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SWMM Model Run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54150"/>
            <a:ext cx="8544560" cy="53403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057400" y="2819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133600" y="3581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62200" y="2634734"/>
            <a:ext cx="299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Peak Q from the parking lot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3352800"/>
            <a:ext cx="372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Peak Q leaving the detention pond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7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Calibri" charset="0"/>
              </a:rPr>
              <a:t>Next Time</a:t>
            </a:r>
            <a:endParaRPr lang="en-US" dirty="0">
              <a:latin typeface="Calibri" charset="0"/>
            </a:endParaRPr>
          </a:p>
        </p:txBody>
      </p:sp>
      <p:sp>
        <p:nvSpPr>
          <p:cNvPr id="96258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67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Junction (Node)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Ordinary junction connects hydraulic elements (links)</a:t>
            </a:r>
          </a:p>
          <a:p>
            <a:r>
              <a:rPr lang="en-US" dirty="0" smtClean="0"/>
              <a:t>Junction attributes are:</a:t>
            </a:r>
          </a:p>
          <a:p>
            <a:pPr lvl="1"/>
            <a:r>
              <a:rPr lang="en-US" dirty="0" smtClean="0"/>
              <a:t>Invert elevation (elevation of the bottom of the node)</a:t>
            </a:r>
          </a:p>
          <a:p>
            <a:pPr lvl="1"/>
            <a:r>
              <a:rPr lang="en-US" dirty="0" smtClean="0"/>
              <a:t>Max elevation (elevation of top of node)</a:t>
            </a:r>
          </a:p>
          <a:p>
            <a:pPr lvl="2"/>
            <a:r>
              <a:rPr lang="en-US" dirty="0" smtClean="0"/>
              <a:t>Set to land surface to plot profile grade line in SWMM</a:t>
            </a:r>
          </a:p>
          <a:p>
            <a:pPr lvl="2"/>
            <a:r>
              <a:rPr lang="en-US" dirty="0" smtClean="0"/>
              <a:t>Set to land surface + added depth for dual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surface+subsurface</a:t>
            </a:r>
            <a:r>
              <a:rPr lang="en-US" dirty="0" smtClean="0"/>
              <a:t> drainage)</a:t>
            </a:r>
          </a:p>
          <a:p>
            <a:r>
              <a:rPr lang="en-US" dirty="0" smtClean="0"/>
              <a:t>When program runs, depth at the node is computed, but there is no storage (node has zero area)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4434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Junction (Node)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02565" y="1727928"/>
            <a:ext cx="7313613" cy="4056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Ordinary junction just connects pipes N-1, N, and N+1 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57309"/>
            <a:ext cx="5729943" cy="437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5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Junction (Node)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02565" y="1727928"/>
            <a:ext cx="7313613" cy="4056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If flooding occurs, it is only considered when HGL is above node Max. Depth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5" y="2971800"/>
            <a:ext cx="4468615" cy="34096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971800"/>
            <a:ext cx="4468614" cy="3409666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1737895" y="4077368"/>
            <a:ext cx="1056105" cy="2005264"/>
          </a:xfrm>
          <a:custGeom>
            <a:avLst/>
            <a:gdLst>
              <a:gd name="connsiteX0" fmla="*/ 0 w 1056105"/>
              <a:gd name="connsiteY0" fmla="*/ 13369 h 2005264"/>
              <a:gd name="connsiteX1" fmla="*/ 1056105 w 1056105"/>
              <a:gd name="connsiteY1" fmla="*/ 0 h 2005264"/>
              <a:gd name="connsiteX2" fmla="*/ 1056105 w 1056105"/>
              <a:gd name="connsiteY2" fmla="*/ 2005264 h 2005264"/>
              <a:gd name="connsiteX3" fmla="*/ 13368 w 1056105"/>
              <a:gd name="connsiteY3" fmla="*/ 1991895 h 2005264"/>
              <a:gd name="connsiteX4" fmla="*/ 0 w 1056105"/>
              <a:gd name="connsiteY4" fmla="*/ 13369 h 200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105" h="2005264">
                <a:moveTo>
                  <a:pt x="0" y="13369"/>
                </a:moveTo>
                <a:lnTo>
                  <a:pt x="1056105" y="0"/>
                </a:lnTo>
                <a:lnTo>
                  <a:pt x="1056105" y="2005264"/>
                </a:lnTo>
                <a:lnTo>
                  <a:pt x="13368" y="1991895"/>
                </a:lnTo>
                <a:lnTo>
                  <a:pt x="0" y="13369"/>
                </a:lnTo>
                <a:close/>
              </a:path>
            </a:pathLst>
          </a:custGeom>
          <a:solidFill>
            <a:srgbClr val="0000FF">
              <a:alpha val="1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324600" y="3124200"/>
            <a:ext cx="1056105" cy="2958432"/>
          </a:xfrm>
          <a:custGeom>
            <a:avLst/>
            <a:gdLst>
              <a:gd name="connsiteX0" fmla="*/ 0 w 1056105"/>
              <a:gd name="connsiteY0" fmla="*/ 13369 h 2005264"/>
              <a:gd name="connsiteX1" fmla="*/ 1056105 w 1056105"/>
              <a:gd name="connsiteY1" fmla="*/ 0 h 2005264"/>
              <a:gd name="connsiteX2" fmla="*/ 1056105 w 1056105"/>
              <a:gd name="connsiteY2" fmla="*/ 2005264 h 2005264"/>
              <a:gd name="connsiteX3" fmla="*/ 13368 w 1056105"/>
              <a:gd name="connsiteY3" fmla="*/ 1991895 h 2005264"/>
              <a:gd name="connsiteX4" fmla="*/ 0 w 1056105"/>
              <a:gd name="connsiteY4" fmla="*/ 13369 h 200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105" h="2005264">
                <a:moveTo>
                  <a:pt x="0" y="13369"/>
                </a:moveTo>
                <a:lnTo>
                  <a:pt x="1056105" y="0"/>
                </a:lnTo>
                <a:lnTo>
                  <a:pt x="1056105" y="2005264"/>
                </a:lnTo>
                <a:lnTo>
                  <a:pt x="13368" y="1991895"/>
                </a:lnTo>
                <a:lnTo>
                  <a:pt x="0" y="13369"/>
                </a:lnTo>
                <a:close/>
              </a:path>
            </a:pathLst>
          </a:custGeom>
          <a:solidFill>
            <a:srgbClr val="0000FF">
              <a:alpha val="1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906211" y="3088105"/>
            <a:ext cx="3943684" cy="173790"/>
          </a:xfrm>
          <a:custGeom>
            <a:avLst/>
            <a:gdLst>
              <a:gd name="connsiteX0" fmla="*/ 0 w 3943684"/>
              <a:gd name="connsiteY0" fmla="*/ 0 h 173790"/>
              <a:gd name="connsiteX1" fmla="*/ 66842 w 3943684"/>
              <a:gd name="connsiteY1" fmla="*/ 147053 h 173790"/>
              <a:gd name="connsiteX2" fmla="*/ 655052 w 3943684"/>
              <a:gd name="connsiteY2" fmla="*/ 66842 h 173790"/>
              <a:gd name="connsiteX3" fmla="*/ 3382210 w 3943684"/>
              <a:gd name="connsiteY3" fmla="*/ 93579 h 173790"/>
              <a:gd name="connsiteX4" fmla="*/ 3930315 w 3943684"/>
              <a:gd name="connsiteY4" fmla="*/ 173790 h 173790"/>
              <a:gd name="connsiteX5" fmla="*/ 3943684 w 3943684"/>
              <a:gd name="connsiteY5" fmla="*/ 40106 h 173790"/>
              <a:gd name="connsiteX6" fmla="*/ 0 w 3943684"/>
              <a:gd name="connsiteY6" fmla="*/ 0 h 17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3684" h="173790">
                <a:moveTo>
                  <a:pt x="0" y="0"/>
                </a:moveTo>
                <a:lnTo>
                  <a:pt x="66842" y="147053"/>
                </a:lnTo>
                <a:lnTo>
                  <a:pt x="655052" y="66842"/>
                </a:lnTo>
                <a:lnTo>
                  <a:pt x="3382210" y="93579"/>
                </a:lnTo>
                <a:lnTo>
                  <a:pt x="3930315" y="173790"/>
                </a:lnTo>
                <a:lnTo>
                  <a:pt x="3943684" y="40106"/>
                </a:lnTo>
                <a:lnTo>
                  <a:pt x="0" y="0"/>
                </a:lnTo>
                <a:close/>
              </a:path>
            </a:pathLst>
          </a:custGeom>
          <a:solidFill>
            <a:srgbClr val="0000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6013" y="6400800"/>
            <a:ext cx="4239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not flooded; pipes are surcharged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08234" y="6400800"/>
            <a:ext cx="385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flooded; pipes are surcharged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8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Ordinary Node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9031105" cy="536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16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Junction (Node)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388370"/>
            <a:ext cx="7313613" cy="4056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Flooded node attributes:</a:t>
            </a:r>
          </a:p>
          <a:p>
            <a:pPr lvl="1"/>
            <a:r>
              <a:rPr lang="en-US" dirty="0" smtClean="0"/>
              <a:t>How deep is the flooding allowed (surcharge depth) above the top of the node</a:t>
            </a:r>
          </a:p>
          <a:p>
            <a:pPr lvl="1"/>
            <a:r>
              <a:rPr lang="en-US" dirty="0" smtClean="0"/>
              <a:t>What is the ponded area during surcharge – treats the node as a vertical wall storage tank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Can 4"/>
          <p:cNvSpPr/>
          <p:nvPr/>
        </p:nvSpPr>
        <p:spPr>
          <a:xfrm>
            <a:off x="2667000" y="3429000"/>
            <a:ext cx="3124200" cy="1981200"/>
          </a:xfrm>
          <a:prstGeom prst="can">
            <a:avLst/>
          </a:prstGeom>
          <a:solidFill>
            <a:srgbClr val="0000FF">
              <a:alpha val="12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2667000" y="4038599"/>
            <a:ext cx="3124200" cy="1388979"/>
          </a:xfrm>
          <a:prstGeom prst="can">
            <a:avLst/>
          </a:prstGeom>
          <a:solidFill>
            <a:srgbClr val="0000FF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05600" y="3276600"/>
            <a:ext cx="151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Ponded Area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87982" y="4583668"/>
            <a:ext cx="166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Ponded Depth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4114800" y="5410200"/>
            <a:ext cx="152400" cy="1066800"/>
          </a:xfrm>
          <a:prstGeom prst="can">
            <a:avLst/>
          </a:prstGeom>
          <a:solidFill>
            <a:srgbClr val="0000FF">
              <a:alpha val="10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 rot="5400000">
            <a:off x="2514600" y="4495800"/>
            <a:ext cx="152400" cy="3048000"/>
          </a:xfrm>
          <a:prstGeom prst="can">
            <a:avLst/>
          </a:prstGeom>
          <a:solidFill>
            <a:srgbClr val="0000FF">
              <a:alpha val="10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 rot="5400000">
            <a:off x="6096000" y="4495800"/>
            <a:ext cx="152400" cy="3810000"/>
          </a:xfrm>
          <a:prstGeom prst="can">
            <a:avLst/>
          </a:prstGeom>
          <a:solidFill>
            <a:srgbClr val="0000FF">
              <a:alpha val="10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96000" y="4191000"/>
            <a:ext cx="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715000" y="3429000"/>
            <a:ext cx="990600" cy="216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200400" y="6477000"/>
            <a:ext cx="9144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81200" y="5181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87030" y="5733352"/>
            <a:ext cx="136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Max. Depth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80896" y="6304547"/>
            <a:ext cx="177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Invert Elevation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05504" y="4858434"/>
            <a:ext cx="1775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Invert Elevation + Max. Depth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343400" y="5410200"/>
            <a:ext cx="0" cy="1028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063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Unit (Node)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 storage node explicitly considers storage in the node – including (if data are correctly supplied) the sub-grade portion of the node</a:t>
            </a:r>
          </a:p>
          <a:p>
            <a:r>
              <a:rPr lang="en-US" dirty="0" smtClean="0"/>
              <a:t>Storage Node Attributes</a:t>
            </a:r>
          </a:p>
          <a:p>
            <a:pPr lvl="1"/>
            <a:r>
              <a:rPr lang="en-US" dirty="0" smtClean="0"/>
              <a:t>Same as an ordinary node +</a:t>
            </a:r>
          </a:p>
          <a:p>
            <a:pPr lvl="1"/>
            <a:r>
              <a:rPr lang="en-US" dirty="0" smtClean="0"/>
              <a:t>Depth-Area relationship</a:t>
            </a:r>
          </a:p>
          <a:p>
            <a:pPr lvl="2"/>
            <a:r>
              <a:rPr lang="en-US" dirty="0" smtClean="0"/>
              <a:t>Tabular</a:t>
            </a:r>
          </a:p>
          <a:p>
            <a:pPr lvl="2"/>
            <a:r>
              <a:rPr lang="en-US" dirty="0" smtClean="0"/>
              <a:t>Functional</a:t>
            </a:r>
          </a:p>
        </p:txBody>
      </p:sp>
    </p:spTree>
    <p:extLst>
      <p:ext uri="{BB962C8B-B14F-4D97-AF65-F5344CB8AC3E}">
        <p14:creationId xmlns:p14="http://schemas.microsoft.com/office/powerpoint/2010/main" val="344549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Unit (Node)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Useful for:</a:t>
            </a:r>
          </a:p>
          <a:p>
            <a:pPr lvl="1"/>
            <a:r>
              <a:rPr lang="en-US" dirty="0" smtClean="0"/>
              <a:t>Detention ponds</a:t>
            </a:r>
          </a:p>
          <a:p>
            <a:pPr lvl="1"/>
            <a:r>
              <a:rPr lang="en-US" dirty="0" smtClean="0"/>
              <a:t>Modeling multiple level inlet/outlet hydraulics</a:t>
            </a:r>
          </a:p>
          <a:p>
            <a:pPr lvl="2"/>
            <a:r>
              <a:rPr lang="en-US" dirty="0" smtClean="0"/>
              <a:t>Riser inlet</a:t>
            </a:r>
          </a:p>
          <a:p>
            <a:pPr lvl="2"/>
            <a:r>
              <a:rPr lang="en-US" dirty="0" smtClean="0"/>
              <a:t>Outlet that has portion through a pipe, a portion over a weir (or another pipe at different elevation)</a:t>
            </a:r>
          </a:p>
        </p:txBody>
      </p:sp>
    </p:spTree>
    <p:extLst>
      <p:ext uri="{BB962C8B-B14F-4D97-AF65-F5344CB8AC3E}">
        <p14:creationId xmlns:p14="http://schemas.microsoft.com/office/powerpoint/2010/main" val="139312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536</TotalTime>
  <Words>594</Words>
  <Application>Microsoft Macintosh PowerPoint</Application>
  <PresentationFormat>On-screen Show (4:3)</PresentationFormat>
  <Paragraphs>98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Droplet</vt:lpstr>
      <vt:lpstr>CE 3372 Water Systems Design</vt:lpstr>
      <vt:lpstr>Purposes</vt:lpstr>
      <vt:lpstr>Junction (Node)</vt:lpstr>
      <vt:lpstr>Junction (Node)</vt:lpstr>
      <vt:lpstr>Junction (Node)</vt:lpstr>
      <vt:lpstr>Flooding Ordinary Node</vt:lpstr>
      <vt:lpstr>Junction (Node)</vt:lpstr>
      <vt:lpstr>Storage Unit (Node)</vt:lpstr>
      <vt:lpstr>Storage Unit (Node)</vt:lpstr>
      <vt:lpstr>Example</vt:lpstr>
      <vt:lpstr>Example</vt:lpstr>
      <vt:lpstr>Detention Pond Drawing</vt:lpstr>
      <vt:lpstr>Depth-Area</vt:lpstr>
      <vt:lpstr>Depth-Elevation</vt:lpstr>
      <vt:lpstr>Depth-Elevation</vt:lpstr>
      <vt:lpstr>Depth-Elevation</vt:lpstr>
      <vt:lpstr>Depth-Elevation</vt:lpstr>
      <vt:lpstr>Depth-Elevation</vt:lpstr>
      <vt:lpstr>Depth-Elevation</vt:lpstr>
      <vt:lpstr>Depth-Elevation</vt:lpstr>
      <vt:lpstr>SWMM Model Run</vt:lpstr>
      <vt:lpstr>Next Time</vt:lpstr>
    </vt:vector>
  </TitlesOfParts>
  <Company>texas tech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3372 Water Systems Design</dc:title>
  <dc:creator>theodore  cleveland</dc:creator>
  <cp:lastModifiedBy>Theodore Cleveland</cp:lastModifiedBy>
  <cp:revision>60</cp:revision>
  <cp:lastPrinted>2016-12-01T00:31:49Z</cp:lastPrinted>
  <dcterms:created xsi:type="dcterms:W3CDTF">2013-10-15T13:46:21Z</dcterms:created>
  <dcterms:modified xsi:type="dcterms:W3CDTF">2017-07-17T04:21:47Z</dcterms:modified>
</cp:coreProperties>
</file>