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08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31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4"/>
    <p:restoredTop sz="78121"/>
  </p:normalViewPr>
  <p:slideViewPr>
    <p:cSldViewPr snapToGrid="0" snapToObjects="1">
      <p:cViewPr varScale="1">
        <p:scale>
          <a:sx n="94" d="100"/>
          <a:sy n="94" d="100"/>
        </p:scale>
        <p:origin x="-1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A747-9665-7048-85A9-219A20BF8E11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A099-37C4-7642-9CFD-DFABEA82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6F2A1-AAC7-7B40-9DC3-48732FDA41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99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6F2A1-AAC7-7B40-9DC3-48732FDA41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64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00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79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60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08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39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01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6F2A1-AAC7-7B40-9DC3-48732FDA41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7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6F2A1-AAC7-7B40-9DC3-48732FDA41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42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6F2A1-AAC7-7B40-9DC3-48732FDA41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18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F1325-ECAE-4BFE-9E3F-9846C2454E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03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13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F1325-ECAE-4BFE-9E3F-9846C2454E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3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05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9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rtfmps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story.com/topics/los-angeles-aqueduct" TargetMode="External"/><Relationship Id="rId4" Type="http://schemas.openxmlformats.org/officeDocument/2006/relationships/hyperlink" Target="https://en.wikipedia.org/wiki/Central_Valley_Project" TargetMode="External"/><Relationship Id="rId5" Type="http://schemas.openxmlformats.org/officeDocument/2006/relationships/hyperlink" Target="https://en.wikipedia.org/wiki/Salt_River_Project" TargetMode="External"/><Relationship Id="rId6" Type="http://schemas.openxmlformats.org/officeDocument/2006/relationships/hyperlink" Target="https://en.wikipedia.org/wiki/Tennessee_Valley_Authority" TargetMode="External"/><Relationship Id="rId7" Type="http://schemas.openxmlformats.org/officeDocument/2006/relationships/hyperlink" Target="https://en.wikipedia.org/wiki/Three_Gorges_Da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viewjournal.com/local/local-las-vegas/follow-a-gallon-of-water-from-lake-mead-to-a-las-vegas-tap/)" TargetMode="External"/><Relationship Id="rId4" Type="http://schemas.openxmlformats.org/officeDocument/2006/relationships/hyperlink" Target="https://en.wikipedia.org/wiki/New_York_City_water_supply_system" TargetMode="External"/><Relationship Id="rId5" Type="http://schemas.openxmlformats.org/officeDocument/2006/relationships/hyperlink" Target="https://parisianfields.com/2012/03/11/a-most-unusual-water-system/" TargetMode="External"/><Relationship Id="rId6" Type="http://schemas.openxmlformats.org/officeDocument/2006/relationships/hyperlink" Target="http://www.bwb.de/content/en/html/index.ph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tomickitty.ddns.net/documents/university-courses/ce-3372/" TargetMode="External"/><Relationship Id="rId4" Type="http://schemas.openxmlformats.org/officeDocument/2006/relationships/hyperlink" Target="http://atomickitty.ddns.net/moodle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theodore-macbookpro.ttu.edu/moodl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ea.org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abet.org/accreditation/accreditation-criteria/criteria-for-accrediting-engineering-programs-2017-2018/%23outcom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 3372 water systems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 L1-P1</a:t>
            </a:r>
          </a:p>
        </p:txBody>
      </p:sp>
    </p:spTree>
    <p:extLst>
      <p:ext uri="{BB962C8B-B14F-4D97-AF65-F5344CB8AC3E}">
        <p14:creationId xmlns:p14="http://schemas.microsoft.com/office/powerpoint/2010/main" val="3369878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16429"/>
          </a:xfrm>
        </p:spPr>
        <p:txBody>
          <a:bodyPr/>
          <a:lstStyle/>
          <a:p>
            <a:r>
              <a:rPr lang="en-US" dirty="0"/>
              <a:t>WEB SITE 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3584" y="1115236"/>
            <a:ext cx="10363827" cy="342410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dirty="0">
                <a:hlinkClick r:id="rId3"/>
              </a:rPr>
              <a:t>http://www.rtfmps.com/</a:t>
            </a:r>
            <a:endParaRPr lang="en-US" sz="3600" dirty="0"/>
          </a:p>
          <a:p>
            <a:r>
              <a:rPr lang="en-US" sz="3600" dirty="0"/>
              <a:t>General layout</a:t>
            </a:r>
          </a:p>
          <a:p>
            <a:pPr lvl="1"/>
            <a:r>
              <a:rPr lang="en-US" sz="2800" dirty="0"/>
              <a:t>Lectures/readings/video (indexed in each lecture) </a:t>
            </a:r>
          </a:p>
          <a:p>
            <a:pPr lvl="1"/>
            <a:r>
              <a:rPr lang="en-US" sz="2800" dirty="0"/>
              <a:t>Toolkit (has some useful calculation tools)</a:t>
            </a:r>
          </a:p>
          <a:p>
            <a:pPr lvl="1"/>
            <a:r>
              <a:rPr lang="en-US" sz="2800" dirty="0"/>
              <a:t>Programs (links to </a:t>
            </a:r>
            <a:r>
              <a:rPr lang="en-US" sz="2800" dirty="0" err="1"/>
              <a:t>epanet</a:t>
            </a:r>
            <a:r>
              <a:rPr lang="en-US" sz="2800" dirty="0"/>
              <a:t>, </a:t>
            </a:r>
            <a:r>
              <a:rPr lang="en-US" sz="2800" dirty="0" err="1"/>
              <a:t>swmm</a:t>
            </a:r>
            <a:r>
              <a:rPr lang="en-US" sz="2800" dirty="0"/>
              <a:t>, and some mapping tools)</a:t>
            </a:r>
          </a:p>
          <a:p>
            <a:pPr lvl="1"/>
            <a:r>
              <a:rPr lang="en-US" sz="2800" dirty="0"/>
              <a:t>Exercises (class exercises are accessible here and through lectures) and projects.</a:t>
            </a:r>
          </a:p>
          <a:p>
            <a:pPr lvl="1"/>
            <a:r>
              <a:rPr lang="en-US" sz="2800" dirty="0"/>
              <a:t>Exams (some past exams are supplied for study)</a:t>
            </a:r>
          </a:p>
        </p:txBody>
      </p:sp>
    </p:spTree>
    <p:extLst>
      <p:ext uri="{BB962C8B-B14F-4D97-AF65-F5344CB8AC3E}">
        <p14:creationId xmlns:p14="http://schemas.microsoft.com/office/powerpoint/2010/main" val="1455872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water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2367094"/>
            <a:ext cx="10363827" cy="342410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4000" dirty="0"/>
              <a:t> Types of systems</a:t>
            </a:r>
          </a:p>
          <a:p>
            <a:pPr lvl="1">
              <a:buFont typeface="Arial"/>
              <a:buChar char="•"/>
            </a:pPr>
            <a:r>
              <a:rPr lang="en-US" sz="3600" dirty="0"/>
              <a:t>Control</a:t>
            </a:r>
          </a:p>
          <a:p>
            <a:pPr lvl="1">
              <a:buFont typeface="Arial"/>
              <a:buChar char="•"/>
            </a:pPr>
            <a:r>
              <a:rPr lang="en-US" sz="3600" dirty="0"/>
              <a:t>Use</a:t>
            </a:r>
          </a:p>
          <a:p>
            <a:pPr lvl="1">
              <a:buFont typeface="Arial"/>
              <a:buChar char="•"/>
            </a:pPr>
            <a:r>
              <a:rPr lang="en-US" sz="3600" dirty="0"/>
              <a:t>Environmental Restoration</a:t>
            </a:r>
          </a:p>
        </p:txBody>
      </p:sp>
    </p:spTree>
    <p:extLst>
      <p:ext uri="{BB962C8B-B14F-4D97-AF65-F5344CB8AC3E}">
        <p14:creationId xmlns:p14="http://schemas.microsoft.com/office/powerpoint/2010/main" val="15608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Water Control Systems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1967951"/>
            <a:ext cx="10363827" cy="342410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3600">
                <a:ea typeface="ＭＳ Ｐゴシック" charset="0"/>
                <a:cs typeface="ＭＳ Ｐゴシック" charset="0"/>
              </a:rPr>
              <a:t>Spatial and temporal distribution of surface runoff from rainfall events (drainage engineering)</a:t>
            </a:r>
          </a:p>
          <a:p>
            <a:pPr lvl="1" eaLnBrk="1" hangingPunct="1"/>
            <a:r>
              <a:rPr lang="en-US" sz="3200">
                <a:ea typeface="ＭＳ Ｐゴシック" charset="0"/>
              </a:rPr>
              <a:t>Flood control</a:t>
            </a:r>
          </a:p>
          <a:p>
            <a:pPr lvl="1" eaLnBrk="1" hangingPunct="1"/>
            <a:r>
              <a:rPr lang="en-US" sz="3200">
                <a:ea typeface="ＭＳ Ｐゴシック" charset="0"/>
              </a:rPr>
              <a:t>Storm water harvesting</a:t>
            </a:r>
          </a:p>
          <a:p>
            <a:pPr eaLnBrk="1" hangingPunct="1"/>
            <a:r>
              <a:rPr lang="en-US" sz="3600">
                <a:ea typeface="ＭＳ Ｐゴシック" charset="0"/>
                <a:cs typeface="ＭＳ Ｐゴシック" charset="0"/>
              </a:rPr>
              <a:t>Capacity is based on AREA served</a:t>
            </a:r>
          </a:p>
          <a:p>
            <a:pPr lvl="1" eaLnBrk="1" hangingPunct="1"/>
            <a:r>
              <a:rPr lang="en-US" sz="3200">
                <a:ea typeface="ＭＳ Ｐゴシック" charset="0"/>
              </a:rPr>
              <a:t>hydrology dominated designs</a:t>
            </a:r>
          </a:p>
        </p:txBody>
      </p:sp>
    </p:spTree>
    <p:extLst>
      <p:ext uri="{BB962C8B-B14F-4D97-AF65-F5344CB8AC3E}">
        <p14:creationId xmlns:p14="http://schemas.microsoft.com/office/powerpoint/2010/main" val="2627404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Water Use Systems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1949808"/>
            <a:ext cx="10363827" cy="342410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Spatial and temporal distribution in support of human habitation</a:t>
            </a:r>
          </a:p>
          <a:p>
            <a:pPr lvl="1" eaLnBrk="1" hangingPunct="1"/>
            <a:r>
              <a:rPr lang="en-US" sz="3200" dirty="0">
                <a:ea typeface="ＭＳ Ｐゴシック" charset="0"/>
              </a:rPr>
              <a:t>Water supply/treatment/distribution</a:t>
            </a:r>
          </a:p>
          <a:p>
            <a:pPr lvl="1" eaLnBrk="1" hangingPunct="1"/>
            <a:r>
              <a:rPr lang="en-US" sz="3200" dirty="0">
                <a:ea typeface="ＭＳ Ｐゴシック" charset="0"/>
              </a:rPr>
              <a:t>Waste water collection/treatment/discharge</a:t>
            </a:r>
          </a:p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Capacity is based on POPULATION served</a:t>
            </a:r>
          </a:p>
          <a:p>
            <a:pPr lvl="1" eaLnBrk="1" hangingPunct="1"/>
            <a:r>
              <a:rPr lang="en-US" sz="3200" dirty="0">
                <a:ea typeface="ＭＳ Ｐゴシック" charset="0"/>
              </a:rPr>
              <a:t>hydraulic dominated designs</a:t>
            </a:r>
          </a:p>
        </p:txBody>
      </p:sp>
    </p:spTree>
    <p:extLst>
      <p:ext uri="{BB962C8B-B14F-4D97-AF65-F5344CB8AC3E}">
        <p14:creationId xmlns:p14="http://schemas.microsoft.com/office/powerpoint/2010/main" val="4176064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Environmental Restoration Systems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2367094"/>
            <a:ext cx="10363827" cy="342410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  <a:t>Systems to manage spatial and temporal distribution in support of non-human habitation</a:t>
            </a:r>
          </a:p>
          <a:p>
            <a:pPr lvl="1" eaLnBrk="1" hangingPunct="1"/>
            <a:r>
              <a:rPr lang="en-US" sz="3200">
                <a:latin typeface="Calibri" charset="0"/>
                <a:ea typeface="ＭＳ Ｐゴシック" charset="0"/>
              </a:rPr>
              <a:t>Create </a:t>
            </a:r>
            <a:r>
              <a:rPr lang="ja-JP" altLang="en-US" sz="3200">
                <a:latin typeface="Calibri" charset="0"/>
                <a:ea typeface="ＭＳ Ｐゴシック" charset="0"/>
              </a:rPr>
              <a:t>“</a:t>
            </a:r>
            <a:r>
              <a:rPr lang="en-US" altLang="ja-JP" sz="3200">
                <a:latin typeface="Calibri" charset="0"/>
                <a:ea typeface="ＭＳ Ｐゴシック" charset="0"/>
              </a:rPr>
              <a:t>desirable</a:t>
            </a:r>
            <a:r>
              <a:rPr lang="ja-JP" altLang="en-US" sz="3200">
                <a:latin typeface="Calibri" charset="0"/>
                <a:ea typeface="ＭＳ Ｐゴシック" charset="0"/>
              </a:rPr>
              <a:t>”</a:t>
            </a:r>
            <a:r>
              <a:rPr lang="en-US" altLang="ja-JP" sz="3200">
                <a:latin typeface="Calibri" charset="0"/>
                <a:ea typeface="ＭＳ Ｐゴシック" charset="0"/>
              </a:rPr>
              <a:t> conditions</a:t>
            </a:r>
          </a:p>
          <a:p>
            <a:pPr lvl="1" eaLnBrk="1" hangingPunct="1">
              <a:buFont typeface="Arial" charset="0"/>
              <a:buNone/>
            </a:pPr>
            <a:endParaRPr lang="en-US" sz="3200">
              <a:latin typeface="Calibri" charset="0"/>
              <a:ea typeface="ＭＳ Ｐゴシック" charset="0"/>
            </a:endParaRPr>
          </a:p>
          <a:p>
            <a:pPr lvl="1" eaLnBrk="1" hangingPunct="1">
              <a:buFont typeface="Arial" charset="0"/>
              <a:buNone/>
            </a:pPr>
            <a:r>
              <a:rPr lang="ja-JP" altLang="en-US" sz="3200">
                <a:latin typeface="Calibri" charset="0"/>
                <a:ea typeface="ＭＳ Ｐゴシック" charset="0"/>
              </a:rPr>
              <a:t>“</a:t>
            </a:r>
            <a:r>
              <a:rPr lang="en-US" altLang="ja-JP" sz="3200">
                <a:latin typeface="Calibri" charset="0"/>
                <a:ea typeface="ＭＳ Ｐゴシック" charset="0"/>
              </a:rPr>
              <a:t>Desirable</a:t>
            </a:r>
            <a:r>
              <a:rPr lang="ja-JP" altLang="en-US" sz="3200">
                <a:latin typeface="Calibri" charset="0"/>
                <a:ea typeface="ＭＳ Ｐゴシック" charset="0"/>
              </a:rPr>
              <a:t>”</a:t>
            </a:r>
            <a:r>
              <a:rPr lang="en-US" altLang="ja-JP" sz="3200">
                <a:latin typeface="Calibri" charset="0"/>
                <a:ea typeface="ＭＳ Ｐゴシック" charset="0"/>
              </a:rPr>
              <a:t> &lt;= Policy &lt;= Value Judgment</a:t>
            </a:r>
            <a:endParaRPr lang="en-US" sz="320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02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Brief History of Water Systems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2367094"/>
            <a:ext cx="10363827" cy="342410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This brief history is adapted from </a:t>
            </a:r>
          </a:p>
          <a:p>
            <a:pPr lvl="1" eaLnBrk="1" hangingPunct="1"/>
            <a:r>
              <a:rPr lang="ja-JP" altLang="en-US">
                <a:latin typeface="Calibri" charset="0"/>
                <a:ea typeface="ＭＳ Ｐゴシック" charset="0"/>
              </a:rPr>
              <a:t>“</a:t>
            </a:r>
            <a:r>
              <a:rPr lang="en-US" altLang="ja-JP">
                <a:latin typeface="Calibri" charset="0"/>
                <a:ea typeface="ＭＳ Ｐゴシック" charset="0"/>
              </a:rPr>
              <a:t>Historical Urban Water Systems</a:t>
            </a:r>
            <a:r>
              <a:rPr lang="ja-JP" altLang="en-US">
                <a:latin typeface="Calibri" charset="0"/>
                <a:ea typeface="ＭＳ Ｐゴシック" charset="0"/>
              </a:rPr>
              <a:t>”</a:t>
            </a:r>
            <a:r>
              <a:rPr lang="en-US" altLang="ja-JP">
                <a:latin typeface="Calibri" charset="0"/>
                <a:ea typeface="ＭＳ Ｐゴシック" charset="0"/>
              </a:rPr>
              <a:t> by Dr. Robert Pitt, Department of Civil and Environmental Engineering, University of Alabama, Tuscaloosa, AL  35487 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As we proceed through the history, consider whether the picture is a water control, water use, or environmental restoration system. </a:t>
            </a:r>
          </a:p>
        </p:txBody>
      </p:sp>
    </p:spTree>
    <p:extLst>
      <p:ext uri="{BB962C8B-B14F-4D97-AF65-F5344CB8AC3E}">
        <p14:creationId xmlns:p14="http://schemas.microsoft.com/office/powerpoint/2010/main" val="4021988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141413" y="19804"/>
            <a:ext cx="9905998" cy="687767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Brief History of Water Systems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2367094"/>
            <a:ext cx="10363827" cy="342410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Drinking Water</a:t>
            </a:r>
          </a:p>
        </p:txBody>
      </p:sp>
      <p:pic>
        <p:nvPicPr>
          <p:cNvPr id="3481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67" y="910222"/>
            <a:ext cx="582506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634" y="3207657"/>
            <a:ext cx="5793317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453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143001" y="37947"/>
            <a:ext cx="9905998" cy="56076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Brief History of Water Systems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62173" y="1808058"/>
            <a:ext cx="11321827" cy="3983144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Storm Water</a:t>
            </a:r>
          </a:p>
        </p:txBody>
      </p:sp>
      <p:pic>
        <p:nvPicPr>
          <p:cNvPr id="3584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478" y="2651709"/>
            <a:ext cx="6263950" cy="390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73" y="1106715"/>
            <a:ext cx="6027575" cy="341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440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9429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Brief History of Water Systems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-181428" y="1106119"/>
            <a:ext cx="12063185" cy="441348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Waste Water</a:t>
            </a:r>
          </a:p>
        </p:txBody>
      </p:sp>
      <p:pic>
        <p:nvPicPr>
          <p:cNvPr id="3686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151" y="2929182"/>
            <a:ext cx="2578208" cy="294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2" y="1099998"/>
            <a:ext cx="6482355" cy="325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03" y="1566134"/>
            <a:ext cx="2553654" cy="360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085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913773" y="0"/>
            <a:ext cx="9905998" cy="5805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Brief History of Water Systems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40657" y="1919498"/>
            <a:ext cx="10936944" cy="387170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Conduits</a:t>
            </a:r>
          </a:p>
        </p:txBody>
      </p:sp>
      <p:pic>
        <p:nvPicPr>
          <p:cNvPr id="3789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02" y="2032000"/>
            <a:ext cx="3932283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06" y="4397615"/>
            <a:ext cx="3676194" cy="207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090" y="1061322"/>
            <a:ext cx="3609178" cy="202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298" y="3630749"/>
            <a:ext cx="3972970" cy="2209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880" y="4241189"/>
            <a:ext cx="4279320" cy="243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095" y="1402478"/>
            <a:ext cx="4212305" cy="236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35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804"/>
            <a:ext cx="9905998" cy="778482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1115876"/>
            <a:ext cx="10363827" cy="3424107"/>
          </a:xfrm>
          <a:prstGeom prst="rect">
            <a:avLst/>
          </a:prstGeom>
        </p:spPr>
        <p:txBody>
          <a:bodyPr/>
          <a:lstStyle/>
          <a:p>
            <a:r>
              <a:rPr lang="en-US" sz="4000" dirty="0"/>
              <a:t>Introduction</a:t>
            </a:r>
          </a:p>
          <a:p>
            <a:r>
              <a:rPr lang="en-US" sz="4000" dirty="0"/>
              <a:t>Web Server Introduction</a:t>
            </a:r>
          </a:p>
          <a:p>
            <a:r>
              <a:rPr lang="en-US" sz="4000" dirty="0"/>
              <a:t>History of Water Systems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00589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4267201"/>
            <a:ext cx="3657600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798763"/>
            <a:ext cx="3429000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Brief History of Water Systems</a:t>
            </a:r>
          </a:p>
        </p:txBody>
      </p:sp>
      <p:sp>
        <p:nvSpPr>
          <p:cNvPr id="3891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2367094"/>
            <a:ext cx="10363827" cy="342410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Pumps</a:t>
            </a:r>
          </a:p>
        </p:txBody>
      </p:sp>
      <p:pic>
        <p:nvPicPr>
          <p:cNvPr id="38917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784" y="2027238"/>
            <a:ext cx="2156883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3048000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999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17" y="4419600"/>
            <a:ext cx="3071283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8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1" y="3411538"/>
            <a:ext cx="2326217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1" y="1895475"/>
            <a:ext cx="2976033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Brief History of Water Systems</a:t>
            </a:r>
          </a:p>
        </p:txBody>
      </p:sp>
      <p:sp>
        <p:nvSpPr>
          <p:cNvPr id="3994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2367094"/>
            <a:ext cx="10363827" cy="342410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Storage</a:t>
            </a:r>
          </a:p>
        </p:txBody>
      </p:sp>
      <p:pic>
        <p:nvPicPr>
          <p:cNvPr id="39942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20938"/>
            <a:ext cx="2929467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895850"/>
            <a:ext cx="42672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740026"/>
            <a:ext cx="28448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30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“BIG”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2367094"/>
            <a:ext cx="11038741" cy="342410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Los Angeles Aqueduct </a:t>
            </a:r>
            <a:r>
              <a:rPr lang="en-US" dirty="0">
                <a:hlinkClick r:id="rId3"/>
              </a:rPr>
              <a:t>http://www.history.com/topics/los-angeles-aqueduct</a:t>
            </a:r>
            <a:endParaRPr lang="en-US" dirty="0"/>
          </a:p>
          <a:p>
            <a:r>
              <a:rPr lang="en-US" dirty="0"/>
              <a:t>Central Valley Project </a:t>
            </a:r>
            <a:r>
              <a:rPr lang="en-US" dirty="0">
                <a:hlinkClick r:id="rId4"/>
              </a:rPr>
              <a:t>https://en.wikipedia.org/wiki/Central_Valley_Project</a:t>
            </a:r>
            <a:endParaRPr lang="en-US" dirty="0"/>
          </a:p>
          <a:p>
            <a:r>
              <a:rPr lang="en-US" dirty="0"/>
              <a:t>Salt River Project </a:t>
            </a:r>
            <a:r>
              <a:rPr lang="en-US" dirty="0">
                <a:hlinkClick r:id="rId5"/>
              </a:rPr>
              <a:t>https://en.wikipedia.org/wiki/Salt_River_Project</a:t>
            </a:r>
            <a:endParaRPr lang="en-US" dirty="0"/>
          </a:p>
          <a:p>
            <a:r>
              <a:rPr lang="en-US" dirty="0"/>
              <a:t>Tennessee Valley Authority (</a:t>
            </a:r>
            <a:r>
              <a:rPr lang="en-US" dirty="0">
                <a:hlinkClick r:id="rId6"/>
              </a:rPr>
              <a:t>https://en.wikipedia.org/wiki/Tennessee_Valley_Authority</a:t>
            </a:r>
            <a:r>
              <a:rPr lang="en-US" dirty="0"/>
              <a:t>)</a:t>
            </a:r>
          </a:p>
          <a:p>
            <a:r>
              <a:rPr lang="en-US" dirty="0"/>
              <a:t>Three Gorges Project  (</a:t>
            </a:r>
            <a:r>
              <a:rPr lang="en-US" dirty="0">
                <a:hlinkClick r:id="rId7"/>
              </a:rPr>
              <a:t>https://en.wikipedia.org/wiki/Three_Gorges_Dam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6251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interesting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2367094"/>
            <a:ext cx="11038741" cy="342410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Las Vegas Water Authority (</a:t>
            </a:r>
            <a:r>
              <a:rPr lang="en-US" dirty="0">
                <a:hlinkClick r:id="rId3"/>
              </a:rPr>
              <a:t>https://www.reviewjournal.com/local/local-las-vegas/follow-a-gallon-of-water-from-lake-mead-to-a-las-vegas-tap/)</a:t>
            </a:r>
            <a:endParaRPr lang="en-US" dirty="0"/>
          </a:p>
          <a:p>
            <a:r>
              <a:rPr lang="en-US" dirty="0"/>
              <a:t>New York </a:t>
            </a:r>
            <a:r>
              <a:rPr lang="en-US" dirty="0">
                <a:hlinkClick r:id="rId4"/>
              </a:rPr>
              <a:t>https://en.wikipedia.org/wiki/New_York_City_water_supply_system</a:t>
            </a:r>
            <a:endParaRPr lang="en-US" dirty="0"/>
          </a:p>
          <a:p>
            <a:r>
              <a:rPr lang="en-US" dirty="0"/>
              <a:t>Paris (FRANCE) </a:t>
            </a:r>
            <a:r>
              <a:rPr lang="en-US" dirty="0">
                <a:hlinkClick r:id="rId5"/>
              </a:rPr>
              <a:t>https://parisianfields.com/2012/03/11/a-most-unusual-water-system/</a:t>
            </a:r>
            <a:endParaRPr lang="en-US" dirty="0"/>
          </a:p>
          <a:p>
            <a:r>
              <a:rPr lang="en-US" dirty="0"/>
              <a:t>Berlin (GERMANY) </a:t>
            </a:r>
            <a:r>
              <a:rPr lang="en-US" dirty="0">
                <a:hlinkClick r:id="rId6"/>
              </a:rPr>
              <a:t>http://www.bwb.de/content/en/html/index.php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32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criteria</a:t>
            </a:r>
          </a:p>
          <a:p>
            <a:pPr lvl="1"/>
            <a:r>
              <a:rPr lang="en-US" dirty="0"/>
              <a:t>Codes</a:t>
            </a:r>
          </a:p>
          <a:p>
            <a:pPr lvl="1"/>
            <a:r>
              <a:rPr lang="en-US" dirty="0"/>
              <a:t>Manuals</a:t>
            </a:r>
          </a:p>
          <a:p>
            <a:pPr lvl="1"/>
            <a:r>
              <a:rPr lang="en-US" dirty="0"/>
              <a:t>Literature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4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61"/>
            <a:ext cx="9905998" cy="941768"/>
          </a:xfrm>
        </p:spPr>
        <p:txBody>
          <a:bodyPr/>
          <a:lstStyle/>
          <a:p>
            <a:r>
              <a:rPr lang="en-US" dirty="0" err="1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41173" y="1094309"/>
            <a:ext cx="10106238" cy="453935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Mode: On-Line; asyncronous (pre-recorded) and syncronus (webinar-style + wiki).</a:t>
            </a:r>
          </a:p>
          <a:p>
            <a:r>
              <a:rPr lang="en-US" sz="3600" dirty="0"/>
              <a:t>Management: Content linked through a Learning Management System (Moodle), content is stored mostly on a conventional web server.  Exercises, Quizzes, Exams are administered by the LMS</a:t>
            </a:r>
            <a:endParaRPr lang="en-US" sz="3600" dirty="0"/>
          </a:p>
          <a:p>
            <a:r>
              <a:rPr lang="en-US" sz="3600" dirty="0"/>
              <a:t>Teacher:  Theodore G. Cleveland, Ph.D., P.E., M. ASCE, F. EWRI</a:t>
            </a:r>
          </a:p>
          <a:p>
            <a:r>
              <a:rPr lang="en-US" sz="3600" dirty="0"/>
              <a:t>Course Content (including syllabus): </a:t>
            </a:r>
            <a:r>
              <a:rPr lang="en-US" sz="3600" dirty="0">
                <a:hlinkClick r:id="rId3"/>
              </a:rPr>
              <a:t>http://atomickitty.ddns.net/documents/university-courses/ce-3372/</a:t>
            </a:r>
            <a:endParaRPr lang="en-US" sz="3600" dirty="0"/>
          </a:p>
          <a:p>
            <a:r>
              <a:rPr lang="en-US" sz="3600" dirty="0"/>
              <a:t>Course LMS (jamesbond jamesbond#007): </a:t>
            </a:r>
            <a:br>
              <a:rPr lang="en-US" sz="3600" dirty="0"/>
            </a:br>
            <a:r>
              <a:rPr lang="en-US" sz="3600" dirty="0">
                <a:hlinkClick r:id="rId4"/>
              </a:rPr>
              <a:t>http://atomickitty.ddns.net/moodle/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7535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804"/>
            <a:ext cx="9905998" cy="1478570"/>
          </a:xfrm>
        </p:spPr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1498374"/>
            <a:ext cx="10363827" cy="342410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The syllabus is posted on the class web site:</a:t>
            </a:r>
          </a:p>
          <a:p>
            <a:r>
              <a:rPr lang="en-US" sz="3600" dirty="0">
                <a:hlinkClick r:id="rId3"/>
              </a:rPr>
              <a:t>http://www.rtfmsp.com/moodle/</a:t>
            </a:r>
            <a:endParaRPr lang="en-US" sz="3600" dirty="0"/>
          </a:p>
          <a:p>
            <a:r>
              <a:rPr lang="en-US" sz="3600" dirty="0" err="1"/>
              <a:t>The moodle is a learning management system</a:t>
            </a:r>
          </a:p>
          <a:p>
            <a:r>
              <a:rPr lang="en-US" sz="3600" dirty="0" err="1"/>
              <a:t>You will need a userid and password </a:t>
            </a:r>
            <a:r>
              <a:rPr lang="mr-IN" sz="3600" dirty="0" err="1"/>
              <a:t>–</a:t>
            </a:r>
            <a:r>
              <a:rPr lang="en-US" sz="3600" dirty="0"/>
              <a:t> they are supplied by email</a:t>
            </a:r>
          </a:p>
        </p:txBody>
      </p:sp>
    </p:spTree>
    <p:extLst>
      <p:ext uri="{BB962C8B-B14F-4D97-AF65-F5344CB8AC3E}">
        <p14:creationId xmlns:p14="http://schemas.microsoft.com/office/powerpoint/2010/main" val="168423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80" y="383177"/>
            <a:ext cx="11954005" cy="41766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ccreditation </a:t>
            </a:r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oard for </a:t>
            </a:r>
            <a:r>
              <a:rPr lang="en-US" sz="2000" b="1" dirty="0">
                <a:solidFill>
                  <a:srgbClr val="FF0000"/>
                </a:solidFill>
              </a:rPr>
              <a:t>E</a:t>
            </a:r>
            <a:r>
              <a:rPr lang="en-US" sz="2000" dirty="0"/>
              <a:t>ngineering and </a:t>
            </a:r>
            <a:r>
              <a:rPr lang="en-US" sz="2000" b="1" dirty="0">
                <a:solidFill>
                  <a:srgbClr val="FF0000"/>
                </a:solidFill>
              </a:rPr>
              <a:t>T</a:t>
            </a:r>
            <a:r>
              <a:rPr lang="en-US" sz="2000" dirty="0"/>
              <a:t>echnology (</a:t>
            </a:r>
            <a:r>
              <a:rPr lang="en-US" sz="2000" dirty="0">
                <a:solidFill>
                  <a:srgbClr val="FF0000"/>
                </a:solidFill>
              </a:rPr>
              <a:t>ABET</a:t>
            </a:r>
            <a:r>
              <a:rPr lang="en-US" sz="2000" dirty="0"/>
              <a:t>)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ABET is a nonprofit, non-governmental accrediting agency for programs in applied and natural science, computing, engineering and engineering technology and ABET is recognized as an accreditor by the </a:t>
            </a:r>
            <a:r>
              <a:rPr lang="en-US" sz="1800" dirty="0">
                <a:hlinkClick r:id="rId3"/>
              </a:rPr>
              <a:t>Council for Higher Education Accreditation</a:t>
            </a:r>
            <a:r>
              <a:rPr lang="en-US" sz="18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To date, over 3,700 programs at more than 750 colleges and universities in 30 countries have received ABET accreditation. Approximately 85,000 students graduate from ABET-accredited programs each year, and millions of graduates have received degrees from ABET-accredited programs since 1932.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19F2-A21C-4CDC-80A1-271A2C9CAFA8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377" y="3907818"/>
            <a:ext cx="7294843" cy="27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8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0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rgbClr val="C00000"/>
                </a:solidFill>
              </a:rPr>
              <a:t>Why ABET Accreditation:</a:t>
            </a:r>
            <a:br>
              <a:rPr lang="en-US" sz="4000" b="1" u="sng" dirty="0">
                <a:solidFill>
                  <a:srgbClr val="C00000"/>
                </a:solidFill>
              </a:rPr>
            </a:br>
            <a:endParaRPr lang="en-US" sz="4000" b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981076"/>
            <a:ext cx="10067925" cy="205149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cs typeface="Times New Roman" panose="02020603050405020304" pitchFamily="18" charset="0"/>
              </a:rPr>
              <a:t>Ensures that graduates have met the educational requirements necessary to enter the profession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cs typeface="Times New Roman" panose="02020603050405020304" pitchFamily="18" charset="0"/>
              </a:rPr>
              <a:t>Provides opportunities for the industry to guide the educational process to reflect current and future needs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Enhances the mobility of professionals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8277"/>
            <a:ext cx="2743200" cy="365125"/>
          </a:xfrm>
        </p:spPr>
        <p:txBody>
          <a:bodyPr/>
          <a:lstStyle/>
          <a:p>
            <a:fld id="{A82419F2-A21C-4CDC-80A1-271A2C9CAFA8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04929" y="2931411"/>
            <a:ext cx="10515600" cy="6620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u="sng" dirty="0">
                <a:solidFill>
                  <a:srgbClr val="C00000"/>
                </a:solidFill>
              </a:rPr>
              <a:t>What Accreditation Means to…</a:t>
            </a:r>
            <a:endParaRPr lang="en-US" sz="4000" u="sng" dirty="0">
              <a:solidFill>
                <a:srgbClr val="C0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1566" y="3610261"/>
            <a:ext cx="10208871" cy="3107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5000" b="1" dirty="0">
                <a:solidFill>
                  <a:srgbClr val="0070C0"/>
                </a:solidFill>
              </a:rPr>
              <a:t>1. Students</a:t>
            </a:r>
          </a:p>
          <a:p>
            <a:pPr>
              <a:lnSpc>
                <a:spcPct val="120000"/>
              </a:lnSpc>
            </a:pPr>
            <a:r>
              <a:rPr lang="en-US" sz="5000" dirty="0"/>
              <a:t>Be confident in your education—ABET accreditation is the trusted standard for employers worldwide.</a:t>
            </a:r>
          </a:p>
          <a:p>
            <a:pPr marL="0" indent="0">
              <a:buNone/>
            </a:pPr>
            <a:r>
              <a:rPr lang="en-US" sz="5000" b="1" dirty="0">
                <a:solidFill>
                  <a:srgbClr val="0070C0"/>
                </a:solidFill>
              </a:rPr>
              <a:t>2. Programs &amp; Institutions</a:t>
            </a:r>
          </a:p>
          <a:p>
            <a:r>
              <a:rPr lang="en-US" sz="5000" dirty="0"/>
              <a:t>ABET accreditation demonstrates your commitment to delivering quality education.</a:t>
            </a:r>
          </a:p>
          <a:p>
            <a:pPr marL="0" indent="0">
              <a:buNone/>
            </a:pPr>
            <a:r>
              <a:rPr lang="en-US" sz="5000" b="1" dirty="0">
                <a:solidFill>
                  <a:srgbClr val="0070C0"/>
                </a:solidFill>
              </a:rPr>
              <a:t>3. Industry, Government &amp; the World</a:t>
            </a:r>
          </a:p>
          <a:p>
            <a:pPr>
              <a:lnSpc>
                <a:spcPct val="120000"/>
              </a:lnSpc>
            </a:pPr>
            <a:r>
              <a:rPr lang="en-US" sz="5000" dirty="0"/>
              <a:t>Employers can trust that graduates of ABET-accredited programs are prepared to enter the workforce and make a positive contribution to the global society</a:t>
            </a:r>
          </a:p>
        </p:txBody>
      </p:sp>
    </p:spTree>
    <p:extLst>
      <p:ext uri="{BB962C8B-B14F-4D97-AF65-F5344CB8AC3E}">
        <p14:creationId xmlns:p14="http://schemas.microsoft.com/office/powerpoint/2010/main" val="188552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09" y="2"/>
            <a:ext cx="11135916" cy="1202499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C00000"/>
                </a:solidFill>
              </a:rPr>
              <a:t>Why assess student performance in courses?</a:t>
            </a:r>
            <a:endParaRPr lang="en-US" sz="4000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0520" y="1492624"/>
            <a:ext cx="11786992" cy="430855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sz="3200" dirty="0"/>
              <a:t>To be an ABET accredited, the program must regularly use appropriate, </a:t>
            </a:r>
            <a:r>
              <a:rPr lang="en-US" sz="3200" b="1" i="1" u="sng" dirty="0">
                <a:solidFill>
                  <a:srgbClr val="0070C0"/>
                </a:solidFill>
              </a:rPr>
              <a:t>documented</a:t>
            </a:r>
            <a:r>
              <a:rPr lang="en-US" sz="3200" dirty="0"/>
              <a:t> processes for assessing and evaluating the extent to which the </a:t>
            </a:r>
            <a:r>
              <a:rPr lang="en-US" sz="3200" i="1" dirty="0">
                <a:solidFill>
                  <a:srgbClr val="0070C0"/>
                </a:solidFill>
              </a:rPr>
              <a:t>ABET student outcomes </a:t>
            </a:r>
            <a:r>
              <a:rPr lang="en-US" sz="3200" dirty="0"/>
              <a:t>are being attained.</a:t>
            </a:r>
          </a:p>
          <a:p>
            <a:r>
              <a:rPr lang="en-US" sz="3200" dirty="0"/>
              <a:t>The results of these evaluations must be systematically utilized as input for continuously improving the program. </a:t>
            </a:r>
          </a:p>
          <a:p>
            <a:r>
              <a:rPr lang="en-US" sz="3200" dirty="0"/>
              <a:t>Evidence of achieving those outcomes are based on employers comments, senior exit surveys, industry assessment, and course performance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19F2-A21C-4CDC-80A1-271A2C9CAF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5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419" y="109888"/>
            <a:ext cx="10515600" cy="480423"/>
          </a:xfrm>
        </p:spPr>
        <p:txBody>
          <a:bodyPr>
            <a:noAutofit/>
          </a:bodyPr>
          <a:lstStyle/>
          <a:p>
            <a:pPr algn="ctr"/>
            <a:r>
              <a:rPr lang="en-US" sz="4000" b="1" u="sng" dirty="0">
                <a:solidFill>
                  <a:srgbClr val="C00000"/>
                </a:solidFill>
              </a:rPr>
              <a:t>ABET Student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6741" y="820273"/>
            <a:ext cx="12055259" cy="6037729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Student outcomes are items that should be </a:t>
            </a:r>
            <a:r>
              <a:rPr lang="en-US" i="1" u="sng" dirty="0">
                <a:solidFill>
                  <a:srgbClr val="C00000"/>
                </a:solidFill>
              </a:rPr>
              <a:t>learned by the end of the class </a:t>
            </a:r>
            <a:r>
              <a:rPr lang="en-US" dirty="0"/>
              <a:t>and are selected on a </a:t>
            </a:r>
            <a:r>
              <a:rPr lang="en-US" i="1" u="sng" dirty="0">
                <a:solidFill>
                  <a:srgbClr val="C00000"/>
                </a:solidFill>
              </a:rPr>
              <a:t>per course basis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an ability to </a:t>
            </a:r>
            <a:r>
              <a:rPr lang="en-US" dirty="0">
                <a:solidFill>
                  <a:srgbClr val="0070C0"/>
                </a:solidFill>
              </a:rPr>
              <a:t>apply knowledge of mathematics, science, and engineering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an ability to </a:t>
            </a:r>
            <a:r>
              <a:rPr lang="en-US" dirty="0">
                <a:solidFill>
                  <a:srgbClr val="0070C0"/>
                </a:solidFill>
              </a:rPr>
              <a:t>design and conduct experiments</a:t>
            </a:r>
            <a:r>
              <a:rPr lang="en-US" dirty="0"/>
              <a:t>, as well as to </a:t>
            </a:r>
            <a:r>
              <a:rPr lang="en-US" dirty="0">
                <a:solidFill>
                  <a:srgbClr val="0070C0"/>
                </a:solidFill>
              </a:rPr>
              <a:t>analyze and interpret data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an ability to </a:t>
            </a:r>
            <a:r>
              <a:rPr lang="en-US" dirty="0">
                <a:solidFill>
                  <a:srgbClr val="0070C0"/>
                </a:solidFill>
              </a:rPr>
              <a:t>design a system, component, or process to meet desired needs </a:t>
            </a:r>
            <a:r>
              <a:rPr lang="en-US" dirty="0"/>
              <a:t>within realistic constraints such as economic, environmental, social, political, ethical, health and safety, manufacturability, and sustainability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an ability to </a:t>
            </a:r>
            <a:r>
              <a:rPr lang="en-US" dirty="0">
                <a:solidFill>
                  <a:srgbClr val="0070C0"/>
                </a:solidFill>
              </a:rPr>
              <a:t>function on multidisciplinary teams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an ability to </a:t>
            </a:r>
            <a:r>
              <a:rPr lang="en-US" dirty="0">
                <a:solidFill>
                  <a:srgbClr val="0070C0"/>
                </a:solidFill>
              </a:rPr>
              <a:t>identify, formulate, and solve engineering problems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an </a:t>
            </a:r>
            <a:r>
              <a:rPr lang="en-US" dirty="0">
                <a:solidFill>
                  <a:srgbClr val="0070C0"/>
                </a:solidFill>
              </a:rPr>
              <a:t>understanding of professional and ethical responsibility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an ability to </a:t>
            </a:r>
            <a:r>
              <a:rPr lang="en-US" dirty="0">
                <a:solidFill>
                  <a:srgbClr val="0070C0"/>
                </a:solidFill>
              </a:rPr>
              <a:t>communicate effectively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broad education necessary to </a:t>
            </a:r>
            <a:r>
              <a:rPr lang="en-US" dirty="0">
                <a:solidFill>
                  <a:srgbClr val="0070C0"/>
                </a:solidFill>
              </a:rPr>
              <a:t>understand the impact of engineering solutions </a:t>
            </a:r>
            <a:r>
              <a:rPr lang="en-US" dirty="0"/>
              <a:t>in a global, economic, environmental, and societal context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recognition of the need for, and an ability to engage in life-long learning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knowledge of contemporary issues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an ability to </a:t>
            </a:r>
            <a:r>
              <a:rPr lang="en-US" dirty="0">
                <a:solidFill>
                  <a:srgbClr val="0070C0"/>
                </a:solidFill>
              </a:rPr>
              <a:t>use the techniques, skills, and modern engineering tools </a:t>
            </a:r>
            <a:r>
              <a:rPr lang="en-US" dirty="0"/>
              <a:t>necessary for engineering practice.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19F2-A21C-4CDC-80A1-271A2C9CAF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09702"/>
            <a:ext cx="10515600" cy="531177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Program Educational Objectives (civil engineering):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Graduates will meet the expectations of employers </a:t>
            </a:r>
            <a:r>
              <a:rPr lang="en-US" dirty="0">
                <a:solidFill>
                  <a:schemeClr val="tx1"/>
                </a:solidFill>
              </a:rPr>
              <a:t>of civil engineers.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Graduates will continue their professional development </a:t>
            </a:r>
            <a:r>
              <a:rPr lang="en-US" dirty="0">
                <a:solidFill>
                  <a:schemeClr val="tx1"/>
                </a:solidFill>
              </a:rPr>
              <a:t>through graduate study if qualified and continuing education.</a:t>
            </a:r>
          </a:p>
          <a:p>
            <a:r>
              <a:rPr lang="en-US" dirty="0">
                <a:solidFill>
                  <a:schemeClr val="tx1"/>
                </a:solidFill>
              </a:rPr>
              <a:t>Program Educational Objectives (construction engineering):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graduates will </a:t>
            </a:r>
            <a:r>
              <a:rPr lang="en-US" dirty="0">
                <a:solidFill>
                  <a:srgbClr val="0070C0"/>
                </a:solidFill>
              </a:rPr>
              <a:t>become successful practitioners in construction engineering </a:t>
            </a:r>
            <a:r>
              <a:rPr lang="en-US" dirty="0">
                <a:solidFill>
                  <a:schemeClr val="tx1"/>
                </a:solidFill>
              </a:rPr>
              <a:t>and relevant careers.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graduates will </a:t>
            </a:r>
            <a:r>
              <a:rPr lang="en-US" dirty="0">
                <a:solidFill>
                  <a:srgbClr val="0070C0"/>
                </a:solidFill>
              </a:rPr>
              <a:t>be involved in professional development activities </a:t>
            </a:r>
            <a:r>
              <a:rPr lang="en-US" dirty="0">
                <a:solidFill>
                  <a:schemeClr val="tx1"/>
                </a:solidFill>
              </a:rPr>
              <a:t>to improve their professional skills and enhance their professional credentials.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</a:t>
            </a:r>
            <a:r>
              <a:rPr lang="en-US" dirty="0">
                <a:solidFill>
                  <a:srgbClr val="0070C0"/>
                </a:solidFill>
              </a:rPr>
              <a:t>graduates will contribute to their communities</a:t>
            </a:r>
          </a:p>
          <a:p>
            <a:r>
              <a:rPr lang="en-US" dirty="0">
                <a:solidFill>
                  <a:schemeClr val="tx1"/>
                </a:solidFill>
              </a:rPr>
              <a:t>Program Educational Objectives (environmental engineering):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Graduates will meet the expectations of employers </a:t>
            </a:r>
            <a:r>
              <a:rPr lang="en-US" dirty="0">
                <a:solidFill>
                  <a:schemeClr val="tx1"/>
                </a:solidFill>
              </a:rPr>
              <a:t>of environmental engineers.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Graduates will continue their professional development </a:t>
            </a:r>
            <a:r>
              <a:rPr lang="en-US" dirty="0">
                <a:solidFill>
                  <a:schemeClr val="tx1"/>
                </a:solidFill>
              </a:rPr>
              <a:t>through continuing education.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solidFill>
                  <a:schemeClr val="tx1"/>
                </a:solidFill>
              </a:rPr>
              <a:t>For further information visit the following link </a:t>
            </a:r>
            <a:r>
              <a:rPr lang="en-US" dirty="0">
                <a:hlinkClick r:id="rId3"/>
              </a:rPr>
              <a:t>http://www.abet.org/accreditation/accreditation-criteria/criteria-for-accrediting-engineering-programs-2017-2018/#outcomes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19F2-A21C-4CDC-80A1-271A2C9CAFA8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86009" y="2"/>
            <a:ext cx="11135916" cy="12024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>
                <a:solidFill>
                  <a:srgbClr val="C00000"/>
                </a:solidFill>
              </a:rPr>
              <a:t>What do we expect of our graduates?</a:t>
            </a:r>
            <a:endParaRPr lang="en-US" sz="4000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249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28311</TotalTime>
  <Words>1179</Words>
  <Application>Microsoft Macintosh PowerPoint</Application>
  <PresentationFormat>Custom</PresentationFormat>
  <Paragraphs>145</Paragraphs>
  <Slides>24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Circuit</vt:lpstr>
      <vt:lpstr>CE 3372 water systems design</vt:lpstr>
      <vt:lpstr>Outline</vt:lpstr>
      <vt:lpstr>Introduction</vt:lpstr>
      <vt:lpstr>SYLLABUS</vt:lpstr>
      <vt:lpstr>PowerPoint Presentation</vt:lpstr>
      <vt:lpstr>Why ABET Accreditation: </vt:lpstr>
      <vt:lpstr>Why assess student performance in courses?</vt:lpstr>
      <vt:lpstr>ABET Student Outcomes</vt:lpstr>
      <vt:lpstr>PowerPoint Presentation</vt:lpstr>
      <vt:lpstr>WEB SITE TOUR</vt:lpstr>
      <vt:lpstr>TYPES OF water systems</vt:lpstr>
      <vt:lpstr>Water Control Systems</vt:lpstr>
      <vt:lpstr>Water Use Systems</vt:lpstr>
      <vt:lpstr>Environmental Restoration Systems</vt:lpstr>
      <vt:lpstr>Brief History of Water Systems</vt:lpstr>
      <vt:lpstr>Brief History of Water Systems</vt:lpstr>
      <vt:lpstr>Brief History of Water Systems</vt:lpstr>
      <vt:lpstr>Brief History of Water Systems</vt:lpstr>
      <vt:lpstr>Brief History of Water Systems</vt:lpstr>
      <vt:lpstr>Brief History of Water Systems</vt:lpstr>
      <vt:lpstr>Brief History of Water Systems</vt:lpstr>
      <vt:lpstr>Notable “BIG” Systems</vt:lpstr>
      <vt:lpstr>Other interesting systems</vt:lpstr>
      <vt:lpstr>Next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Resources Management</dc:title>
  <dc:creator>Cleveland, Theodore</dc:creator>
  <cp:lastModifiedBy>theodore cleveland</cp:lastModifiedBy>
  <cp:revision>84</cp:revision>
  <dcterms:created xsi:type="dcterms:W3CDTF">2017-08-31T15:12:46Z</dcterms:created>
  <dcterms:modified xsi:type="dcterms:W3CDTF">2020-07-29T17:17:49Z</dcterms:modified>
</cp:coreProperties>
</file>