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8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31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94" d="100"/>
          <a:sy n="94" d="100"/>
        </p:scale>
        <p:origin x="-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tfmp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.com/topics/los-angeles-aqueduct" TargetMode="External"/><Relationship Id="rId4" Type="http://schemas.openxmlformats.org/officeDocument/2006/relationships/hyperlink" Target="https://en.wikipedia.org/wiki/Central_Valley_Project" TargetMode="External"/><Relationship Id="rId5" Type="http://schemas.openxmlformats.org/officeDocument/2006/relationships/hyperlink" Target="https://en.wikipedia.org/wiki/Salt_River_Project" TargetMode="External"/><Relationship Id="rId6" Type="http://schemas.openxmlformats.org/officeDocument/2006/relationships/hyperlink" Target="https://en.wikipedia.org/wiki/Tennessee_Valley_Authority" TargetMode="External"/><Relationship Id="rId7" Type="http://schemas.openxmlformats.org/officeDocument/2006/relationships/hyperlink" Target="https://en.wikipedia.org/wiki/Three_Gorges_Da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iewjournal.com/local/local-las-vegas/follow-a-gallon-of-water-from-lake-mead-to-a-las-vegas-tap/)" TargetMode="External"/><Relationship Id="rId4" Type="http://schemas.openxmlformats.org/officeDocument/2006/relationships/hyperlink" Target="https://en.wikipedia.org/wiki/New_York_City_water_supply_system" TargetMode="External"/><Relationship Id="rId5" Type="http://schemas.openxmlformats.org/officeDocument/2006/relationships/hyperlink" Target="https://parisianfields.com/2012/03/11/a-most-unusual-water-system/" TargetMode="External"/><Relationship Id="rId6" Type="http://schemas.openxmlformats.org/officeDocument/2006/relationships/hyperlink" Target="http://www.bwb.de/content/en/html/index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university-courses/ce-3372/" TargetMode="External"/><Relationship Id="rId4" Type="http://schemas.openxmlformats.org/officeDocument/2006/relationships/hyperlink" Target="http://atomickitty.ddns.net/mood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heodore-macbookpro.ttu.edu/mood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a.org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bet.org/accreditation/accreditation-criteria/criteria-for-accrediting-engineering-programs-2017-2018/%23outco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 L1-P1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6429"/>
          </a:xfrm>
        </p:spPr>
        <p:txBody>
          <a:bodyPr/>
          <a:lstStyle/>
          <a:p>
            <a:r>
              <a:rPr lang="en-US" dirty="0"/>
              <a:t>WEB SITE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3584" y="1115236"/>
            <a:ext cx="10363827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http://www.rtfmps.com/</a:t>
            </a:r>
            <a:endParaRPr lang="en-US" sz="3600" dirty="0"/>
          </a:p>
          <a:p>
            <a:r>
              <a:rPr lang="en-US" sz="3600" dirty="0"/>
              <a:t>General layout</a:t>
            </a:r>
          </a:p>
          <a:p>
            <a:pPr lvl="1"/>
            <a:r>
              <a:rPr lang="en-US" sz="2800" dirty="0"/>
              <a:t>Lectures/readings/video (indexed in each lecture) </a:t>
            </a:r>
          </a:p>
          <a:p>
            <a:pPr lvl="1"/>
            <a:r>
              <a:rPr lang="en-US" sz="2800" dirty="0"/>
              <a:t>Toolkit (has some useful calculation tools)</a:t>
            </a:r>
          </a:p>
          <a:p>
            <a:pPr lvl="1"/>
            <a:r>
              <a:rPr lang="en-US" sz="2800" dirty="0"/>
              <a:t>Programs (links to </a:t>
            </a:r>
            <a:r>
              <a:rPr lang="en-US" sz="2800" dirty="0" err="1"/>
              <a:t>epanet</a:t>
            </a:r>
            <a:r>
              <a:rPr lang="en-US" sz="2800" dirty="0"/>
              <a:t>, </a:t>
            </a:r>
            <a:r>
              <a:rPr lang="en-US" sz="2800" dirty="0" err="1"/>
              <a:t>swmm</a:t>
            </a:r>
            <a:r>
              <a:rPr lang="en-US" sz="2800" dirty="0"/>
              <a:t>, and some mapping tools)</a:t>
            </a:r>
          </a:p>
          <a:p>
            <a:pPr lvl="1"/>
            <a:r>
              <a:rPr lang="en-US" sz="2800" dirty="0"/>
              <a:t>Exercises (class exercises are accessible here and through lectures) and projects.</a:t>
            </a:r>
          </a:p>
          <a:p>
            <a:pPr lvl="1"/>
            <a:r>
              <a:rPr lang="en-US" sz="2800" dirty="0"/>
              <a:t>Exams (some past exams are supplied for study)</a:t>
            </a:r>
          </a:p>
        </p:txBody>
      </p:sp>
    </p:spTree>
    <p:extLst>
      <p:ext uri="{BB962C8B-B14F-4D97-AF65-F5344CB8AC3E}">
        <p14:creationId xmlns:p14="http://schemas.microsoft.com/office/powerpoint/2010/main" val="145587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water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4000" dirty="0"/>
              <a:t> Types of systems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Control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Use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Environmental Restoration</a:t>
            </a:r>
          </a:p>
        </p:txBody>
      </p:sp>
    </p:spTree>
    <p:extLst>
      <p:ext uri="{BB962C8B-B14F-4D97-AF65-F5344CB8AC3E}">
        <p14:creationId xmlns:p14="http://schemas.microsoft.com/office/powerpoint/2010/main" val="1560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Control Systems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67951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Spatial and temporal distribution of surface runoff from rainfall events (drainage engineering)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Flood control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Storm water harvesting</a:t>
            </a:r>
          </a:p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Capacity is based on AREA served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hydrology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26274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Use Systems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49808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Spatial and temporal distribution in support of human habitation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Water supply/treatment/distribution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Waste water collection/treatment/discharge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Capacity is based on POPULATION served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hydraulic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417606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Environmental Restoration Systems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Systems to manage spatial and temporal distribution in support of non-human habitation</a:t>
            </a:r>
          </a:p>
          <a:p>
            <a:pPr lvl="1" eaLnBrk="1" hangingPunct="1"/>
            <a:r>
              <a:rPr lang="en-US" sz="3200">
                <a:latin typeface="Calibri" charset="0"/>
                <a:ea typeface="ＭＳ Ｐゴシック" charset="0"/>
              </a:rPr>
              <a:t>Create </a:t>
            </a: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conditions</a:t>
            </a:r>
          </a:p>
          <a:p>
            <a:pPr lvl="1" eaLnBrk="1" hangingPunct="1">
              <a:buFont typeface="Arial" charset="0"/>
              <a:buNone/>
            </a:pPr>
            <a:endParaRPr lang="en-US" sz="3200"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&lt;= Policy &lt;= Value Judgment</a:t>
            </a:r>
            <a:endParaRPr lang="en-US" sz="3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2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brief history is adapted from </a:t>
            </a:r>
          </a:p>
          <a:p>
            <a:pPr lvl="1" eaLnBrk="1" hangingPunct="1"/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</a:rPr>
              <a:t>Historical Urban Water Systems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</a:rPr>
              <a:t> by Dr. Robert Pitt, Department of Civil and Environmental Engineering, University of Alabama, Tuscaloosa, AL  35487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we proceed through the history, consider whether the picture is a water control, water use, or environmental restoration system. </a:t>
            </a:r>
          </a:p>
        </p:txBody>
      </p:sp>
    </p:spTree>
    <p:extLst>
      <p:ext uri="{BB962C8B-B14F-4D97-AF65-F5344CB8AC3E}">
        <p14:creationId xmlns:p14="http://schemas.microsoft.com/office/powerpoint/2010/main" val="40219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687767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Drinking Water</a:t>
            </a:r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" y="910222"/>
            <a:ext cx="58250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34" y="3207657"/>
            <a:ext cx="579331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45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143001" y="37947"/>
            <a:ext cx="9905998" cy="5607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2173" y="1808058"/>
            <a:ext cx="11321827" cy="398314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Storm Water</a:t>
            </a:r>
          </a:p>
        </p:txBody>
      </p:sp>
      <p:pic>
        <p:nvPicPr>
          <p:cNvPr id="3584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78" y="2651709"/>
            <a:ext cx="6263950" cy="390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3" y="1106715"/>
            <a:ext cx="6027575" cy="341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9429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81428" y="1106119"/>
            <a:ext cx="12063185" cy="441348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Waste Water</a:t>
            </a:r>
          </a:p>
        </p:txBody>
      </p:sp>
      <p:pic>
        <p:nvPicPr>
          <p:cNvPr id="3686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51" y="2929182"/>
            <a:ext cx="2578208" cy="294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2" y="1099998"/>
            <a:ext cx="6482355" cy="32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03" y="1566134"/>
            <a:ext cx="2553654" cy="360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08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9905998" cy="580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0657" y="1919498"/>
            <a:ext cx="10936944" cy="387170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Conduits</a:t>
            </a:r>
          </a:p>
        </p:txBody>
      </p:sp>
      <p:pic>
        <p:nvPicPr>
          <p:cNvPr id="378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" y="2032000"/>
            <a:ext cx="393228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6" y="4397615"/>
            <a:ext cx="3676194" cy="20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90" y="1061322"/>
            <a:ext cx="3609178" cy="20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98" y="3630749"/>
            <a:ext cx="3972970" cy="220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80" y="4241189"/>
            <a:ext cx="4279320" cy="24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95" y="1402478"/>
            <a:ext cx="4212305" cy="236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3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77848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115876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Web Server Introduction</a:t>
            </a:r>
          </a:p>
          <a:p>
            <a:r>
              <a:rPr lang="en-US" sz="4000" dirty="0"/>
              <a:t>History of Water Systems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58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267201"/>
            <a:ext cx="36576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98763"/>
            <a:ext cx="3429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Pumps</a:t>
            </a:r>
          </a:p>
        </p:txBody>
      </p:sp>
      <p:pic>
        <p:nvPicPr>
          <p:cNvPr id="3891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4" y="2027238"/>
            <a:ext cx="215688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0480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99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7" y="4419600"/>
            <a:ext cx="307128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3411538"/>
            <a:ext cx="232621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1" y="1895475"/>
            <a:ext cx="297603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994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Storage</a:t>
            </a:r>
          </a:p>
        </p:txBody>
      </p:sp>
      <p:pic>
        <p:nvPicPr>
          <p:cNvPr id="3994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20938"/>
            <a:ext cx="292946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95850"/>
            <a:ext cx="4267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0026"/>
            <a:ext cx="28448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“BIG”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 Angeles Aqueduct </a:t>
            </a:r>
            <a:r>
              <a:rPr lang="en-US" dirty="0">
                <a:hlinkClick r:id="rId3"/>
              </a:rPr>
              <a:t>http://www.history.com/topics/los-angeles-aqueduct</a:t>
            </a:r>
            <a:endParaRPr lang="en-US" dirty="0"/>
          </a:p>
          <a:p>
            <a:r>
              <a:rPr lang="en-US" dirty="0"/>
              <a:t>Central Valley Project </a:t>
            </a:r>
            <a:r>
              <a:rPr lang="en-US" dirty="0">
                <a:hlinkClick r:id="rId4"/>
              </a:rPr>
              <a:t>https://en.wikipedia.org/wiki/Central_Valley_Project</a:t>
            </a:r>
            <a:endParaRPr lang="en-US" dirty="0"/>
          </a:p>
          <a:p>
            <a:r>
              <a:rPr lang="en-US" dirty="0"/>
              <a:t>Salt River Project </a:t>
            </a:r>
            <a:r>
              <a:rPr lang="en-US" dirty="0">
                <a:hlinkClick r:id="rId5"/>
              </a:rPr>
              <a:t>https://en.wikipedia.org/wiki/Salt_River_Project</a:t>
            </a:r>
            <a:endParaRPr lang="en-US" dirty="0"/>
          </a:p>
          <a:p>
            <a:r>
              <a:rPr lang="en-US" dirty="0"/>
              <a:t>Tennessee Valley Authority (</a:t>
            </a:r>
            <a:r>
              <a:rPr lang="en-US" dirty="0">
                <a:hlinkClick r:id="rId6"/>
              </a:rPr>
              <a:t>https://en.wikipedia.org/wiki/Tennessee_Valley_Authority</a:t>
            </a:r>
            <a:r>
              <a:rPr lang="en-US" dirty="0"/>
              <a:t>)</a:t>
            </a:r>
          </a:p>
          <a:p>
            <a:r>
              <a:rPr lang="en-US" dirty="0"/>
              <a:t>Three Gorges Project  (</a:t>
            </a:r>
            <a:r>
              <a:rPr lang="en-US" dirty="0">
                <a:hlinkClick r:id="rId7"/>
              </a:rPr>
              <a:t>https://en.wikipedia.org/wiki/Three_Gorges_Dam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25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Las Vegas Water Authority (</a:t>
            </a:r>
            <a:r>
              <a:rPr lang="en-US" dirty="0">
                <a:hlinkClick r:id="rId3"/>
              </a:rPr>
              <a:t>https://www.reviewjournal.com/local/local-las-vegas/follow-a-gallon-of-water-from-lake-mead-to-a-las-vegas-tap/)</a:t>
            </a:r>
            <a:endParaRPr lang="en-US" dirty="0"/>
          </a:p>
          <a:p>
            <a:r>
              <a:rPr lang="en-US" dirty="0"/>
              <a:t>New York </a:t>
            </a:r>
            <a:r>
              <a:rPr lang="en-US" dirty="0">
                <a:hlinkClick r:id="rId4"/>
              </a:rPr>
              <a:t>https://en.wikipedia.org/wiki/New_York_City_water_supply_system</a:t>
            </a:r>
            <a:endParaRPr lang="en-US" dirty="0"/>
          </a:p>
          <a:p>
            <a:r>
              <a:rPr lang="en-US" dirty="0"/>
              <a:t>Paris (FRANCE) </a:t>
            </a:r>
            <a:r>
              <a:rPr lang="en-US" dirty="0">
                <a:hlinkClick r:id="rId5"/>
              </a:rPr>
              <a:t>https://parisianfields.com/2012/03/11/a-most-unusual-water-system/</a:t>
            </a:r>
            <a:endParaRPr lang="en-US" dirty="0"/>
          </a:p>
          <a:p>
            <a:r>
              <a:rPr lang="en-US" dirty="0"/>
              <a:t>Berlin (GERMANY) </a:t>
            </a:r>
            <a:r>
              <a:rPr lang="en-US" dirty="0">
                <a:hlinkClick r:id="rId6"/>
              </a:rPr>
              <a:t>http://www.bwb.de/content/en/html/index.php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3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criteria</a:t>
            </a:r>
          </a:p>
          <a:p>
            <a:pPr lvl="1"/>
            <a:r>
              <a:rPr lang="en-US" dirty="0"/>
              <a:t>Codes</a:t>
            </a:r>
          </a:p>
          <a:p>
            <a:pPr lvl="1"/>
            <a:r>
              <a:rPr lang="en-US" dirty="0"/>
              <a:t>Manuals</a:t>
            </a:r>
          </a:p>
          <a:p>
            <a:pPr lvl="1"/>
            <a:r>
              <a:rPr lang="en-US" dirty="0"/>
              <a:t>Literature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61"/>
            <a:ext cx="9905998" cy="94176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1173" y="1094309"/>
            <a:ext cx="10106238" cy="45393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Mode: On-Line; asyncronous (pre-recorded) and syncronus (webinar-style + wiki).</a:t>
            </a:r>
          </a:p>
          <a:p>
            <a:r>
              <a:rPr lang="en-US" sz="3600" dirty="0"/>
              <a:t>Management: Content linked through a Learning Management System (Moodle), content is stored mostly on a conventional web server.  Exercises, Quizzes, Exams are administered by the LMS</a:t>
            </a:r>
            <a:endParaRPr lang="en-US" sz="3600" dirty="0"/>
          </a:p>
          <a:p>
            <a:r>
              <a:rPr lang="en-US" sz="3600" dirty="0"/>
              <a:t>Teacher:  Theodore G. Cleveland, Ph.D., P.E., M. ASCE, F. EWRI</a:t>
            </a:r>
          </a:p>
          <a:p>
            <a:r>
              <a:rPr lang="en-US" sz="3600" dirty="0"/>
              <a:t>Course Content (including syllabus): </a:t>
            </a:r>
            <a:r>
              <a:rPr lang="en-US" sz="3600" dirty="0">
                <a:hlinkClick r:id="rId3"/>
              </a:rPr>
              <a:t>http://atomickitty.ddns.net/documents/university-courses/ce-3372/</a:t>
            </a:r>
            <a:endParaRPr lang="en-US" sz="3600" dirty="0"/>
          </a:p>
          <a:p>
            <a:r>
              <a:rPr lang="en-US" sz="3600" dirty="0"/>
              <a:t>Course LMS (jamesbond jamesbond#007): 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http://atomickitty.ddns.net/moodle/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5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147857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498374"/>
            <a:ext cx="10363827" cy="34241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syllabus is posted on the class web site:</a:t>
            </a:r>
          </a:p>
          <a:p>
            <a:r>
              <a:rPr lang="en-US" sz="3600" dirty="0">
                <a:hlinkClick r:id="rId3"/>
              </a:rPr>
              <a:t>http://www.rtfmsp.com/moodle/</a:t>
            </a:r>
            <a:endParaRPr lang="en-US" sz="3600" dirty="0"/>
          </a:p>
          <a:p>
            <a:r>
              <a:rPr lang="en-US" sz="3600" dirty="0" err="1"/>
              <a:t>The moodle is a learning management system</a:t>
            </a:r>
          </a:p>
          <a:p>
            <a:r>
              <a:rPr lang="en-US" sz="3600" dirty="0" err="1"/>
              <a:t>You will need a userid and password </a:t>
            </a:r>
            <a:r>
              <a:rPr lang="mr-IN" sz="3600" dirty="0" err="1"/>
              <a:t>–</a:t>
            </a:r>
            <a:r>
              <a:rPr lang="en-US" sz="3600" dirty="0"/>
              <a:t> they are supplied by email</a:t>
            </a:r>
          </a:p>
        </p:txBody>
      </p:sp>
    </p:spTree>
    <p:extLst>
      <p:ext uri="{BB962C8B-B14F-4D97-AF65-F5344CB8AC3E}">
        <p14:creationId xmlns:p14="http://schemas.microsoft.com/office/powerpoint/2010/main" val="16842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80" y="383177"/>
            <a:ext cx="11954005" cy="41766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ccreditation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oard for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ngineering and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echnology (</a:t>
            </a:r>
            <a:r>
              <a:rPr lang="en-US" sz="2000" dirty="0">
                <a:solidFill>
                  <a:srgbClr val="FF0000"/>
                </a:solidFill>
              </a:rPr>
              <a:t>ABET</a:t>
            </a:r>
            <a:r>
              <a:rPr lang="en-US" sz="2000" dirty="0"/>
              <a:t>)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ABET is a nonprofit, non-governmental accrediting agency for programs in applied and natural science, computing, engineering and engineering technology and ABET is recognized as an accreditor by the </a:t>
            </a:r>
            <a:r>
              <a:rPr lang="en-US" sz="1800" dirty="0">
                <a:hlinkClick r:id="rId3"/>
              </a:rPr>
              <a:t>Council for Higher Education Accreditation</a:t>
            </a:r>
            <a:r>
              <a:rPr lang="en-US" sz="1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date, over 3,700 programs at more than 750 colleges and universities in 30 countries have received ABET accreditation. Approximately 85,000 students graduate from ABET-accredited programs each year, and millions of graduates have received degrees from ABET-accredited programs since 1932.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377" y="3907818"/>
            <a:ext cx="7294843" cy="27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Why ABET Accreditation:</a:t>
            </a:r>
            <a:br>
              <a:rPr lang="en-US" sz="4000" b="1" u="sng" dirty="0">
                <a:solidFill>
                  <a:srgbClr val="C00000"/>
                </a:solidFill>
              </a:rPr>
            </a:b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981076"/>
            <a:ext cx="10067925" cy="20514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Ensures that graduates have met the educational requirements necessary to enter the profession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Provides opportunities for the industry to guide the educational process to reflect current and future needs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Enhances the mobility of professionals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8277"/>
            <a:ext cx="2743200" cy="365125"/>
          </a:xfrm>
        </p:spPr>
        <p:txBody>
          <a:bodyPr/>
          <a:lstStyle/>
          <a:p>
            <a:fld id="{A82419F2-A21C-4CDC-80A1-271A2C9CAFA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4929" y="2931411"/>
            <a:ext cx="10515600" cy="66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What Accreditation Means to…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1566" y="3610261"/>
            <a:ext cx="10208871" cy="3107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5000" b="1" dirty="0">
                <a:solidFill>
                  <a:srgbClr val="0070C0"/>
                </a:solidFill>
              </a:rPr>
              <a:t>1. Students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Be confident in your education—ABET accreditation is the trusted standard for employers worldwide.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2. Programs &amp; Institutions</a:t>
            </a:r>
          </a:p>
          <a:p>
            <a:r>
              <a:rPr lang="en-US" sz="5000" dirty="0"/>
              <a:t>ABET accreditation demonstrates your commitment to delivering quality education.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3. Industry, Government &amp; the World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Employers can trust that graduates of ABET-accredited programs are prepared to enter the workforce and make a positive contribution to the global society</a:t>
            </a:r>
          </a:p>
        </p:txBody>
      </p:sp>
    </p:spTree>
    <p:extLst>
      <p:ext uri="{BB962C8B-B14F-4D97-AF65-F5344CB8AC3E}">
        <p14:creationId xmlns:p14="http://schemas.microsoft.com/office/powerpoint/2010/main" val="18855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09" y="2"/>
            <a:ext cx="11135916" cy="120249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Why assess student performance in courses?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520" y="1492624"/>
            <a:ext cx="11786992" cy="430855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3200" dirty="0"/>
              <a:t>To be an ABET accredited, the program must regularly use appropriate, </a:t>
            </a:r>
            <a:r>
              <a:rPr lang="en-US" sz="3200" b="1" i="1" u="sng" dirty="0">
                <a:solidFill>
                  <a:srgbClr val="0070C0"/>
                </a:solidFill>
              </a:rPr>
              <a:t>documented</a:t>
            </a:r>
            <a:r>
              <a:rPr lang="en-US" sz="3200" dirty="0"/>
              <a:t> processes for assessing and evaluating the extent to which the </a:t>
            </a:r>
            <a:r>
              <a:rPr lang="en-US" sz="3200" i="1" dirty="0">
                <a:solidFill>
                  <a:srgbClr val="0070C0"/>
                </a:solidFill>
              </a:rPr>
              <a:t>ABET student outcomes </a:t>
            </a:r>
            <a:r>
              <a:rPr lang="en-US" sz="3200" dirty="0"/>
              <a:t>are being attained.</a:t>
            </a:r>
          </a:p>
          <a:p>
            <a:r>
              <a:rPr lang="en-US" sz="3200" dirty="0"/>
              <a:t>The results of these evaluations must be systematically utilized as input for continuously improving the program. </a:t>
            </a:r>
          </a:p>
          <a:p>
            <a:r>
              <a:rPr lang="en-US" sz="3200" dirty="0"/>
              <a:t>Evidence of achieving those outcomes are based on employers comments, senior exit surveys, industry assessment, and course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19" y="109888"/>
            <a:ext cx="10515600" cy="480423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ABET Student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741" y="820273"/>
            <a:ext cx="12055259" cy="603772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Student outcomes are items that should be </a:t>
            </a:r>
            <a:r>
              <a:rPr lang="en-US" i="1" u="sng" dirty="0">
                <a:solidFill>
                  <a:srgbClr val="C00000"/>
                </a:solidFill>
              </a:rPr>
              <a:t>learned by the end of the class </a:t>
            </a:r>
            <a:r>
              <a:rPr lang="en-US" dirty="0"/>
              <a:t>and are selected on a </a:t>
            </a:r>
            <a:r>
              <a:rPr lang="en-US" i="1" u="sng" dirty="0">
                <a:solidFill>
                  <a:srgbClr val="C00000"/>
                </a:solidFill>
              </a:rPr>
              <a:t>per course basis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apply knowledge of mathematics, science, and engineering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and conduct experiments</a:t>
            </a:r>
            <a:r>
              <a:rPr lang="en-US" dirty="0"/>
              <a:t>, as well as to </a:t>
            </a:r>
            <a:r>
              <a:rPr lang="en-US" dirty="0">
                <a:solidFill>
                  <a:srgbClr val="0070C0"/>
                </a:solidFill>
              </a:rPr>
              <a:t>analyze and interpret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 system, component, or process to meet desired needs </a:t>
            </a:r>
            <a:r>
              <a:rPr lang="en-US" dirty="0"/>
              <a:t>within realistic constraints such as economic, environmental, social, political, ethical, health and safety, manufacturability, and sustainability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function on multidisciplinary teams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identify, formulate, and solve engineering problems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understanding of professional and ethical responsibility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communicate effectively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broad education necessary to </a:t>
            </a:r>
            <a:r>
              <a:rPr lang="en-US" dirty="0">
                <a:solidFill>
                  <a:srgbClr val="0070C0"/>
                </a:solidFill>
              </a:rPr>
              <a:t>understand the impact of engineering solutions </a:t>
            </a:r>
            <a:r>
              <a:rPr lang="en-US" dirty="0"/>
              <a:t>in a global, economic, environmental, and societal context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recognition of the need for, and an ability to engage in life-long learning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knowledge of contemporary issues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use the techniques, skills, and modern engineering tools </a:t>
            </a:r>
            <a:r>
              <a:rPr lang="en-US" dirty="0"/>
              <a:t>necessary for engineering practice.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9702"/>
            <a:ext cx="10515600" cy="53117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Educational Objectives (civil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civil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graduate study if qualified and continuing education.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(construction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become successful practitioners in construction engineering </a:t>
            </a:r>
            <a:r>
              <a:rPr lang="en-US" dirty="0">
                <a:solidFill>
                  <a:schemeClr val="tx1"/>
                </a:solidFill>
              </a:rPr>
              <a:t>and relevant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 involved in professional development activities </a:t>
            </a:r>
            <a:r>
              <a:rPr lang="en-US" dirty="0">
                <a:solidFill>
                  <a:schemeClr val="tx1"/>
                </a:solidFill>
              </a:rPr>
              <a:t>to improve their professional skills and enhance their professional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rgbClr val="0070C0"/>
                </a:solidFill>
              </a:rPr>
              <a:t>graduates will contribute to their communities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(environmental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environmental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continuing education.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solidFill>
                  <a:schemeClr val="tx1"/>
                </a:solidFill>
              </a:rPr>
              <a:t>For further information visit the following link </a:t>
            </a:r>
            <a:r>
              <a:rPr lang="en-US" dirty="0">
                <a:hlinkClick r:id="rId3"/>
              </a:rPr>
              <a:t>http://www.abet.org/accreditation/accreditation-criteria/criteria-for-accrediting-engineering-programs-2017-2018/#outcomes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6009" y="2"/>
            <a:ext cx="11135916" cy="120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00000"/>
                </a:solidFill>
              </a:rPr>
              <a:t>What do we expect of our graduates?</a:t>
            </a:r>
            <a:endParaRPr lang="en-US" sz="4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4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28312</TotalTime>
  <Words>1179</Words>
  <Application>Microsoft Macintosh PowerPoint</Application>
  <PresentationFormat>Custom</PresentationFormat>
  <Paragraphs>145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CE 3372 water systems design</vt:lpstr>
      <vt:lpstr>Outline</vt:lpstr>
      <vt:lpstr>Introduction</vt:lpstr>
      <vt:lpstr>SYLLABUS</vt:lpstr>
      <vt:lpstr>PowerPoint Presentation</vt:lpstr>
      <vt:lpstr>Why ABET Accreditation: </vt:lpstr>
      <vt:lpstr>Why assess student performance in courses?</vt:lpstr>
      <vt:lpstr>ABET Student Outcomes</vt:lpstr>
      <vt:lpstr>PowerPoint Presentation</vt:lpstr>
      <vt:lpstr>WEB SITE TOUR</vt:lpstr>
      <vt:lpstr>TYPES OF water systems</vt:lpstr>
      <vt:lpstr>Water Control Systems</vt:lpstr>
      <vt:lpstr>Water Use Systems</vt:lpstr>
      <vt:lpstr>Environmental Restoration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Notable “BIG” Systems</vt:lpstr>
      <vt:lpstr>Other interesting systems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84</cp:revision>
  <dcterms:created xsi:type="dcterms:W3CDTF">2017-08-31T15:12:46Z</dcterms:created>
  <dcterms:modified xsi:type="dcterms:W3CDTF">2020-07-29T17:18:28Z</dcterms:modified>
</cp:coreProperties>
</file>