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12" r:id="rId2"/>
    <p:sldId id="335" r:id="rId3"/>
    <p:sldId id="336" r:id="rId4"/>
    <p:sldId id="338" r:id="rId5"/>
    <p:sldId id="337" r:id="rId6"/>
    <p:sldId id="393" r:id="rId7"/>
    <p:sldId id="392" r:id="rId8"/>
    <p:sldId id="395" r:id="rId9"/>
    <p:sldId id="396" r:id="rId10"/>
    <p:sldId id="343" r:id="rId11"/>
    <p:sldId id="3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59"/>
    <p:restoredTop sz="78082"/>
  </p:normalViewPr>
  <p:slideViewPr>
    <p:cSldViewPr snapToGrid="0" snapToObjects="1">
      <p:cViewPr varScale="1">
        <p:scale>
          <a:sx n="84" d="100"/>
          <a:sy n="84" d="100"/>
        </p:scale>
        <p:origin x="184" y="9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FF7E1-1966-4848-8114-099C93624AF5}" type="slidenum">
              <a:rPr lang="en-US" smtClean="0"/>
              <a:pPr/>
              <a:t>1</a:t>
            </a:fld>
            <a:endParaRPr lang="en-US" dirty="0"/>
          </a:p>
        </p:txBody>
      </p:sp>
    </p:spTree>
    <p:extLst>
      <p:ext uri="{BB962C8B-B14F-4D97-AF65-F5344CB8AC3E}">
        <p14:creationId xmlns:p14="http://schemas.microsoft.com/office/powerpoint/2010/main" val="335860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Green infrastructure is a cost-effective, resilient approach to managing wet weather impacts that provides many community benefits. While single-purpose gray stormwater infrastructure—conventional piped drainage and water treatment systems—is designed to move urban stormwater away from the built environment, green infrastructure reduces and treats stormwater at its source while delivering environmental, social, and economic benefits. </a:t>
            </a:r>
          </a:p>
          <a:p>
            <a:r>
              <a:rPr lang="en-US" sz="1200" b="0" i="0" u="none" strike="noStrike" kern="1200" dirty="0">
                <a:solidFill>
                  <a:schemeClr val="tx1"/>
                </a:solidFill>
                <a:effectLst/>
                <a:latin typeface="+mn-lt"/>
                <a:ea typeface="+mn-ea"/>
                <a:cs typeface="+mn-cs"/>
              </a:rPr>
              <a:t>Stormwater runoff is a major cause of water pollution in urban areas. When rain falls on our roofs, streets, and parking lots in cities and their suburbs, the water cannot soak into the ground as it should. Stormwater drains through gutters, storm sewers, and other engineered collection systems and is discharged into nearby water bodies. The stormwater runoff carries trash, bacteria, heavy metals, and other pollutants from the urban landscape. Higher flows resulting from heavy rains also can cause erosion and flooding in urban streams, damaging habitat, property, and infrastructure.</a:t>
            </a:r>
          </a:p>
          <a:p>
            <a:r>
              <a:rPr lang="en-US" sz="1200" b="0" i="0" u="none" strike="noStrike" kern="1200" dirty="0">
                <a:solidFill>
                  <a:schemeClr val="tx1"/>
                </a:solidFill>
                <a:effectLst/>
                <a:latin typeface="+mn-lt"/>
                <a:ea typeface="+mn-ea"/>
                <a:cs typeface="+mn-cs"/>
              </a:rPr>
              <a:t>When rain falls in natural, undeveloped areas, the water is absorbed and filtered by soil and plants. Stormwater runoff is cleaner and less of a problem. Green infrastructure uses vegetation, soils, and other elements and practices to restore some of the natural processes required to manage water and create healthier urban environments. At the city or county scale, green infrastructure is a patchwork of natural areas that provides habitat, flood protection, cleaner air, and cleaner water. At the neighborhood or site scale, stormwater management systems that mimic nature soak up and store water.</a:t>
            </a:r>
          </a:p>
          <a:p>
            <a:endParaRPr lang="en-US" dirty="0"/>
          </a:p>
        </p:txBody>
      </p:sp>
      <p:sp>
        <p:nvSpPr>
          <p:cNvPr id="4" name="Slide Number Placeholder 3"/>
          <p:cNvSpPr>
            <a:spLocks noGrp="1"/>
          </p:cNvSpPr>
          <p:nvPr>
            <p:ph type="sldNum" sz="quarter" idx="5"/>
          </p:nvPr>
        </p:nvSpPr>
        <p:spPr/>
        <p:txBody>
          <a:bodyPr/>
          <a:lstStyle/>
          <a:p>
            <a:fld id="{0203A099-37C4-7642-9CFD-DFABEA82D8CF}" type="slidenum">
              <a:rPr lang="en-US" smtClean="0"/>
              <a:t>2</a:t>
            </a:fld>
            <a:endParaRPr lang="en-US"/>
          </a:p>
        </p:txBody>
      </p:sp>
    </p:spTree>
    <p:extLst>
      <p:ext uri="{BB962C8B-B14F-4D97-AF65-F5344CB8AC3E}">
        <p14:creationId xmlns:p14="http://schemas.microsoft.com/office/powerpoint/2010/main" val="196692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simple practice reroutes rooftop drainage pipes from draining rainwater into the storm sewer to draining it into rain barrels, cisterns, or permeable areas. You can use it to store stormwater and/or allow stormwater to infiltrate into the soil. Downspout disconnection could be especially beneficial to cities with combined sewer systems.</a:t>
            </a:r>
            <a:endParaRPr lang="en-US" dirty="0"/>
          </a:p>
        </p:txBody>
      </p:sp>
      <p:sp>
        <p:nvSpPr>
          <p:cNvPr id="4" name="Slide Number Placeholder 3"/>
          <p:cNvSpPr>
            <a:spLocks noGrp="1"/>
          </p:cNvSpPr>
          <p:nvPr>
            <p:ph type="sldNum" sz="quarter" idx="5"/>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198835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Globe is most used.</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C53977-6E20-E44B-9C4E-C1E1FA71D368}" type="slidenum">
              <a:rPr lang="en-US" sz="1200"/>
              <a:pPr eaLnBrk="1" hangingPunct="1"/>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Globe is most used.</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C53977-6E20-E44B-9C4E-C1E1FA71D368}" type="slidenum">
              <a:rPr lang="en-US" sz="1200"/>
              <a:pPr eaLnBrk="1" hangingPunct="1"/>
              <a:t>6</a:t>
            </a:fld>
            <a:endParaRPr lang="en-US" sz="1200"/>
          </a:p>
        </p:txBody>
      </p:sp>
    </p:spTree>
    <p:extLst>
      <p:ext uri="{BB962C8B-B14F-4D97-AF65-F5344CB8AC3E}">
        <p14:creationId xmlns:p14="http://schemas.microsoft.com/office/powerpoint/2010/main" val="332432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Globe is most used.</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C53977-6E20-E44B-9C4E-C1E1FA71D368}" type="slidenum">
              <a:rPr lang="en-US" sz="1200"/>
              <a:pPr eaLnBrk="1" hangingPunct="1"/>
              <a:t>7</a:t>
            </a:fld>
            <a:endParaRPr lang="en-US" sz="1200"/>
          </a:p>
        </p:txBody>
      </p:sp>
    </p:spTree>
    <p:extLst>
      <p:ext uri="{BB962C8B-B14F-4D97-AF65-F5344CB8AC3E}">
        <p14:creationId xmlns:p14="http://schemas.microsoft.com/office/powerpoint/2010/main" val="286980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epa.gov/home/exit-epa" TargetMode="External"/><Relationship Id="rId3" Type="http://schemas.openxmlformats.org/officeDocument/2006/relationships/hyperlink" Target="https://pubmed.ncbi.nlm.nih.gov/16173550/" TargetMode="External"/><Relationship Id="rId7" Type="http://schemas.openxmlformats.org/officeDocument/2006/relationships/hyperlink" Target="https://www.epa.gov/home/pdf-fil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palmerlab.umd.edu/docs/Bernhardtetal2005w_SOM.pdf" TargetMode="External"/><Relationship Id="rId11" Type="http://schemas.openxmlformats.org/officeDocument/2006/relationships/hyperlink" Target="http://www.ncbi.nlm.nih.gov/pmc/articles/PMC1448005/" TargetMode="External"/><Relationship Id="rId5" Type="http://schemas.openxmlformats.org/officeDocument/2006/relationships/hyperlink" Target="http://science.sciencemag.org/content/308/5722/636" TargetMode="External"/><Relationship Id="rId10" Type="http://schemas.openxmlformats.org/officeDocument/2006/relationships/hyperlink" Target="http://cdra.colostate.edu/Data/Sites/1/cdra-research/zahranjapa.pdf" TargetMode="External"/><Relationship Id="rId4" Type="http://schemas.openxmlformats.org/officeDocument/2006/relationships/hyperlink" Target="http://www.pewtrusts.org/~/media/legacy/uploadedfiles/wwwpewtrustsorg/reports/protecting_ocean_life/envpewoceanssprawlpdf.pdf" TargetMode="External"/><Relationship Id="rId9" Type="http://schemas.openxmlformats.org/officeDocument/2006/relationships/hyperlink" Target="http://research-legacy.arch.tamu.edu/epsru/pdf/FL_floods_JAPA.pd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epa.gov/causal-analysisdiagnosis-decision-information-system-caddis/caddis-recent-additions" TargetMode="External"/><Relationship Id="rId3" Type="http://schemas.openxmlformats.org/officeDocument/2006/relationships/hyperlink" Target="http://pubs.usgs.gov/fs/fs07603/pdf/fs07603.pdf" TargetMode="External"/><Relationship Id="rId7" Type="http://schemas.openxmlformats.org/officeDocument/2006/relationships/hyperlink" Target="http://www.sciencedirect.com/science/article/pii/S002216940700266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epa.gov/home/exit-epa" TargetMode="External"/><Relationship Id="rId5" Type="http://schemas.openxmlformats.org/officeDocument/2006/relationships/hyperlink" Target="http://www.nap.edu/catalog/12465/urban-stormwater-management-in-the-united-states" TargetMode="External"/><Relationship Id="rId4" Type="http://schemas.openxmlformats.org/officeDocument/2006/relationships/hyperlink" Target="https://www.epa.gov/home/pdf-files" TargetMode="External"/><Relationship Id="rId9" Type="http://schemas.openxmlformats.org/officeDocument/2006/relationships/hyperlink" Target="http://clear.uconn.edu/projects/tmdl/library/papers/Walsh_etal_2005.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stormwaterok.net/CWP%20Documents/CWP-07%20Natl%20Pollutant%20Removal%20Perform%20Database.pdf" TargetMode="External"/><Relationship Id="rId2" Type="http://schemas.openxmlformats.org/officeDocument/2006/relationships/hyperlink" Target="https://www.bmpdatabase.org/performance-summari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pa.gov/water-research/national-stormwater-calculator" TargetMode="External"/><Relationship Id="rId2" Type="http://schemas.openxmlformats.org/officeDocument/2006/relationships/hyperlink" Target="http://greenvalues.cnt.org/national/calculator.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 3372 Water Systems Design</a:t>
            </a:r>
          </a:p>
        </p:txBody>
      </p:sp>
      <p:sp>
        <p:nvSpPr>
          <p:cNvPr id="3" name="Subtitle 2"/>
          <p:cNvSpPr>
            <a:spLocks noGrp="1"/>
          </p:cNvSpPr>
          <p:nvPr>
            <p:ph type="subTitle" idx="1"/>
          </p:nvPr>
        </p:nvSpPr>
        <p:spPr/>
        <p:txBody>
          <a:bodyPr/>
          <a:lstStyle/>
          <a:p>
            <a:r>
              <a:rPr lang="en-US" dirty="0"/>
              <a:t>Lesson 24 green infrastructure Fall 2020</a:t>
            </a:r>
          </a:p>
        </p:txBody>
      </p:sp>
    </p:spTree>
    <p:extLst>
      <p:ext uri="{BB962C8B-B14F-4D97-AF65-F5344CB8AC3E}">
        <p14:creationId xmlns:p14="http://schemas.microsoft.com/office/powerpoint/2010/main" val="52188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32435"/>
            <a:ext cx="10364451" cy="1596177"/>
          </a:xfrm>
        </p:spPr>
        <p:txBody>
          <a:bodyPr/>
          <a:lstStyle/>
          <a:p>
            <a:pPr eaLnBrk="1" fontAlgn="auto" hangingPunct="1">
              <a:spcAft>
                <a:spcPts val="0"/>
              </a:spcAft>
              <a:defRPr/>
            </a:pPr>
            <a:r>
              <a:rPr lang="en-US" dirty="0">
                <a:ea typeface="+mj-ea"/>
                <a:cs typeface="+mj-cs"/>
              </a:rPr>
              <a:t>Available (SWMM) MODELING components</a:t>
            </a:r>
          </a:p>
        </p:txBody>
      </p:sp>
      <p:sp>
        <p:nvSpPr>
          <p:cNvPr id="3" name="Content Placeholder 2"/>
          <p:cNvSpPr>
            <a:spLocks noGrp="1"/>
          </p:cNvSpPr>
          <p:nvPr>
            <p:ph idx="4294967295"/>
          </p:nvPr>
        </p:nvSpPr>
        <p:spPr>
          <a:xfrm>
            <a:off x="651253" y="1448931"/>
            <a:ext cx="11150600" cy="4693513"/>
          </a:xfrm>
          <a:prstGeom prst="rect">
            <a:avLst/>
          </a:prstGeom>
        </p:spPr>
        <p:txBody>
          <a:bodyPr>
            <a:normAutofit/>
          </a:bodyPr>
          <a:lstStyle/>
          <a:p>
            <a:pPr>
              <a:buFont typeface="Calisto MT" pitchFamily="18" charset="0"/>
              <a:buChar char="•"/>
              <a:defRPr/>
            </a:pPr>
            <a:r>
              <a:rPr lang="en-US" dirty="0"/>
              <a:t>Rain Gardens</a:t>
            </a:r>
          </a:p>
          <a:p>
            <a:pPr>
              <a:buFont typeface="Calisto MT" pitchFamily="18" charset="0"/>
              <a:buChar char="•"/>
              <a:defRPr/>
            </a:pPr>
            <a:r>
              <a:rPr lang="en-US" dirty="0"/>
              <a:t>Bioretention Cells (or </a:t>
            </a:r>
            <a:r>
              <a:rPr lang="en-US" dirty="0" err="1"/>
              <a:t>Bioswales</a:t>
            </a:r>
            <a:r>
              <a:rPr lang="en-US" dirty="0"/>
              <a:t>)</a:t>
            </a:r>
          </a:p>
          <a:p>
            <a:pPr>
              <a:buFont typeface="Calisto MT" pitchFamily="18" charset="0"/>
              <a:buChar char="•"/>
              <a:defRPr/>
            </a:pPr>
            <a:r>
              <a:rPr lang="en-US" dirty="0"/>
              <a:t>Vegetative Swales</a:t>
            </a:r>
          </a:p>
          <a:p>
            <a:pPr>
              <a:buFont typeface="Calisto MT" pitchFamily="18" charset="0"/>
              <a:buChar char="•"/>
              <a:defRPr/>
            </a:pPr>
            <a:r>
              <a:rPr lang="en-US" dirty="0"/>
              <a:t>Infiltration Trenches</a:t>
            </a:r>
          </a:p>
          <a:p>
            <a:pPr>
              <a:buFont typeface="Calisto MT" pitchFamily="18" charset="0"/>
              <a:buChar char="•"/>
              <a:defRPr/>
            </a:pPr>
            <a:r>
              <a:rPr lang="en-US" dirty="0"/>
              <a:t>Green Roofs</a:t>
            </a:r>
          </a:p>
          <a:p>
            <a:pPr>
              <a:buFont typeface="Calisto MT" pitchFamily="18" charset="0"/>
              <a:buChar char="•"/>
              <a:defRPr/>
            </a:pPr>
            <a:r>
              <a:rPr lang="en-US" dirty="0"/>
              <a:t>Rooftop (Downspout) Disconnection</a:t>
            </a:r>
          </a:p>
          <a:p>
            <a:pPr>
              <a:buFont typeface="Calisto MT" pitchFamily="18" charset="0"/>
              <a:buChar char="•"/>
              <a:defRPr/>
            </a:pPr>
            <a:r>
              <a:rPr lang="en-US" dirty="0"/>
              <a:t>Rain Barrels or Cisterns (Rainwater Harvesting)</a:t>
            </a:r>
          </a:p>
          <a:p>
            <a:pPr>
              <a:buFont typeface="Calisto MT" pitchFamily="18" charset="0"/>
              <a:buChar char="•"/>
              <a:defRPr/>
            </a:pPr>
            <a:r>
              <a:rPr lang="en-US" dirty="0"/>
              <a:t>Continuous Permeable Pavement Systems</a:t>
            </a:r>
            <a:endParaRPr lang="en-US" dirty="0">
              <a:ea typeface="+mn-ea"/>
              <a:cs typeface="+mn-cs"/>
            </a:endParaRPr>
          </a:p>
        </p:txBody>
      </p:sp>
    </p:spTree>
    <p:extLst>
      <p:ext uri="{BB962C8B-B14F-4D97-AF65-F5344CB8AC3E}">
        <p14:creationId xmlns:p14="http://schemas.microsoft.com/office/powerpoint/2010/main" val="294632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32435"/>
            <a:ext cx="10364451" cy="1596177"/>
          </a:xfrm>
        </p:spPr>
        <p:txBody>
          <a:bodyPr/>
          <a:lstStyle/>
          <a:p>
            <a:pPr eaLnBrk="1" fontAlgn="auto" hangingPunct="1">
              <a:spcAft>
                <a:spcPts val="0"/>
              </a:spcAft>
              <a:defRPr/>
            </a:pPr>
            <a:r>
              <a:rPr lang="en-US" dirty="0">
                <a:ea typeface="+mj-ea"/>
                <a:cs typeface="+mj-cs"/>
              </a:rPr>
              <a:t>Examples (from </a:t>
            </a:r>
            <a:r>
              <a:rPr lang="en-US" dirty="0" err="1">
                <a:ea typeface="+mj-ea"/>
                <a:cs typeface="+mj-cs"/>
              </a:rPr>
              <a:t>Ncimm</a:t>
            </a:r>
            <a:r>
              <a:rPr lang="en-US" dirty="0">
                <a:ea typeface="+mj-ea"/>
                <a:cs typeface="+mj-cs"/>
              </a:rPr>
              <a:t>)</a:t>
            </a:r>
          </a:p>
        </p:txBody>
      </p:sp>
      <p:sp>
        <p:nvSpPr>
          <p:cNvPr id="3" name="Content Placeholder 2"/>
          <p:cNvSpPr>
            <a:spLocks noGrp="1"/>
          </p:cNvSpPr>
          <p:nvPr>
            <p:ph idx="4294967295"/>
          </p:nvPr>
        </p:nvSpPr>
        <p:spPr>
          <a:xfrm>
            <a:off x="651253" y="1448931"/>
            <a:ext cx="11150600" cy="4693513"/>
          </a:xfrm>
          <a:prstGeom prst="rect">
            <a:avLst/>
          </a:prstGeom>
        </p:spPr>
        <p:txBody>
          <a:bodyPr>
            <a:normAutofit/>
          </a:bodyPr>
          <a:lstStyle/>
          <a:p>
            <a:pPr eaLnBrk="1" fontAlgn="auto" hangingPunct="1">
              <a:spcAft>
                <a:spcPts val="0"/>
              </a:spcAft>
              <a:buFont typeface="Calisto MT" pitchFamily="18" charset="0"/>
              <a:buChar char="•"/>
              <a:defRPr/>
            </a:pPr>
            <a:r>
              <a:rPr lang="en-US" dirty="0">
                <a:ea typeface="+mn-ea"/>
                <a:cs typeface="+mn-cs"/>
              </a:rPr>
              <a:t>Go to share </a:t>
            </a:r>
            <a:r>
              <a:rPr lang="en-US" dirty="0" err="1">
                <a:ea typeface="+mn-ea"/>
                <a:cs typeface="+mn-cs"/>
              </a:rPr>
              <a:t>swmm</a:t>
            </a:r>
            <a:endParaRPr lang="en-US" dirty="0">
              <a:ea typeface="+mn-ea"/>
              <a:cs typeface="+mn-cs"/>
            </a:endParaRPr>
          </a:p>
          <a:p>
            <a:pPr lvl="1">
              <a:buFont typeface="Calisto MT" pitchFamily="18" charset="0"/>
              <a:buChar char="•"/>
              <a:defRPr/>
            </a:pPr>
            <a:r>
              <a:rPr lang="en-US" dirty="0"/>
              <a:t>Go to </a:t>
            </a:r>
            <a:r>
              <a:rPr lang="en-US" dirty="0" err="1"/>
              <a:t>ncimm</a:t>
            </a:r>
            <a:r>
              <a:rPr lang="en-US" dirty="0"/>
              <a:t> database</a:t>
            </a:r>
          </a:p>
          <a:p>
            <a:pPr lvl="1">
              <a:buFont typeface="Calisto MT" pitchFamily="18" charset="0"/>
              <a:buChar char="•"/>
              <a:defRPr/>
            </a:pPr>
            <a:endParaRPr lang="en-US" dirty="0">
              <a:ea typeface="+mn-ea"/>
            </a:endParaRPr>
          </a:p>
          <a:p>
            <a:pPr eaLnBrk="1" fontAlgn="auto" hangingPunct="1">
              <a:spcAft>
                <a:spcPts val="0"/>
              </a:spcAft>
              <a:buFont typeface="Calisto MT" pitchFamily="18" charset="0"/>
              <a:buChar char="•"/>
              <a:defRPr/>
            </a:pPr>
            <a:endParaRPr lang="en-US" dirty="0">
              <a:ea typeface="+mn-ea"/>
              <a:cs typeface="+mn-cs"/>
            </a:endParaRPr>
          </a:p>
        </p:txBody>
      </p:sp>
    </p:spTree>
    <p:extLst>
      <p:ext uri="{BB962C8B-B14F-4D97-AF65-F5344CB8AC3E}">
        <p14:creationId xmlns:p14="http://schemas.microsoft.com/office/powerpoint/2010/main" val="189321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
            <a:ext cx="10364451" cy="1596177"/>
          </a:xfrm>
        </p:spPr>
        <p:txBody>
          <a:bodyPr/>
          <a:lstStyle/>
          <a:p>
            <a:pPr eaLnBrk="1" fontAlgn="auto" hangingPunct="1">
              <a:spcAft>
                <a:spcPts val="0"/>
              </a:spcAft>
              <a:defRPr/>
            </a:pPr>
            <a:r>
              <a:rPr lang="en-US" dirty="0">
                <a:ea typeface="+mj-ea"/>
                <a:cs typeface="+mj-cs"/>
              </a:rPr>
              <a:t>Green infrastructure (GI)</a:t>
            </a:r>
          </a:p>
        </p:txBody>
      </p:sp>
      <p:sp>
        <p:nvSpPr>
          <p:cNvPr id="3" name="Content Placeholder 2"/>
          <p:cNvSpPr>
            <a:spLocks noGrp="1"/>
          </p:cNvSpPr>
          <p:nvPr>
            <p:ph idx="4294967295"/>
          </p:nvPr>
        </p:nvSpPr>
        <p:spPr>
          <a:xfrm>
            <a:off x="453157" y="1519478"/>
            <a:ext cx="11356233" cy="4297363"/>
          </a:xfrm>
          <a:prstGeom prst="rect">
            <a:avLst/>
          </a:prstGeom>
        </p:spPr>
        <p:txBody>
          <a:bodyPr>
            <a:noAutofit/>
          </a:bodyPr>
          <a:lstStyle/>
          <a:p>
            <a:pPr>
              <a:buFont typeface="Calisto MT" pitchFamily="18" charset="0"/>
              <a:buChar char="•"/>
              <a:defRPr/>
            </a:pPr>
            <a:r>
              <a:rPr lang="en-US" dirty="0"/>
              <a:t>Definition: Section 502 of the Clean Water Act defines green infrastructure as "...the range of measures that use plant or </a:t>
            </a:r>
            <a:r>
              <a:rPr lang="en-US" dirty="0">
                <a:solidFill>
                  <a:srgbClr val="FFFF00"/>
                </a:solidFill>
              </a:rPr>
              <a:t>soil systems</a:t>
            </a:r>
            <a:r>
              <a:rPr lang="en-US" dirty="0"/>
              <a:t>, </a:t>
            </a:r>
            <a:r>
              <a:rPr lang="en-US" dirty="0">
                <a:solidFill>
                  <a:srgbClr val="FFFF00"/>
                </a:solidFill>
              </a:rPr>
              <a:t>permeable pavement </a:t>
            </a:r>
            <a:r>
              <a:rPr lang="en-US" dirty="0"/>
              <a:t>or other permeable surfaces or substrates, </a:t>
            </a:r>
            <a:r>
              <a:rPr lang="en-US" dirty="0">
                <a:solidFill>
                  <a:srgbClr val="FFFF00"/>
                </a:solidFill>
              </a:rPr>
              <a:t>stormwater harvest and reuse</a:t>
            </a:r>
            <a:r>
              <a:rPr lang="en-US" dirty="0"/>
              <a:t>, or landscaping to </a:t>
            </a:r>
            <a:r>
              <a:rPr lang="en-US" dirty="0">
                <a:solidFill>
                  <a:srgbClr val="FFFF00"/>
                </a:solidFill>
              </a:rPr>
              <a:t>store, infiltrate, or evapotranspirate stormwater </a:t>
            </a:r>
            <a:r>
              <a:rPr lang="en-US" dirty="0"/>
              <a:t>and reduce flows to sewer systems or to surface waters.”</a:t>
            </a:r>
          </a:p>
          <a:p>
            <a:pPr>
              <a:buFont typeface="Calisto MT" pitchFamily="18" charset="0"/>
              <a:buChar char="•"/>
              <a:defRPr/>
            </a:pPr>
            <a:r>
              <a:rPr lang="en-US" dirty="0"/>
              <a:t>Purpose: Conventional stormwater infrastructure, piped drainage and water treatment systems, is designed to move urban stormwater away from the built environment in contrast to green infrastructure (GI) that reduces and treats stormwater at its source while delivering environmental, social, and economic benefits. </a:t>
            </a:r>
          </a:p>
          <a:p>
            <a:pPr>
              <a:buFont typeface="Calisto MT" pitchFamily="18" charset="0"/>
              <a:buChar char="•"/>
              <a:defRPr/>
            </a:pPr>
            <a:endParaRPr lang="en-US" dirty="0"/>
          </a:p>
        </p:txBody>
      </p:sp>
    </p:spTree>
    <p:extLst>
      <p:ext uri="{BB962C8B-B14F-4D97-AF65-F5344CB8AC3E}">
        <p14:creationId xmlns:p14="http://schemas.microsoft.com/office/powerpoint/2010/main" val="222691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6155"/>
            <a:ext cx="10364451" cy="1596177"/>
          </a:xfrm>
        </p:spPr>
        <p:txBody>
          <a:bodyPr/>
          <a:lstStyle/>
          <a:p>
            <a:pPr eaLnBrk="1" fontAlgn="auto" hangingPunct="1">
              <a:spcAft>
                <a:spcPts val="0"/>
              </a:spcAft>
              <a:defRPr/>
            </a:pPr>
            <a:r>
              <a:rPr lang="en-US" dirty="0">
                <a:ea typeface="+mj-ea"/>
                <a:cs typeface="+mj-cs"/>
              </a:rPr>
              <a:t>COMPONENTS</a:t>
            </a:r>
          </a:p>
        </p:txBody>
      </p:sp>
      <p:sp>
        <p:nvSpPr>
          <p:cNvPr id="3" name="Content Placeholder 2"/>
          <p:cNvSpPr>
            <a:spLocks noGrp="1"/>
          </p:cNvSpPr>
          <p:nvPr>
            <p:ph idx="4294967295"/>
          </p:nvPr>
        </p:nvSpPr>
        <p:spPr>
          <a:xfrm>
            <a:off x="579120" y="1405435"/>
            <a:ext cx="6198765" cy="4297363"/>
          </a:xfrm>
          <a:prstGeom prst="rect">
            <a:avLst/>
          </a:prstGeom>
        </p:spPr>
        <p:txBody>
          <a:bodyPr numCol="2">
            <a:noAutofit/>
          </a:bodyPr>
          <a:lstStyle/>
          <a:p>
            <a:r>
              <a:rPr lang="en-US" dirty="0"/>
              <a:t>Downspout Disconnection</a:t>
            </a:r>
          </a:p>
          <a:p>
            <a:r>
              <a:rPr lang="en-US" dirty="0"/>
              <a:t>Rainwater Harvesting</a:t>
            </a:r>
          </a:p>
          <a:p>
            <a:r>
              <a:rPr lang="en-US" dirty="0"/>
              <a:t>Rain Gardens</a:t>
            </a:r>
          </a:p>
          <a:p>
            <a:r>
              <a:rPr lang="en-US" dirty="0"/>
              <a:t>Planter Boxes</a:t>
            </a:r>
          </a:p>
          <a:p>
            <a:r>
              <a:rPr lang="en-US" dirty="0" err="1"/>
              <a:t>Bioswales</a:t>
            </a:r>
            <a:endParaRPr lang="en-US" dirty="0"/>
          </a:p>
          <a:p>
            <a:r>
              <a:rPr lang="en-US" dirty="0"/>
              <a:t>Permeable Pavements</a:t>
            </a:r>
          </a:p>
          <a:p>
            <a:r>
              <a:rPr lang="en-US" dirty="0"/>
              <a:t>Green Streets and Alleys</a:t>
            </a:r>
          </a:p>
          <a:p>
            <a:r>
              <a:rPr lang="en-US" dirty="0"/>
              <a:t>Green Parking</a:t>
            </a:r>
          </a:p>
          <a:p>
            <a:r>
              <a:rPr lang="en-US" dirty="0"/>
              <a:t>Green Roofs</a:t>
            </a:r>
          </a:p>
          <a:p>
            <a:r>
              <a:rPr lang="en-US" dirty="0"/>
              <a:t>Urban Tree Canopy</a:t>
            </a:r>
          </a:p>
          <a:p>
            <a:r>
              <a:rPr lang="en-US" dirty="0"/>
              <a:t>Land Conservation</a:t>
            </a:r>
          </a:p>
          <a:p>
            <a:endParaRPr lang="en-US" dirty="0"/>
          </a:p>
          <a:p>
            <a:endParaRPr lang="en-US" sz="1800" dirty="0">
              <a:ea typeface="+mn-ea"/>
            </a:endParaRPr>
          </a:p>
        </p:txBody>
      </p:sp>
      <p:pic>
        <p:nvPicPr>
          <p:cNvPr id="5" name="Picture 4">
            <a:extLst>
              <a:ext uri="{FF2B5EF4-FFF2-40B4-BE49-F238E27FC236}">
                <a16:creationId xmlns:a16="http://schemas.microsoft.com/office/drawing/2014/main" id="{AC98F272-6860-B449-87F2-0EBB9E97E997}"/>
              </a:ext>
            </a:extLst>
          </p:cNvPr>
          <p:cNvPicPr>
            <a:picLocks noChangeAspect="1"/>
          </p:cNvPicPr>
          <p:nvPr/>
        </p:nvPicPr>
        <p:blipFill>
          <a:blip r:embed="rId3"/>
          <a:stretch>
            <a:fillRect/>
          </a:stretch>
        </p:blipFill>
        <p:spPr>
          <a:xfrm>
            <a:off x="9046489" y="2369174"/>
            <a:ext cx="2850181" cy="4380834"/>
          </a:xfrm>
          <a:prstGeom prst="rect">
            <a:avLst/>
          </a:prstGeom>
        </p:spPr>
      </p:pic>
      <p:pic>
        <p:nvPicPr>
          <p:cNvPr id="6" name="Picture 5">
            <a:extLst>
              <a:ext uri="{FF2B5EF4-FFF2-40B4-BE49-F238E27FC236}">
                <a16:creationId xmlns:a16="http://schemas.microsoft.com/office/drawing/2014/main" id="{6E6E4B59-1EDD-3947-8B98-CB60A2E84978}"/>
              </a:ext>
            </a:extLst>
          </p:cNvPr>
          <p:cNvPicPr>
            <a:picLocks noChangeAspect="1"/>
          </p:cNvPicPr>
          <p:nvPr/>
        </p:nvPicPr>
        <p:blipFill>
          <a:blip r:embed="rId4"/>
          <a:stretch>
            <a:fillRect/>
          </a:stretch>
        </p:blipFill>
        <p:spPr>
          <a:xfrm>
            <a:off x="8948980" y="154887"/>
            <a:ext cx="3106161" cy="2106035"/>
          </a:xfrm>
          <a:prstGeom prst="rect">
            <a:avLst/>
          </a:prstGeom>
        </p:spPr>
      </p:pic>
      <p:pic>
        <p:nvPicPr>
          <p:cNvPr id="7" name="Picture 6">
            <a:extLst>
              <a:ext uri="{FF2B5EF4-FFF2-40B4-BE49-F238E27FC236}">
                <a16:creationId xmlns:a16="http://schemas.microsoft.com/office/drawing/2014/main" id="{3DE66B01-E7A0-2E46-A96C-5CDA06A0F3B2}"/>
              </a:ext>
            </a:extLst>
          </p:cNvPr>
          <p:cNvPicPr>
            <a:picLocks noChangeAspect="1"/>
          </p:cNvPicPr>
          <p:nvPr/>
        </p:nvPicPr>
        <p:blipFill>
          <a:blip r:embed="rId5"/>
          <a:stretch>
            <a:fillRect/>
          </a:stretch>
        </p:blipFill>
        <p:spPr>
          <a:xfrm>
            <a:off x="6424879" y="154887"/>
            <a:ext cx="2463800" cy="3695700"/>
          </a:xfrm>
          <a:prstGeom prst="rect">
            <a:avLst/>
          </a:prstGeom>
        </p:spPr>
      </p:pic>
    </p:spTree>
    <p:extLst>
      <p:ext uri="{BB962C8B-B14F-4D97-AF65-F5344CB8AC3E}">
        <p14:creationId xmlns:p14="http://schemas.microsoft.com/office/powerpoint/2010/main" val="66123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17033" y="228600"/>
            <a:ext cx="10871200" cy="1600200"/>
          </a:xfrm>
        </p:spPr>
        <p:txBody>
          <a:bodyPr>
            <a:normAutofit/>
          </a:bodyPr>
          <a:lstStyle/>
          <a:p>
            <a:r>
              <a:rPr lang="en-US" dirty="0"/>
              <a:t>Green Infrastructure and </a:t>
            </a:r>
            <a:br>
              <a:rPr lang="en-US" dirty="0"/>
            </a:br>
            <a:r>
              <a:rPr lang="en-US" dirty="0"/>
              <a:t>Urban Stormwater Impacts</a:t>
            </a:r>
          </a:p>
        </p:txBody>
      </p:sp>
      <p:sp>
        <p:nvSpPr>
          <p:cNvPr id="19458" name="Content Placeholder 2"/>
          <p:cNvSpPr>
            <a:spLocks noGrp="1"/>
          </p:cNvSpPr>
          <p:nvPr>
            <p:ph sz="quarter" idx="4294967295"/>
          </p:nvPr>
        </p:nvSpPr>
        <p:spPr>
          <a:xfrm>
            <a:off x="679873" y="1828800"/>
            <a:ext cx="10871200" cy="4495800"/>
          </a:xfrm>
          <a:prstGeom prst="rect">
            <a:avLst/>
          </a:prstGeom>
        </p:spPr>
        <p:txBody>
          <a:bodyPr>
            <a:normAutofit/>
          </a:bodyPr>
          <a:lstStyle/>
          <a:p>
            <a:r>
              <a:rPr lang="en-US" sz="3200" dirty="0"/>
              <a:t>Large areas of connected impervious cover and changes in land use dramatically increase the volume and rate of stormwater discharge</a:t>
            </a:r>
          </a:p>
          <a:p>
            <a:pPr lvl="1"/>
            <a:r>
              <a:rPr lang="en-US" sz="2800" dirty="0"/>
              <a:t>increased pollutant delivery</a:t>
            </a:r>
          </a:p>
          <a:p>
            <a:pPr lvl="1"/>
            <a:r>
              <a:rPr lang="en-US" sz="2800" dirty="0"/>
              <a:t>Increased flooding, and erosion </a:t>
            </a:r>
          </a:p>
          <a:p>
            <a:pPr lvl="1"/>
            <a:r>
              <a:rPr lang="en-US" sz="2800" dirty="0"/>
              <a:t>Decreased groundwater recharge.</a:t>
            </a:r>
            <a:endParaRPr lang="en-US" sz="2800" dirty="0">
              <a:solidFill>
                <a:srgbClr val="FF6600"/>
              </a:solidFill>
              <a:latin typeface="Candara" charset="0"/>
            </a:endParaRPr>
          </a:p>
        </p:txBody>
      </p:sp>
    </p:spTree>
    <p:extLst>
      <p:ext uri="{BB962C8B-B14F-4D97-AF65-F5344CB8AC3E}">
        <p14:creationId xmlns:p14="http://schemas.microsoft.com/office/powerpoint/2010/main" val="159278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6155"/>
            <a:ext cx="10364451" cy="1596177"/>
          </a:xfrm>
        </p:spPr>
        <p:txBody>
          <a:bodyPr/>
          <a:lstStyle/>
          <a:p>
            <a:pPr eaLnBrk="1" fontAlgn="auto" hangingPunct="1">
              <a:spcAft>
                <a:spcPts val="0"/>
              </a:spcAft>
              <a:defRPr/>
            </a:pPr>
            <a:r>
              <a:rPr lang="en-US" dirty="0">
                <a:ea typeface="+mj-ea"/>
                <a:cs typeface="+mj-cs"/>
              </a:rPr>
              <a:t>How implemented?	</a:t>
            </a:r>
          </a:p>
        </p:txBody>
      </p:sp>
      <p:sp>
        <p:nvSpPr>
          <p:cNvPr id="3" name="Content Placeholder 2"/>
          <p:cNvSpPr>
            <a:spLocks noGrp="1"/>
          </p:cNvSpPr>
          <p:nvPr>
            <p:ph idx="4294967295"/>
          </p:nvPr>
        </p:nvSpPr>
        <p:spPr>
          <a:xfrm>
            <a:off x="1039285" y="1828801"/>
            <a:ext cx="10111316" cy="4297363"/>
          </a:xfrm>
          <a:prstGeom prst="rect">
            <a:avLst/>
          </a:prstGeom>
        </p:spPr>
        <p:txBody>
          <a:bodyPr>
            <a:normAutofit/>
          </a:bodyPr>
          <a:lstStyle/>
          <a:p>
            <a:pPr eaLnBrk="1" fontAlgn="auto" hangingPunct="1">
              <a:spcAft>
                <a:spcPts val="0"/>
              </a:spcAft>
              <a:buFont typeface="Calisto MT" pitchFamily="18" charset="0"/>
              <a:buChar char="•"/>
              <a:defRPr/>
            </a:pPr>
            <a:r>
              <a:rPr lang="en-US" sz="3200" dirty="0">
                <a:ea typeface="+mn-ea"/>
                <a:cs typeface="+mn-cs"/>
              </a:rPr>
              <a:t>Design of various GI components reasonably straightforward</a:t>
            </a:r>
          </a:p>
          <a:p>
            <a:pPr eaLnBrk="1" fontAlgn="auto" hangingPunct="1">
              <a:spcAft>
                <a:spcPts val="0"/>
              </a:spcAft>
              <a:buFont typeface="Calisto MT" pitchFamily="18" charset="0"/>
              <a:buChar char="•"/>
              <a:defRPr/>
            </a:pPr>
            <a:r>
              <a:rPr lang="en-US" sz="3200" dirty="0"/>
              <a:t>Prediction of performance ?</a:t>
            </a:r>
          </a:p>
          <a:p>
            <a:pPr lvl="1">
              <a:buFont typeface="Calisto MT" pitchFamily="18" charset="0"/>
              <a:buChar char="•"/>
              <a:defRPr/>
            </a:pPr>
            <a:r>
              <a:rPr lang="en-US" sz="2800" dirty="0"/>
              <a:t>Guess based on reports/databases</a:t>
            </a:r>
          </a:p>
          <a:p>
            <a:pPr lvl="1">
              <a:buFont typeface="Calisto MT" pitchFamily="18" charset="0"/>
              <a:buChar char="•"/>
              <a:defRPr/>
            </a:pPr>
            <a:r>
              <a:rPr lang="en-US" sz="2800" dirty="0">
                <a:ea typeface="+mn-ea"/>
                <a:cs typeface="+mn-cs"/>
              </a:rPr>
              <a:t>Screening tools (large scale estimates)</a:t>
            </a:r>
          </a:p>
          <a:p>
            <a:pPr lvl="1">
              <a:buFont typeface="Calisto MT" pitchFamily="18" charset="0"/>
              <a:buChar char="•"/>
              <a:defRPr/>
            </a:pPr>
            <a:r>
              <a:rPr lang="en-US" sz="2800" dirty="0"/>
              <a:t>Modeling (SWMM and related tools)</a:t>
            </a:r>
            <a:endParaRPr lang="en-US" sz="2800" dirty="0">
              <a:ea typeface="+mn-ea"/>
              <a:cs typeface="+mn-cs"/>
            </a:endParaRPr>
          </a:p>
        </p:txBody>
      </p:sp>
    </p:spTree>
    <p:extLst>
      <p:ext uri="{BB962C8B-B14F-4D97-AF65-F5344CB8AC3E}">
        <p14:creationId xmlns:p14="http://schemas.microsoft.com/office/powerpoint/2010/main" val="22659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17033" y="228600"/>
            <a:ext cx="10871200" cy="1600200"/>
          </a:xfrm>
        </p:spPr>
        <p:txBody>
          <a:bodyPr>
            <a:normAutofit/>
          </a:bodyPr>
          <a:lstStyle/>
          <a:p>
            <a:r>
              <a:rPr lang="en-US" dirty="0"/>
              <a:t>Green Infrastructure and </a:t>
            </a:r>
            <a:br>
              <a:rPr lang="en-US" dirty="0"/>
            </a:br>
            <a:r>
              <a:rPr lang="en-US" dirty="0"/>
              <a:t>Urban Stormwater Impacts - reports</a:t>
            </a:r>
          </a:p>
        </p:txBody>
      </p:sp>
      <p:sp>
        <p:nvSpPr>
          <p:cNvPr id="19458" name="Content Placeholder 2"/>
          <p:cNvSpPr>
            <a:spLocks noGrp="1"/>
          </p:cNvSpPr>
          <p:nvPr>
            <p:ph sz="quarter" idx="4294967295"/>
          </p:nvPr>
        </p:nvSpPr>
        <p:spPr>
          <a:xfrm>
            <a:off x="679873" y="1828800"/>
            <a:ext cx="10871200" cy="4495800"/>
          </a:xfrm>
          <a:prstGeom prst="rect">
            <a:avLst/>
          </a:prstGeom>
        </p:spPr>
        <p:txBody>
          <a:bodyPr>
            <a:normAutofit/>
          </a:bodyPr>
          <a:lstStyle/>
          <a:p>
            <a:r>
              <a:rPr lang="en-US" sz="1600" dirty="0" err="1"/>
              <a:t>Ahn</a:t>
            </a:r>
            <a:r>
              <a:rPr lang="en-US" sz="1600" dirty="0"/>
              <a:t>, J. H., S. B. Grant, C. </a:t>
            </a:r>
            <a:r>
              <a:rPr lang="en-US" sz="1600" dirty="0" err="1"/>
              <a:t>Surbeck</a:t>
            </a:r>
            <a:r>
              <a:rPr lang="en-US" sz="1600" dirty="0"/>
              <a:t>, P. </a:t>
            </a:r>
            <a:r>
              <a:rPr lang="en-US" sz="1600" dirty="0" err="1"/>
              <a:t>DiGiacomo</a:t>
            </a:r>
            <a:r>
              <a:rPr lang="en-US" sz="1600" dirty="0"/>
              <a:t>, N. </a:t>
            </a:r>
            <a:r>
              <a:rPr lang="en-US" sz="1600" dirty="0" err="1"/>
              <a:t>Nezlin</a:t>
            </a:r>
            <a:r>
              <a:rPr lang="en-US" sz="1600" dirty="0"/>
              <a:t>, and S. Jiang. 2005. </a:t>
            </a:r>
            <a:r>
              <a:rPr lang="en-US" sz="1600" dirty="0">
                <a:hlinkClick r:id="rId3"/>
              </a:rPr>
              <a:t>Coastal water quality impact of stormwater runoff from an urban watershed in southern California</a:t>
            </a:r>
            <a:r>
              <a:rPr lang="en-US" sz="1600" dirty="0"/>
              <a:t>. </a:t>
            </a:r>
            <a:r>
              <a:rPr lang="en-US" sz="1600" i="1" dirty="0"/>
              <a:t>Environmental Science &amp; Technology</a:t>
            </a:r>
            <a:r>
              <a:rPr lang="en-US" sz="1600" dirty="0"/>
              <a:t> 39:5940-5953.</a:t>
            </a:r>
          </a:p>
          <a:p>
            <a:r>
              <a:rPr lang="en-US" sz="1600" dirty="0"/>
              <a:t>Beach, D. 2001. </a:t>
            </a:r>
            <a:r>
              <a:rPr lang="en-US" sz="1600" dirty="0">
                <a:hlinkClick r:id="rId4"/>
              </a:rPr>
              <a:t>Coastal Sprawl: The Effects of Urban Design on Aquatic Ecosystems in the United States (PDF).</a:t>
            </a:r>
            <a:r>
              <a:rPr lang="en-US" sz="1600" dirty="0"/>
              <a:t> (40 pp, 1.6MB,). Pew Oceans Commission, Arlington, VA.</a:t>
            </a:r>
          </a:p>
          <a:p>
            <a:r>
              <a:rPr lang="en-US" sz="1600" dirty="0"/>
              <a:t>Bernhardt, E.S., M. Palmer, J. Allan, G. Alexander, K. </a:t>
            </a:r>
            <a:r>
              <a:rPr lang="en-US" sz="1600" dirty="0" err="1"/>
              <a:t>Barnas</a:t>
            </a:r>
            <a:r>
              <a:rPr lang="en-US" sz="1600" dirty="0"/>
              <a:t>, S. Brooks, J. </a:t>
            </a:r>
            <a:r>
              <a:rPr lang="en-US" sz="1600" dirty="0" err="1"/>
              <a:t>Carr</a:t>
            </a:r>
            <a:r>
              <a:rPr lang="en-US" sz="1600" dirty="0"/>
              <a:t>, S. Clayton, C. </a:t>
            </a:r>
            <a:r>
              <a:rPr lang="en-US" sz="1600" dirty="0" err="1"/>
              <a:t>Dahm</a:t>
            </a:r>
            <a:r>
              <a:rPr lang="en-US" sz="1600" dirty="0"/>
              <a:t>, J. </a:t>
            </a:r>
            <a:r>
              <a:rPr lang="en-US" sz="1600" dirty="0" err="1"/>
              <a:t>Follstad</a:t>
            </a:r>
            <a:r>
              <a:rPr lang="en-US" sz="1600" dirty="0"/>
              <a:t>-Shah, D. </a:t>
            </a:r>
            <a:r>
              <a:rPr lang="en-US" sz="1600" dirty="0" err="1"/>
              <a:t>Galat</a:t>
            </a:r>
            <a:r>
              <a:rPr lang="en-US" sz="1600" dirty="0"/>
              <a:t>, S. Gloss, P. Goodwin, D. Hart, B. </a:t>
            </a:r>
            <a:r>
              <a:rPr lang="en-US" sz="1600" dirty="0" err="1"/>
              <a:t>Hassett</a:t>
            </a:r>
            <a:r>
              <a:rPr lang="en-US" sz="1600" dirty="0"/>
              <a:t>, R. Jenkinson, S. Katz, G. </a:t>
            </a:r>
            <a:r>
              <a:rPr lang="en-US" sz="1600" dirty="0" err="1"/>
              <a:t>Kondolf</a:t>
            </a:r>
            <a:r>
              <a:rPr lang="en-US" sz="1600" dirty="0"/>
              <a:t>, P. Lake, R. Lave, J. Meyer, T. O’Donnell, L. Pagano, B. Powell, and E. Sudduth. 2005. </a:t>
            </a:r>
            <a:r>
              <a:rPr lang="en-US" sz="1600" dirty="0">
                <a:hlinkClick r:id="rId5"/>
              </a:rPr>
              <a:t>Synthesizing U.S. river restoration efforts</a:t>
            </a:r>
            <a:r>
              <a:rPr lang="en-US" sz="1600" dirty="0">
                <a:hlinkClick r:id="rId6"/>
              </a:rPr>
              <a:t> (PDF)</a:t>
            </a:r>
            <a:r>
              <a:rPr lang="en-US" sz="1600" dirty="0"/>
              <a:t>(13 pp, 4.1 MB, </a:t>
            </a:r>
            <a:r>
              <a:rPr lang="en-US" sz="1600" dirty="0">
                <a:hlinkClick r:id="rId7"/>
              </a:rPr>
              <a:t>About PDF</a:t>
            </a:r>
            <a:r>
              <a:rPr lang="en-US" sz="1600" dirty="0"/>
              <a:t>) </a:t>
            </a:r>
            <a:r>
              <a:rPr lang="en-US" sz="1600" cap="all" dirty="0">
                <a:hlinkClick r:id="rId8" tooltip="EPA's External Link Disclaimer"/>
              </a:rPr>
              <a:t>EXIT</a:t>
            </a:r>
            <a:r>
              <a:rPr lang="en-US" sz="1600" dirty="0"/>
              <a:t>. </a:t>
            </a:r>
            <a:r>
              <a:rPr lang="en-US" sz="1600" i="1" dirty="0"/>
              <a:t>Science</a:t>
            </a:r>
            <a:r>
              <a:rPr lang="en-US" sz="1600" dirty="0"/>
              <a:t> 308:636–637.</a:t>
            </a:r>
          </a:p>
          <a:p>
            <a:r>
              <a:rPr lang="en-US" sz="1600" dirty="0"/>
              <a:t>Brody, S., S. Zahran, P. </a:t>
            </a:r>
            <a:r>
              <a:rPr lang="en-US" sz="1600" dirty="0" err="1"/>
              <a:t>Maghelal</a:t>
            </a:r>
            <a:r>
              <a:rPr lang="en-US" sz="1600" dirty="0"/>
              <a:t>, H. Grover, and W. </a:t>
            </a:r>
            <a:r>
              <a:rPr lang="en-US" sz="1600" dirty="0" err="1"/>
              <a:t>Highfield</a:t>
            </a:r>
            <a:r>
              <a:rPr lang="en-US" sz="1600" dirty="0"/>
              <a:t> et al. 2007. </a:t>
            </a:r>
            <a:r>
              <a:rPr lang="en-US" sz="1600" dirty="0">
                <a:hlinkClick r:id="rId9"/>
              </a:rPr>
              <a:t>The Rising costs of floods: Examining the impact of development decisions on property damage in Florida</a:t>
            </a:r>
            <a:r>
              <a:rPr lang="en-US" sz="1600" dirty="0">
                <a:hlinkClick r:id="rId10"/>
              </a:rPr>
              <a:t> (PDF).</a:t>
            </a:r>
            <a:r>
              <a:rPr lang="en-US" sz="1600" dirty="0"/>
              <a:t> (16 pp, 247K). </a:t>
            </a:r>
            <a:r>
              <a:rPr lang="en-US" sz="1600" i="1" dirty="0"/>
              <a:t>Journal of the American Planning Association</a:t>
            </a:r>
            <a:r>
              <a:rPr lang="en-US" sz="1600" dirty="0"/>
              <a:t> 73(3):330–345.</a:t>
            </a:r>
          </a:p>
          <a:p>
            <a:r>
              <a:rPr lang="en-US" sz="1600" dirty="0" err="1"/>
              <a:t>Gaffield</a:t>
            </a:r>
            <a:r>
              <a:rPr lang="en-US" sz="1600" dirty="0"/>
              <a:t>, S. J., R. L. Goo, L. A. Richards, and R. J. Jackson. 2003. </a:t>
            </a:r>
            <a:r>
              <a:rPr lang="en-US" sz="1600" dirty="0">
                <a:hlinkClick r:id="rId11"/>
              </a:rPr>
              <a:t>Public health effects of inadequately managed stormwater runoff</a:t>
            </a:r>
            <a:r>
              <a:rPr lang="en-US" sz="1600" dirty="0"/>
              <a:t>. </a:t>
            </a:r>
            <a:r>
              <a:rPr lang="en-US" sz="1600" i="1" dirty="0"/>
              <a:t>American Journal of Public Health</a:t>
            </a:r>
            <a:r>
              <a:rPr lang="en-US" sz="1600" dirty="0"/>
              <a:t> 93(9):1527–1533.</a:t>
            </a:r>
          </a:p>
        </p:txBody>
      </p:sp>
    </p:spTree>
    <p:extLst>
      <p:ext uri="{BB962C8B-B14F-4D97-AF65-F5344CB8AC3E}">
        <p14:creationId xmlns:p14="http://schemas.microsoft.com/office/powerpoint/2010/main" val="263610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17033" y="228600"/>
            <a:ext cx="10871200" cy="1600200"/>
          </a:xfrm>
        </p:spPr>
        <p:txBody>
          <a:bodyPr>
            <a:normAutofit/>
          </a:bodyPr>
          <a:lstStyle/>
          <a:p>
            <a:r>
              <a:rPr lang="en-US" dirty="0"/>
              <a:t>Green Infrastructure and </a:t>
            </a:r>
            <a:br>
              <a:rPr lang="en-US" dirty="0"/>
            </a:br>
            <a:r>
              <a:rPr lang="en-US" dirty="0"/>
              <a:t>Urban Stormwater Impacts - reports</a:t>
            </a:r>
          </a:p>
        </p:txBody>
      </p:sp>
      <p:sp>
        <p:nvSpPr>
          <p:cNvPr id="19458" name="Content Placeholder 2"/>
          <p:cNvSpPr>
            <a:spLocks noGrp="1"/>
          </p:cNvSpPr>
          <p:nvPr>
            <p:ph sz="quarter" idx="4294967295"/>
          </p:nvPr>
        </p:nvSpPr>
        <p:spPr>
          <a:xfrm>
            <a:off x="679873" y="1828800"/>
            <a:ext cx="10871200" cy="4495800"/>
          </a:xfrm>
          <a:prstGeom prst="rect">
            <a:avLst/>
          </a:prstGeom>
        </p:spPr>
        <p:txBody>
          <a:bodyPr>
            <a:normAutofit/>
          </a:bodyPr>
          <a:lstStyle/>
          <a:p>
            <a:r>
              <a:rPr lang="en-US" sz="1600" dirty="0"/>
              <a:t>Konrad, C .P. 2003. </a:t>
            </a:r>
            <a:r>
              <a:rPr lang="en-US" sz="1600" dirty="0">
                <a:hlinkClick r:id="rId3"/>
              </a:rPr>
              <a:t>Effects of Urban Development on Floods (PDF)</a:t>
            </a:r>
            <a:r>
              <a:rPr lang="en-US" sz="1600" dirty="0"/>
              <a:t>(4 pp, 124 K, </a:t>
            </a:r>
            <a:r>
              <a:rPr lang="en-US" sz="1600" dirty="0">
                <a:hlinkClick r:id="rId4"/>
              </a:rPr>
              <a:t>About PDF</a:t>
            </a:r>
            <a:r>
              <a:rPr lang="en-US" sz="1600" dirty="0"/>
              <a:t>). U.S. Geological Survey Fact Sheet FS-076-03.</a:t>
            </a:r>
          </a:p>
          <a:p>
            <a:r>
              <a:rPr lang="en-US" sz="1600" dirty="0"/>
              <a:t>National Research Council. 2008. </a:t>
            </a:r>
            <a:r>
              <a:rPr lang="en-US" sz="1600" dirty="0">
                <a:hlinkClick r:id="rId5"/>
              </a:rPr>
              <a:t>Urban Stormwater Management in the United States</a:t>
            </a:r>
            <a:r>
              <a:rPr lang="en-US" sz="1600" dirty="0"/>
              <a:t> </a:t>
            </a:r>
            <a:r>
              <a:rPr lang="en-US" sz="1600" cap="all" dirty="0">
                <a:hlinkClick r:id="rId6" tooltip="EPA's External Link Disclaimer"/>
              </a:rPr>
              <a:t>EXIT</a:t>
            </a:r>
            <a:r>
              <a:rPr lang="en-US" sz="1600" dirty="0"/>
              <a:t>. The National Academies Press, Washington, DC.</a:t>
            </a:r>
          </a:p>
          <a:p>
            <a:r>
              <a:rPr lang="en-US" sz="1600" dirty="0"/>
              <a:t>Rose, S. 2007. </a:t>
            </a:r>
            <a:r>
              <a:rPr lang="en-US" sz="1600" dirty="0">
                <a:hlinkClick r:id="rId7"/>
              </a:rPr>
              <a:t>The effects of urbanization on the hydrochemistry of base flow within the Chattahoochee River Basin (Georgia, USA)</a:t>
            </a:r>
            <a:r>
              <a:rPr lang="en-US" sz="1600" dirty="0"/>
              <a:t> </a:t>
            </a:r>
            <a:r>
              <a:rPr lang="en-US" sz="1600" cap="all" dirty="0">
                <a:hlinkClick r:id="rId6" tooltip="EPA's External Link Disclaimer"/>
              </a:rPr>
              <a:t>EXIT</a:t>
            </a:r>
            <a:r>
              <a:rPr lang="en-US" sz="1600" dirty="0"/>
              <a:t>. </a:t>
            </a:r>
            <a:r>
              <a:rPr lang="en-US" sz="1600" i="1" dirty="0"/>
              <a:t>Journal of Hydrology</a:t>
            </a:r>
            <a:r>
              <a:rPr lang="en-US" sz="1600" dirty="0"/>
              <a:t> 341:42–54.</a:t>
            </a:r>
          </a:p>
          <a:p>
            <a:r>
              <a:rPr lang="en-US" sz="1600" dirty="0"/>
              <a:t>U.S. EPA. (2010). </a:t>
            </a:r>
            <a:r>
              <a:rPr lang="en-US" sz="1600" dirty="0">
                <a:hlinkClick r:id="rId8"/>
              </a:rPr>
              <a:t>Causal Analysis / Diagnosis Decision Information System Volume 2: Source Module for Urbanization</a:t>
            </a:r>
            <a:r>
              <a:rPr lang="en-US" sz="1600" dirty="0"/>
              <a:t>. U. S. Environmental Protection Agency, Washington, DC.</a:t>
            </a:r>
          </a:p>
          <a:p>
            <a:r>
              <a:rPr lang="en-US" sz="1600" dirty="0"/>
              <a:t>Walsh, C. J., A. Roy, J. W. </a:t>
            </a:r>
            <a:r>
              <a:rPr lang="en-US" sz="1600" dirty="0" err="1"/>
              <a:t>Feminella</a:t>
            </a:r>
            <a:r>
              <a:rPr lang="en-US" sz="1600" dirty="0"/>
              <a:t>, P. D. Cottingham, P. M. </a:t>
            </a:r>
            <a:r>
              <a:rPr lang="en-US" sz="1600" dirty="0" err="1"/>
              <a:t>Groffman</a:t>
            </a:r>
            <a:r>
              <a:rPr lang="en-US" sz="1600" dirty="0"/>
              <a:t>, and R. P. Morgan. 2005. </a:t>
            </a:r>
            <a:r>
              <a:rPr lang="en-US" sz="1600" dirty="0">
                <a:hlinkClick r:id="rId9"/>
              </a:rPr>
              <a:t>The Urban Stream Syndrome: Current knowledge and the search for a cure (PDF)</a:t>
            </a:r>
            <a:r>
              <a:rPr lang="en-US" sz="1600" dirty="0"/>
              <a:t>(18 pp, 640 K, </a:t>
            </a:r>
            <a:r>
              <a:rPr lang="en-US" sz="1600" dirty="0">
                <a:hlinkClick r:id="rId4"/>
              </a:rPr>
              <a:t>About PDF</a:t>
            </a:r>
            <a:r>
              <a:rPr lang="en-US" sz="1600" dirty="0"/>
              <a:t>) </a:t>
            </a:r>
            <a:r>
              <a:rPr lang="en-US" sz="1600" cap="all" dirty="0">
                <a:hlinkClick r:id="rId6" tooltip="EPA's External Link Disclaimer"/>
              </a:rPr>
              <a:t>EXIT</a:t>
            </a:r>
            <a:r>
              <a:rPr lang="en-US" sz="1600" dirty="0"/>
              <a:t>. </a:t>
            </a:r>
            <a:r>
              <a:rPr lang="en-US" sz="1600" i="1" dirty="0"/>
              <a:t>Journal of the North American </a:t>
            </a:r>
            <a:r>
              <a:rPr lang="en-US" sz="1600" i="1" dirty="0" err="1"/>
              <a:t>Benthological</a:t>
            </a:r>
            <a:r>
              <a:rPr lang="en-US" sz="1600" i="1" dirty="0"/>
              <a:t> Society</a:t>
            </a:r>
            <a:r>
              <a:rPr lang="en-US" sz="1600" dirty="0"/>
              <a:t> 24(3):706–723.</a:t>
            </a:r>
          </a:p>
        </p:txBody>
      </p:sp>
    </p:spTree>
    <p:extLst>
      <p:ext uri="{BB962C8B-B14F-4D97-AF65-F5344CB8AC3E}">
        <p14:creationId xmlns:p14="http://schemas.microsoft.com/office/powerpoint/2010/main" val="263744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6155"/>
            <a:ext cx="10364451" cy="1596177"/>
          </a:xfrm>
        </p:spPr>
        <p:txBody>
          <a:bodyPr/>
          <a:lstStyle/>
          <a:p>
            <a:pPr>
              <a:defRPr/>
            </a:pPr>
            <a:r>
              <a:rPr lang="en-US" dirty="0"/>
              <a:t>Green Infrastructure and </a:t>
            </a:r>
            <a:br>
              <a:rPr lang="en-US" dirty="0"/>
            </a:br>
            <a:r>
              <a:rPr lang="en-US" dirty="0"/>
              <a:t>Urban Stormwater Impacts  - </a:t>
            </a:r>
            <a:r>
              <a:rPr lang="en-US" dirty="0" err="1">
                <a:ea typeface="+mj-ea"/>
                <a:cs typeface="+mj-cs"/>
              </a:rPr>
              <a:t>DAtabases</a:t>
            </a:r>
            <a:r>
              <a:rPr lang="en-US" dirty="0">
                <a:ea typeface="+mj-ea"/>
                <a:cs typeface="+mj-cs"/>
              </a:rPr>
              <a:t>	</a:t>
            </a:r>
          </a:p>
        </p:txBody>
      </p:sp>
      <p:sp>
        <p:nvSpPr>
          <p:cNvPr id="3" name="Content Placeholder 2"/>
          <p:cNvSpPr>
            <a:spLocks noGrp="1"/>
          </p:cNvSpPr>
          <p:nvPr>
            <p:ph idx="4294967295"/>
          </p:nvPr>
        </p:nvSpPr>
        <p:spPr>
          <a:xfrm>
            <a:off x="1039285" y="1828801"/>
            <a:ext cx="10111316" cy="4297363"/>
          </a:xfrm>
          <a:prstGeom prst="rect">
            <a:avLst/>
          </a:prstGeom>
        </p:spPr>
        <p:txBody>
          <a:bodyPr>
            <a:normAutofit/>
          </a:bodyPr>
          <a:lstStyle/>
          <a:p>
            <a:pPr>
              <a:buFont typeface="Calisto MT" pitchFamily="18" charset="0"/>
              <a:buChar char="•"/>
              <a:defRPr/>
            </a:pPr>
            <a:r>
              <a:rPr lang="en-US" sz="3200" dirty="0">
                <a:hlinkClick r:id="rId2"/>
              </a:rPr>
              <a:t>https://www.bmpdatabase.org/performance-summaries.html</a:t>
            </a:r>
            <a:r>
              <a:rPr lang="en-US" sz="3200" dirty="0"/>
              <a:t> </a:t>
            </a:r>
          </a:p>
          <a:p>
            <a:pPr>
              <a:buFont typeface="Calisto MT" pitchFamily="18" charset="0"/>
              <a:buChar char="•"/>
              <a:defRPr/>
            </a:pPr>
            <a:r>
              <a:rPr lang="en-US" sz="3200" dirty="0">
                <a:hlinkClick r:id="rId3"/>
              </a:rPr>
              <a:t>http://www.stormwaterok.net/CWP%20Documents/CWP-07%20Natl%20Pollutant%20Removal%20Perform%20Database.pdf</a:t>
            </a:r>
            <a:endParaRPr lang="en-US" sz="3200" dirty="0"/>
          </a:p>
          <a:p>
            <a:pPr>
              <a:buFont typeface="Calisto MT" pitchFamily="18" charset="0"/>
              <a:buChar char="•"/>
              <a:defRPr/>
            </a:pPr>
            <a:endParaRPr lang="en-US" sz="2800" dirty="0">
              <a:ea typeface="+mn-ea"/>
              <a:cs typeface="+mn-cs"/>
            </a:endParaRPr>
          </a:p>
        </p:txBody>
      </p:sp>
    </p:spTree>
    <p:extLst>
      <p:ext uri="{BB962C8B-B14F-4D97-AF65-F5344CB8AC3E}">
        <p14:creationId xmlns:p14="http://schemas.microsoft.com/office/powerpoint/2010/main" val="205816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6155"/>
            <a:ext cx="10364451" cy="1596177"/>
          </a:xfrm>
        </p:spPr>
        <p:txBody>
          <a:bodyPr/>
          <a:lstStyle/>
          <a:p>
            <a:pPr>
              <a:defRPr/>
            </a:pPr>
            <a:r>
              <a:rPr lang="en-US" dirty="0"/>
              <a:t>Green Infrastructure and </a:t>
            </a:r>
            <a:br>
              <a:rPr lang="en-US" dirty="0"/>
            </a:br>
            <a:r>
              <a:rPr lang="en-US" dirty="0"/>
              <a:t>Urban Stormwater Impacts  - </a:t>
            </a:r>
            <a:r>
              <a:rPr lang="en-US" dirty="0">
                <a:ea typeface="+mj-ea"/>
                <a:cs typeface="+mj-cs"/>
              </a:rPr>
              <a:t>Screening Tools	</a:t>
            </a:r>
          </a:p>
        </p:txBody>
      </p:sp>
      <p:sp>
        <p:nvSpPr>
          <p:cNvPr id="3" name="Content Placeholder 2"/>
          <p:cNvSpPr>
            <a:spLocks noGrp="1"/>
          </p:cNvSpPr>
          <p:nvPr>
            <p:ph idx="4294967295"/>
          </p:nvPr>
        </p:nvSpPr>
        <p:spPr>
          <a:xfrm>
            <a:off x="1039285" y="1828801"/>
            <a:ext cx="10111316" cy="4297363"/>
          </a:xfrm>
          <a:prstGeom prst="rect">
            <a:avLst/>
          </a:prstGeom>
        </p:spPr>
        <p:txBody>
          <a:bodyPr>
            <a:normAutofit/>
          </a:bodyPr>
          <a:lstStyle/>
          <a:p>
            <a:pPr>
              <a:buFont typeface="Calisto MT" pitchFamily="18" charset="0"/>
              <a:buChar char="•"/>
              <a:defRPr/>
            </a:pPr>
            <a:r>
              <a:rPr lang="en-US" sz="3200" dirty="0">
                <a:hlinkClick r:id="rId2"/>
              </a:rPr>
              <a:t>http://greenvalues.cnt.org/national/calculator.php</a:t>
            </a:r>
            <a:endParaRPr lang="en-US" sz="3200" dirty="0"/>
          </a:p>
          <a:p>
            <a:pPr>
              <a:buFont typeface="Calisto MT" pitchFamily="18" charset="0"/>
              <a:buChar char="•"/>
              <a:defRPr/>
            </a:pPr>
            <a:r>
              <a:rPr lang="en-US" sz="3200" dirty="0">
                <a:hlinkClick r:id="rId3"/>
              </a:rPr>
              <a:t>https://www.epa.gov/water-research/national-stormwater-calculator</a:t>
            </a:r>
            <a:endParaRPr lang="en-US" sz="3200" dirty="0"/>
          </a:p>
          <a:p>
            <a:pPr>
              <a:buFont typeface="Calisto MT" pitchFamily="18" charset="0"/>
              <a:buChar char="•"/>
              <a:defRPr/>
            </a:pPr>
            <a:endParaRPr lang="en-US" sz="3200" dirty="0"/>
          </a:p>
        </p:txBody>
      </p:sp>
    </p:spTree>
    <p:extLst>
      <p:ext uri="{BB962C8B-B14F-4D97-AF65-F5344CB8AC3E}">
        <p14:creationId xmlns:p14="http://schemas.microsoft.com/office/powerpoint/2010/main" val="2206289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28395</TotalTime>
  <Words>1316</Words>
  <Application>Microsoft Macintosh PowerPoint</Application>
  <PresentationFormat>Widescreen</PresentationFormat>
  <Paragraphs>71</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ＭＳ Ｐゴシック</vt:lpstr>
      <vt:lpstr>Arial</vt:lpstr>
      <vt:lpstr>Calibri</vt:lpstr>
      <vt:lpstr>Calisto MT</vt:lpstr>
      <vt:lpstr>Candara</vt:lpstr>
      <vt:lpstr>Trebuchet MS</vt:lpstr>
      <vt:lpstr>Tw Cen MT</vt:lpstr>
      <vt:lpstr>Circuit</vt:lpstr>
      <vt:lpstr>CE 3372 Water Systems Design</vt:lpstr>
      <vt:lpstr>Green infrastructure (GI)</vt:lpstr>
      <vt:lpstr>COMPONENTS</vt:lpstr>
      <vt:lpstr>Green Infrastructure and  Urban Stormwater Impacts</vt:lpstr>
      <vt:lpstr>How implemented? </vt:lpstr>
      <vt:lpstr>Green Infrastructure and  Urban Stormwater Impacts - reports</vt:lpstr>
      <vt:lpstr>Green Infrastructure and  Urban Stormwater Impacts - reports</vt:lpstr>
      <vt:lpstr>Green Infrastructure and  Urban Stormwater Impacts  - DAtabases </vt:lpstr>
      <vt:lpstr>Green Infrastructure and  Urban Stormwater Impacts  - Screening Tools </vt:lpstr>
      <vt:lpstr>Available (SWMM) MODELING components</vt:lpstr>
      <vt:lpstr>Examples (from Ncimm)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Cleveland, Theodore</cp:lastModifiedBy>
  <cp:revision>85</cp:revision>
  <dcterms:created xsi:type="dcterms:W3CDTF">2017-08-31T15:12:46Z</dcterms:created>
  <dcterms:modified xsi:type="dcterms:W3CDTF">2020-11-18T19:31:46Z</dcterms:modified>
</cp:coreProperties>
</file>