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10" r:id="rId3"/>
    <p:sldId id="311" r:id="rId4"/>
    <p:sldId id="312" r:id="rId5"/>
    <p:sldId id="314" r:id="rId6"/>
    <p:sldId id="315" r:id="rId7"/>
    <p:sldId id="316" r:id="rId8"/>
    <p:sldId id="317" r:id="rId9"/>
    <p:sldId id="313" r:id="rId10"/>
    <p:sldId id="318" r:id="rId11"/>
    <p:sldId id="320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78" d="100"/>
          <a:sy n="78" d="100"/>
        </p:scale>
        <p:origin x="-128" y="-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DEMAND ESTIMATION Part 1 (fall 2020)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comparison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719423" cy="4065794"/>
          </a:xfrm>
        </p:spPr>
        <p:txBody>
          <a:bodyPr>
            <a:normAutofit/>
          </a:bodyPr>
          <a:lstStyle/>
          <a:p>
            <a:r>
              <a:rPr lang="en-US"/>
              <a:t>Geographically similar areas are used and projections are made by comparing these growth curves to the area of interest.  </a:t>
            </a:r>
          </a:p>
          <a:p>
            <a:r>
              <a:rPr lang="en-US"/>
              <a:t>Uncertainty that area of interest may not progress similarily to past growth of comparision areas.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962" y="232058"/>
            <a:ext cx="4856509" cy="63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Forecasting (Ratio/correlation)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1361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n-US"/>
              <a:t>Ratio (transposition) method is based on the ratio of observed populations of two study areas.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Correlation method fits (ordinary least squares on the populations or log-populations) to generate a predictive equation based on a reference population.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642992"/>
              </p:ext>
            </p:extLst>
          </p:nvPr>
        </p:nvGraphicFramePr>
        <p:xfrm>
          <a:off x="4139590" y="2862553"/>
          <a:ext cx="2068416" cy="1417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3" imgW="685800" imgH="469900" progId="Equation.3">
                  <p:embed/>
                </p:oleObj>
              </mc:Choice>
              <mc:Fallback>
                <p:oleObj name="Equation" r:id="rId3" imgW="685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590" y="2862553"/>
                        <a:ext cx="2068416" cy="1417248"/>
                      </a:xfrm>
                      <a:prstGeom prst="rect">
                        <a:avLst/>
                      </a:prstGeom>
                      <a:solidFill>
                        <a:schemeClr val="tx1">
                          <a:alpha val="49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5935"/>
              </p:ext>
            </p:extLst>
          </p:nvPr>
        </p:nvGraphicFramePr>
        <p:xfrm>
          <a:off x="4139590" y="5553075"/>
          <a:ext cx="21447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711200" imgH="241300" progId="Equation.3">
                  <p:embed/>
                </p:oleObj>
              </mc:Choice>
              <mc:Fallback>
                <p:oleObj name="Equation" r:id="rId5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590" y="5553075"/>
                        <a:ext cx="2144713" cy="727075"/>
                      </a:xfrm>
                      <a:prstGeom prst="rect">
                        <a:avLst/>
                      </a:prstGeom>
                      <a:solidFill>
                        <a:schemeClr val="tx1">
                          <a:alpha val="49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74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Forecasting (component)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7259"/>
          </a:xfrm>
        </p:spPr>
        <p:txBody>
          <a:bodyPr>
            <a:normAutofit/>
          </a:bodyPr>
          <a:lstStyle/>
          <a:p>
            <a:r>
              <a:rPr lang="en-US"/>
              <a:t>Formal model of a population that considers birth rate (B), death rate (D), net migration rate (M) over a forecasting interval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Non-trivial modeling activity </a:t>
            </a:r>
          </a:p>
          <a:p>
            <a:r>
              <a:rPr lang="en-US"/>
              <a:t>Nice introduction to the mathematics in: </a:t>
            </a:r>
            <a:br>
              <a:rPr lang="en-US"/>
            </a:br>
            <a:r>
              <a:rPr lang="en-US"/>
              <a:t>Frauenthal, J.C. 1980. Introduction to Population Modeling. Birkhäuser, Boston, Basel, Stuttgart 186p.  ISBN 3-7643-3015-5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98830"/>
              </p:ext>
            </p:extLst>
          </p:nvPr>
        </p:nvGraphicFramePr>
        <p:xfrm>
          <a:off x="3172261" y="3414564"/>
          <a:ext cx="5400691" cy="8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1460500" imgH="241300" progId="Equation.3">
                  <p:embed/>
                </p:oleObj>
              </mc:Choice>
              <mc:Fallback>
                <p:oleObj name="Equation" r:id="rId3" imgW="146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2261" y="3414564"/>
                        <a:ext cx="5400691" cy="8922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149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supply demands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2243"/>
            <a:ext cx="9905999" cy="3541714"/>
          </a:xfrm>
        </p:spPr>
        <p:txBody>
          <a:bodyPr>
            <a:noAutofit/>
          </a:bodyPr>
          <a:lstStyle/>
          <a:p>
            <a:r>
              <a:rPr lang="en-US" sz="2800"/>
              <a:t>Uses</a:t>
            </a:r>
          </a:p>
          <a:p>
            <a:pPr lvl="1"/>
            <a:r>
              <a:rPr lang="en-US" sz="2400"/>
              <a:t>Withdrawl</a:t>
            </a:r>
          </a:p>
          <a:p>
            <a:pPr lvl="2"/>
            <a:r>
              <a:rPr lang="en-US" sz="2000"/>
              <a:t>Removal from stream, lake, or </a:t>
            </a:r>
            <a:r>
              <a:rPr lang="en-US" sz="2400"/>
              <a:t>aquifer</a:t>
            </a:r>
            <a:r>
              <a:rPr lang="en-US" sz="2000"/>
              <a:t> to supply user(s) </a:t>
            </a:r>
            <a:r>
              <a:rPr lang="mr-IN" sz="2000"/>
              <a:t>–</a:t>
            </a:r>
            <a:r>
              <a:rPr lang="en-US" sz="2000"/>
              <a:t> water is moved to satisfy the use</a:t>
            </a:r>
          </a:p>
          <a:p>
            <a:pPr lvl="1"/>
            <a:r>
              <a:rPr lang="en-US" sz="2400"/>
              <a:t>Non-Withdrawl</a:t>
            </a:r>
          </a:p>
          <a:p>
            <a:pPr lvl="2"/>
            <a:r>
              <a:rPr lang="en-US" sz="2000"/>
              <a:t>On-site uses for navigation, recreation </a:t>
            </a:r>
            <a:r>
              <a:rPr lang="mr-IN" sz="2000"/>
              <a:t>–</a:t>
            </a:r>
            <a:r>
              <a:rPr lang="en-US" sz="2000"/>
              <a:t> water can stay in same location to satisfy use</a:t>
            </a:r>
          </a:p>
          <a:p>
            <a:pPr lvl="1"/>
            <a:r>
              <a:rPr lang="en-US" sz="2400"/>
              <a:t>Consumptive</a:t>
            </a:r>
          </a:p>
          <a:p>
            <a:pPr lvl="2"/>
            <a:r>
              <a:rPr lang="en-US" sz="2000"/>
              <a:t>Fraction of withdrawl that is no longer available for further use </a:t>
            </a:r>
            <a:r>
              <a:rPr lang="mr-IN" sz="2000"/>
              <a:t>–</a:t>
            </a:r>
            <a:r>
              <a:rPr lang="en-US" sz="2000"/>
              <a:t> incorporated into crops and animals (actual biomass); industrial processes (heat exchange)</a:t>
            </a:r>
          </a:p>
        </p:txBody>
      </p:sp>
    </p:spTree>
    <p:extLst>
      <p:ext uri="{BB962C8B-B14F-4D97-AF65-F5344CB8AC3E}">
        <p14:creationId xmlns:p14="http://schemas.microsoft.com/office/powerpoint/2010/main" val="41951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01" y="81400"/>
            <a:ext cx="9905998" cy="1478570"/>
          </a:xfrm>
        </p:spPr>
        <p:txBody>
          <a:bodyPr/>
          <a:lstStyle/>
          <a:p>
            <a:r>
              <a:rPr lang="en-US"/>
              <a:t>Water needs for a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37" y="2099919"/>
            <a:ext cx="5485825" cy="3541714"/>
          </a:xfrm>
        </p:spPr>
        <p:txBody>
          <a:bodyPr>
            <a:normAutofit/>
          </a:bodyPr>
          <a:lstStyle/>
          <a:p>
            <a:r>
              <a:rPr lang="en-US" sz="2800"/>
              <a:t>Consider some generic urban area</a:t>
            </a:r>
          </a:p>
          <a:p>
            <a:pPr lvl="1"/>
            <a:r>
              <a:rPr lang="en-US" sz="2400"/>
              <a:t>Municipal Requirements</a:t>
            </a:r>
          </a:p>
          <a:p>
            <a:pPr lvl="1"/>
            <a:r>
              <a:rPr lang="en-US" sz="2400"/>
              <a:t>Large Industrial Requirements</a:t>
            </a:r>
          </a:p>
          <a:p>
            <a:pPr lvl="1"/>
            <a:r>
              <a:rPr lang="en-US" sz="2400"/>
              <a:t>Waste Assimilation Requirements</a:t>
            </a:r>
          </a:p>
          <a:p>
            <a:pPr marL="457200" lvl="1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94" y="202101"/>
            <a:ext cx="5821497" cy="64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Municipal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0165"/>
            <a:ext cx="9905999" cy="3541714"/>
          </a:xfrm>
        </p:spPr>
        <p:txBody>
          <a:bodyPr>
            <a:noAutofit/>
          </a:bodyPr>
          <a:lstStyle/>
          <a:p>
            <a:r>
              <a:rPr lang="en-US" sz="2800"/>
              <a:t>The municipal requirements are related to the number of users by means of the simple relation: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Where V=volume, P=population, V/P = volume per person (used).</a:t>
            </a:r>
          </a:p>
          <a:p>
            <a:endParaRPr lang="en-US" sz="280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1484"/>
              </p:ext>
            </p:extLst>
          </p:nvPr>
        </p:nvGraphicFramePr>
        <p:xfrm>
          <a:off x="4322183" y="3142063"/>
          <a:ext cx="2833908" cy="171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774700" imgH="469900" progId="Equation.3">
                  <p:embed/>
                </p:oleObj>
              </mc:Choice>
              <mc:Fallback>
                <p:oleObj name="Equation" r:id="rId3" imgW="77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2183" y="3142063"/>
                        <a:ext cx="2833908" cy="1718928"/>
                      </a:xfrm>
                      <a:prstGeom prst="rect">
                        <a:avLst/>
                      </a:prstGeom>
                      <a:solidFill>
                        <a:schemeClr val="tx1">
                          <a:alpha val="66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9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forecasting (graphical)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273" y="2369614"/>
            <a:ext cx="4079542" cy="3541714"/>
          </a:xfrm>
        </p:spPr>
        <p:txBody>
          <a:bodyPr>
            <a:normAutofit lnSpcReduction="10000"/>
          </a:bodyPr>
          <a:lstStyle/>
          <a:p>
            <a:r>
              <a:rPr lang="en-US"/>
              <a:t>Short-term forecasting</a:t>
            </a:r>
          </a:p>
          <a:p>
            <a:pPr lvl="1"/>
            <a:r>
              <a:rPr lang="en-US"/>
              <a:t>Declining growth</a:t>
            </a:r>
          </a:p>
          <a:p>
            <a:pPr lvl="1"/>
            <a:r>
              <a:rPr lang="en-US"/>
              <a:t>Arithmetic growth</a:t>
            </a:r>
          </a:p>
          <a:p>
            <a:pPr lvl="1"/>
            <a:r>
              <a:rPr lang="en-US"/>
              <a:t>Geometric growth</a:t>
            </a:r>
          </a:p>
          <a:p>
            <a:pPr lvl="1"/>
            <a:endParaRPr lang="en-US"/>
          </a:p>
          <a:p>
            <a:r>
              <a:rPr lang="en-US"/>
              <a:t>Same arithmetic as substrate limited growth that you learn in Envriomental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54" y="1747664"/>
            <a:ext cx="5826457" cy="47582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88839" y="3020352"/>
            <a:ext cx="4582460" cy="0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88839" y="3481652"/>
            <a:ext cx="4037382" cy="516882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88839" y="3942952"/>
            <a:ext cx="3230732" cy="1205375"/>
          </a:xfrm>
          <a:prstGeom prst="straightConnector1">
            <a:avLst/>
          </a:prstGeom>
          <a:ln w="76200" cmpd="sng">
            <a:solidFill>
              <a:srgbClr val="00009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is in the exponential phase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P</a:t>
            </a:r>
            <a:r>
              <a:rPr lang="en-US"/>
              <a:t> is the exponential growth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86458"/>
              </p:ext>
            </p:extLst>
          </p:nvPr>
        </p:nvGraphicFramePr>
        <p:xfrm>
          <a:off x="3565525" y="3216275"/>
          <a:ext cx="42084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965200" imgH="266700" progId="Equation.3">
                  <p:embed/>
                </p:oleObj>
              </mc:Choice>
              <mc:Fallback>
                <p:oleObj name="Equation" r:id="rId3" imgW="965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5525" y="3216275"/>
                        <a:ext cx="4208463" cy="11636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13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is roughly a straight line, then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A</a:t>
            </a:r>
            <a:r>
              <a:rPr lang="en-US"/>
              <a:t> is the slope of the growth curve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66337"/>
              </p:ext>
            </p:extLst>
          </p:nvPr>
        </p:nvGraphicFramePr>
        <p:xfrm>
          <a:off x="3066485" y="3272439"/>
          <a:ext cx="5205389" cy="105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6485" y="3272439"/>
                        <a:ext cx="5205389" cy="105215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DECLINING growth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the growth curve approaching the carrying capacity of the region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Where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 i="1" baseline="-25000">
                <a:latin typeface="Times New Roman"/>
                <a:cs typeface="Times New Roman"/>
              </a:rPr>
              <a:t>D</a:t>
            </a:r>
            <a:r>
              <a:rPr lang="en-US"/>
              <a:t> is the declining rate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78054"/>
              </p:ext>
            </p:extLst>
          </p:nvPr>
        </p:nvGraphicFramePr>
        <p:xfrm>
          <a:off x="1295400" y="3216275"/>
          <a:ext cx="87503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2006600" imgH="266700" progId="Equation.3">
                  <p:embed/>
                </p:oleObj>
              </mc:Choice>
              <mc:Fallback>
                <p:oleObj name="Equation" r:id="rId3" imgW="2006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16275"/>
                        <a:ext cx="8750300" cy="11636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72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</p:spPr>
        <p:txBody>
          <a:bodyPr/>
          <a:lstStyle/>
          <a:p>
            <a:r>
              <a:rPr lang="en-US"/>
              <a:t>Longer-term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Naturally, none of the constants are convienently tabulated and historical census data are used both for short term forecasts </a:t>
            </a:r>
            <a:r>
              <a:rPr lang="mr-IN"/>
              <a:t>–</a:t>
            </a:r>
            <a:r>
              <a:rPr lang="en-US"/>
              <a:t> the US Census Bureau makes estimates of census values between the every decade census.</a:t>
            </a:r>
          </a:p>
          <a:p>
            <a:r>
              <a:rPr lang="en-US"/>
              <a:t>If the region has been around awhile (in the population sense) then the plot might be strightforward to construct.</a:t>
            </a:r>
          </a:p>
          <a:p>
            <a:r>
              <a:rPr lang="en-US"/>
              <a:t>Longer term adds the ratio and correlation techniques and component techniques</a:t>
            </a:r>
          </a:p>
        </p:txBody>
      </p:sp>
    </p:spTree>
    <p:extLst>
      <p:ext uri="{BB962C8B-B14F-4D97-AF65-F5344CB8AC3E}">
        <p14:creationId xmlns:p14="http://schemas.microsoft.com/office/powerpoint/2010/main" val="153336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28894</TotalTime>
  <Words>451</Words>
  <Application>Microsoft Macintosh PowerPoint</Application>
  <PresentationFormat>Custom</PresentationFormat>
  <Paragraphs>67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Circuit</vt:lpstr>
      <vt:lpstr>Equation</vt:lpstr>
      <vt:lpstr>CE 3372 water systems design</vt:lpstr>
      <vt:lpstr>Water supply demands</vt:lpstr>
      <vt:lpstr>Water needs for a city</vt:lpstr>
      <vt:lpstr>Municipal requirements</vt:lpstr>
      <vt:lpstr>Population forecasting (graphical)</vt:lpstr>
      <vt:lpstr>GEOMETRIC growth (mathematical)</vt:lpstr>
      <vt:lpstr>Arithmetic growth (mathematical)</vt:lpstr>
      <vt:lpstr>DECLINING growth (mathematical)</vt:lpstr>
      <vt:lpstr>Longer-term Forecasting</vt:lpstr>
      <vt:lpstr>comparison forecasting</vt:lpstr>
      <vt:lpstr>Forecasting (Ratio/correlation)</vt:lpstr>
      <vt:lpstr>Forecasting (component)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118</cp:revision>
  <dcterms:created xsi:type="dcterms:W3CDTF">2017-08-31T15:12:46Z</dcterms:created>
  <dcterms:modified xsi:type="dcterms:W3CDTF">2020-07-29T22:43:27Z</dcterms:modified>
</cp:coreProperties>
</file>