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8" r:id="rId2"/>
    <p:sldId id="321" r:id="rId3"/>
    <p:sldId id="322" r:id="rId4"/>
    <p:sldId id="323" r:id="rId5"/>
    <p:sldId id="324" r:id="rId6"/>
    <p:sldId id="325" r:id="rId7"/>
    <p:sldId id="326" r:id="rId8"/>
    <p:sldId id="328" r:id="rId9"/>
    <p:sldId id="327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/>
    <p:restoredTop sz="78121"/>
  </p:normalViewPr>
  <p:slideViewPr>
    <p:cSldViewPr snapToGrid="0" snapToObjects="1">
      <p:cViewPr varScale="1">
        <p:scale>
          <a:sx n="78" d="100"/>
          <a:sy n="78" d="100"/>
        </p:scale>
        <p:origin x="-128" y="-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industrial requirements are relatively important (major user) they</a:t>
            </a:r>
            <a:r>
              <a:rPr lang="en-US" baseline="0"/>
              <a:t> are usually considered separately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DEMAND ESTIMATION Part 2 (fall 2020)</a:t>
            </a:r>
          </a:p>
        </p:txBody>
      </p:sp>
    </p:spTree>
    <p:extLst>
      <p:ext uri="{BB962C8B-B14F-4D97-AF65-F5344CB8AC3E}">
        <p14:creationId xmlns:p14="http://schemas.microsoft.com/office/powerpoint/2010/main" val="336987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-26425"/>
            <a:ext cx="7773338" cy="1596177"/>
          </a:xfrm>
        </p:spPr>
        <p:txBody>
          <a:bodyPr/>
          <a:lstStyle/>
          <a:p>
            <a:r>
              <a:rPr lang="en-US" dirty="0"/>
              <a:t>Per-connection (Plumber Estimate)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524001" y="1314562"/>
            <a:ext cx="6141453" cy="5391039"/>
          </a:xfrm>
        </p:spPr>
        <p:txBody>
          <a:bodyPr>
            <a:normAutofit/>
          </a:bodyPr>
          <a:lstStyle/>
          <a:p>
            <a:r>
              <a:rPr lang="en-US" dirty="0"/>
              <a:t>How Much Water Can You Actually Get?</a:t>
            </a:r>
          </a:p>
          <a:p>
            <a:pPr lvl="1"/>
            <a:r>
              <a:rPr lang="en-US" dirty="0"/>
              <a:t>Flow Rates are measured in gallons per minute (</a:t>
            </a:r>
            <a:r>
              <a:rPr lang="en-US" dirty="0" err="1"/>
              <a:t>gpm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For our purposes, we will talk about the amount of water that you can get through a pipe at a velocity of 8 feet per second (a standard velocity used to engineer a plumbing system).</a:t>
            </a:r>
          </a:p>
          <a:p>
            <a:r>
              <a:rPr lang="en-US" dirty="0"/>
              <a:t>Plumbing diameter will limit the flow rate you can get – the larger the pipe, the more water you can get. A home with 1″ plumbing can use substantially more water than a home with 3/4″ plumbing.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0" y="2675467"/>
            <a:ext cx="290830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07300" y="3581400"/>
            <a:ext cx="2451100" cy="5334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07300" y="4745789"/>
            <a:ext cx="2451100" cy="3048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62800" y="5050590"/>
            <a:ext cx="444500" cy="969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62801" y="2675467"/>
            <a:ext cx="429795" cy="889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0593" y="60198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Meter to house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2994" y="230613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home</a:t>
            </a:r>
          </a:p>
        </p:txBody>
      </p:sp>
    </p:spTree>
    <p:extLst>
      <p:ext uri="{BB962C8B-B14F-4D97-AF65-F5344CB8AC3E}">
        <p14:creationId xmlns:p14="http://schemas.microsoft.com/office/powerpoint/2010/main" val="278384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1"/>
            <a:ext cx="7773338" cy="1596177"/>
          </a:xfrm>
        </p:spPr>
        <p:txBody>
          <a:bodyPr/>
          <a:lstStyle/>
          <a:p>
            <a:r>
              <a:rPr lang="en-US" dirty="0"/>
              <a:t>Per-connection (Plumber Estimate)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549400" y="1596177"/>
            <a:ext cx="5918200" cy="5033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Think about the maximum number of fixtures and appliances you might operate at the same time.</a:t>
            </a:r>
          </a:p>
          <a:p>
            <a:r>
              <a:rPr lang="en-US" dirty="0"/>
              <a:t>2. Look at the chart to see how many gallons per minute each device requires.</a:t>
            </a:r>
          </a:p>
          <a:p>
            <a:r>
              <a:rPr lang="en-US" dirty="0"/>
              <a:t>3. Add up the flow rates for all the devices you selected.</a:t>
            </a:r>
          </a:p>
          <a:p>
            <a:r>
              <a:rPr lang="en-US" dirty="0"/>
              <a:t>You just figured out the </a:t>
            </a:r>
            <a:r>
              <a:rPr lang="en-US" dirty="0">
                <a:solidFill>
                  <a:srgbClr val="FF0000"/>
                </a:solidFill>
              </a:rPr>
              <a:t>PEAK FLOW RATE</a:t>
            </a:r>
            <a:r>
              <a:rPr lang="en-US" dirty="0"/>
              <a:t> that you need.</a:t>
            </a:r>
          </a:p>
          <a:p>
            <a:r>
              <a:rPr lang="en-US" dirty="0"/>
              <a:t>Now, think about your continual water use, or water use that may run for more than 10 minutes. Add up the fixtures again, and you just calculated your SERVICE FLOW RATE.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1596177"/>
            <a:ext cx="2971800" cy="42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231" y="1"/>
            <a:ext cx="7773338" cy="1596177"/>
          </a:xfrm>
        </p:spPr>
        <p:txBody>
          <a:bodyPr/>
          <a:lstStyle/>
          <a:p>
            <a:r>
              <a:rPr lang="en-US" dirty="0"/>
              <a:t>Per-connection (Rural Estimate)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752600" y="5350935"/>
            <a:ext cx="8686800" cy="1134533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extension.psu.edu</a:t>
            </a:r>
            <a:r>
              <a:rPr lang="en-US" dirty="0"/>
              <a:t>/natural-resources/water/drinking-water/best-practices/water-system-planning-estimating-water-use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80" y="1219200"/>
            <a:ext cx="674804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0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1"/>
            <a:ext cx="7773338" cy="1596177"/>
          </a:xfrm>
        </p:spPr>
        <p:txBody>
          <a:bodyPr/>
          <a:lstStyle/>
          <a:p>
            <a:r>
              <a:rPr lang="en-US" dirty="0"/>
              <a:t>Per-connection (TCEQ)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669" y="1219200"/>
            <a:ext cx="7467600" cy="54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7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/>
              <a:t>Usage variation (within a 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4884555" cy="4076185"/>
          </a:xfrm>
        </p:spPr>
        <p:txBody>
          <a:bodyPr>
            <a:normAutofit/>
          </a:bodyPr>
          <a:lstStyle/>
          <a:p>
            <a:r>
              <a:rPr lang="en-US" sz="2800"/>
              <a:t>The average estimates are for long-duration (years) usage.  </a:t>
            </a:r>
          </a:p>
          <a:p>
            <a:r>
              <a:rPr lang="en-US" sz="2800"/>
              <a:t>Use changes with seasons, days within a week, and special cases (the big flush at half-time during the Superbowl)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0" y="1004568"/>
            <a:ext cx="5917026" cy="5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variation (within a 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absence of any supporting data one can employ a rule-of-thumb estimate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i="1">
                <a:latin typeface="Times New Roman"/>
                <a:cs typeface="Times New Roman"/>
              </a:rPr>
              <a:t>T</a:t>
            </a:r>
            <a:r>
              <a:rPr lang="en-US"/>
              <a:t> is in units of days.  The rule-of-thumb is intended for use over a time frame for 1 hours up to 365 days.  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49280"/>
              </p:ext>
            </p:extLst>
          </p:nvPr>
        </p:nvGraphicFramePr>
        <p:xfrm>
          <a:off x="4293840" y="2863058"/>
          <a:ext cx="262572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800100" imgH="419100" progId="Equation.3">
                  <p:embed/>
                </p:oleObj>
              </mc:Choice>
              <mc:Fallback>
                <p:oleObj name="Equation" r:id="rId3" imgW="800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3840" y="2863058"/>
                        <a:ext cx="2625725" cy="1376362"/>
                      </a:xfrm>
                      <a:prstGeom prst="rect">
                        <a:avLst/>
                      </a:prstGeom>
                      <a:solidFill>
                        <a:srgbClr val="FFFFFF">
                          <a:alpha val="46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49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Fire usage on an annual basis is probably negligible, but when fire demand arises the rate of withdrawl is high.   </a:t>
            </a:r>
          </a:p>
          <a:p>
            <a:r>
              <a:rPr lang="en-US"/>
              <a:t>Designers are required to design and build the system to be able to provide fire demand (hence service reservoirs will have excess capacity expressly to supply fire flow!)</a:t>
            </a:r>
          </a:p>
        </p:txBody>
      </p:sp>
    </p:spTree>
    <p:extLst>
      <p:ext uri="{BB962C8B-B14F-4D97-AF65-F5344CB8AC3E}">
        <p14:creationId xmlns:p14="http://schemas.microsoft.com/office/powerpoint/2010/main" val="122030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Required flow rates are by:</a:t>
            </a:r>
          </a:p>
          <a:p>
            <a:pPr lvl="1"/>
            <a:r>
              <a:rPr lang="en-US"/>
              <a:t>Statute (consider the requirement in the Houston IDM for a fire hydrant)</a:t>
            </a:r>
          </a:p>
          <a:p>
            <a:pPr lvl="1"/>
            <a:r>
              <a:rPr lang="en-US"/>
              <a:t>Insurance organizations, for example:</a:t>
            </a:r>
          </a:p>
          <a:p>
            <a:pPr lvl="1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374"/>
              </p:ext>
            </p:extLst>
          </p:nvPr>
        </p:nvGraphicFramePr>
        <p:xfrm>
          <a:off x="2977415" y="3926344"/>
          <a:ext cx="5665429" cy="154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955800" imgH="533400" progId="Equation.3">
                  <p:embed/>
                </p:oleObj>
              </mc:Choice>
              <mc:Fallback>
                <p:oleObj name="Equation" r:id="rId3" imgW="1955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7415" y="3926344"/>
                        <a:ext cx="5665429" cy="154511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2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8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Industrial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720" y="2124378"/>
            <a:ext cx="4312534" cy="4504866"/>
          </a:xfrm>
        </p:spPr>
        <p:txBody>
          <a:bodyPr>
            <a:noAutofit/>
          </a:bodyPr>
          <a:lstStyle/>
          <a:p>
            <a:r>
              <a:rPr lang="en-US" sz="2800"/>
              <a:t>Large industries usually supply their own water</a:t>
            </a:r>
          </a:p>
          <a:p>
            <a:r>
              <a:rPr lang="en-US" sz="2800"/>
              <a:t>If the community will supply the industry, then industrial requirements will need to be estimated.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13616"/>
              </p:ext>
            </p:extLst>
          </p:nvPr>
        </p:nvGraphicFramePr>
        <p:xfrm>
          <a:off x="4818898" y="2059739"/>
          <a:ext cx="6962190" cy="404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095"/>
                <a:gridCol w="3481095"/>
              </a:tblGrid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Water Usage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Thermal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 gal/kWh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Steel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35,000</a:t>
                      </a:r>
                      <a:r>
                        <a:rPr lang="en-US" baseline="0"/>
                        <a:t> gal/ton</a:t>
                      </a:r>
                      <a:endParaRPr lang="en-US"/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Paper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50,000 gal/ton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Textile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140,000 gal/ton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Carbon (Coke)</a:t>
                      </a:r>
                      <a:r>
                        <a:rPr lang="en-US" baseline="0"/>
                        <a:t> Production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3,600 gal/ton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Petroleum Refining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770 gal/barrel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4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Waste assimilation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Treated (or even untreated) wastewater is eventually discharged back into the environment and this demand for assimilative capacity needs to be estimated.</a:t>
            </a:r>
          </a:p>
          <a:p>
            <a:r>
              <a:rPr lang="en-US"/>
              <a:t>Many methods are employed </a:t>
            </a:r>
            <a:r>
              <a:rPr lang="mr-IN"/>
              <a:t>–</a:t>
            </a:r>
            <a:r>
              <a:rPr lang="en-US"/>
              <a:t> TMDL, DO Sag, and similar modeling approaches.   </a:t>
            </a:r>
          </a:p>
          <a:p>
            <a:r>
              <a:rPr lang="en-US"/>
              <a:t>Preliminary values can be estimated by a simple linear relationship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71100"/>
              </p:ext>
            </p:extLst>
          </p:nvPr>
        </p:nvGraphicFramePr>
        <p:xfrm>
          <a:off x="3767660" y="4935863"/>
          <a:ext cx="4226481" cy="140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257300" imgH="419100" progId="Equation.3">
                  <p:embed/>
                </p:oleObj>
              </mc:Choice>
              <mc:Fallback>
                <p:oleObj name="Equation" r:id="rId3" imgW="1257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7660" y="4935863"/>
                        <a:ext cx="4226481" cy="140882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2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41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forcasting helps establish the target population to be served, next the use per person needs to be established.</a:t>
            </a:r>
          </a:p>
          <a:p>
            <a:r>
              <a:rPr lang="en-US"/>
              <a:t>Components include:</a:t>
            </a:r>
          </a:p>
          <a:p>
            <a:pPr lvl="1"/>
            <a:r>
              <a:rPr lang="en-US"/>
              <a:t>Avergae Daily Demand (by user category)</a:t>
            </a:r>
          </a:p>
          <a:p>
            <a:pPr lvl="1"/>
            <a:r>
              <a:rPr lang="en-US"/>
              <a:t>Hourly Variation</a:t>
            </a:r>
          </a:p>
          <a:p>
            <a:pPr lvl="1"/>
            <a:r>
              <a:rPr lang="en-US"/>
              <a:t>Fire Demand</a:t>
            </a:r>
          </a:p>
        </p:txBody>
      </p:sp>
    </p:spTree>
    <p:extLst>
      <p:ext uri="{BB962C8B-B14F-4D97-AF65-F5344CB8AC3E}">
        <p14:creationId xmlns:p14="http://schemas.microsoft.com/office/powerpoint/2010/main" val="290985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Irrigation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Irrigation (Agricultural) </a:t>
            </a:r>
            <a:r>
              <a:rPr lang="mr-IN"/>
              <a:t>–</a:t>
            </a:r>
            <a:r>
              <a:rPr lang="en-US"/>
              <a:t> outside scope of this class but use categories are:</a:t>
            </a:r>
          </a:p>
          <a:p>
            <a:pPr lvl="1"/>
            <a:r>
              <a:rPr lang="en-US"/>
              <a:t>Biomass (how much is bound in the actual crop)</a:t>
            </a:r>
          </a:p>
          <a:p>
            <a:pPr lvl="1"/>
            <a:r>
              <a:rPr lang="en-US"/>
              <a:t>Evapotranspiration </a:t>
            </a:r>
            <a:r>
              <a:rPr lang="mr-IN"/>
              <a:t>–</a:t>
            </a:r>
            <a:r>
              <a:rPr lang="en-US"/>
              <a:t> Consumptive</a:t>
            </a:r>
          </a:p>
          <a:p>
            <a:pPr lvl="1"/>
            <a:r>
              <a:rPr lang="en-US"/>
              <a:t>Farm Losses</a:t>
            </a:r>
          </a:p>
          <a:p>
            <a:pPr lvl="1"/>
            <a:r>
              <a:rPr lang="en-US"/>
              <a:t>Conveyance Losses</a:t>
            </a:r>
          </a:p>
        </p:txBody>
      </p:sp>
    </p:spTree>
    <p:extLst>
      <p:ext uri="{BB962C8B-B14F-4D97-AF65-F5344CB8AC3E}">
        <p14:creationId xmlns:p14="http://schemas.microsoft.com/office/powerpoint/2010/main" val="27518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demands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Hydropower</a:t>
            </a:r>
          </a:p>
          <a:p>
            <a:pPr lvl="1"/>
            <a:r>
              <a:rPr lang="en-US"/>
              <a:t>Run-of-river</a:t>
            </a:r>
          </a:p>
          <a:p>
            <a:pPr lvl="1"/>
            <a:r>
              <a:rPr lang="en-US"/>
              <a:t>Storage release</a:t>
            </a:r>
          </a:p>
          <a:p>
            <a:r>
              <a:rPr lang="en-US"/>
              <a:t>Navigation</a:t>
            </a:r>
          </a:p>
          <a:p>
            <a:pPr lvl="1"/>
            <a:r>
              <a:rPr lang="en-US"/>
              <a:t>Regulation of river</a:t>
            </a:r>
          </a:p>
          <a:p>
            <a:pPr lvl="1"/>
            <a:r>
              <a:rPr lang="en-US"/>
              <a:t>Artificial canal</a:t>
            </a:r>
          </a:p>
          <a:p>
            <a:pPr lvl="1"/>
            <a:r>
              <a:rPr lang="en-US"/>
              <a:t>Lock-and-Dam</a:t>
            </a:r>
          </a:p>
        </p:txBody>
      </p:sp>
    </p:spTree>
    <p:extLst>
      <p:ext uri="{BB962C8B-B14F-4D97-AF65-F5344CB8AC3E}">
        <p14:creationId xmlns:p14="http://schemas.microsoft.com/office/powerpoint/2010/main" val="34502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 capita water usage </a:t>
            </a:r>
            <a:r>
              <a:rPr lang="mr-IN"/>
              <a:t>–</a:t>
            </a:r>
            <a:r>
              <a:rPr lang="en-US"/>
              <a:t> design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life varies by system component (or statute).</a:t>
            </a:r>
          </a:p>
          <a:p>
            <a:r>
              <a:rPr lang="en-US"/>
              <a:t>Maintenance/replacement needs to be planned for components that will fail within the overall design (service) life</a:t>
            </a:r>
          </a:p>
        </p:txBody>
      </p:sp>
    </p:spTree>
    <p:extLst>
      <p:ext uri="{BB962C8B-B14F-4D97-AF65-F5344CB8AC3E}">
        <p14:creationId xmlns:p14="http://schemas.microsoft.com/office/powerpoint/2010/main" val="109994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95" y="1949476"/>
            <a:ext cx="5393102" cy="4079767"/>
          </a:xfrm>
        </p:spPr>
        <p:txBody>
          <a:bodyPr>
            <a:normAutofit/>
          </a:bodyPr>
          <a:lstStyle/>
          <a:p>
            <a:r>
              <a:rPr lang="en-US" sz="2800"/>
              <a:t>Components differ by system type.  </a:t>
            </a:r>
          </a:p>
          <a:p>
            <a:r>
              <a:rPr lang="en-US" sz="2800"/>
              <a:t>For example consider the two systems in the figure </a:t>
            </a:r>
            <a:r>
              <a:rPr lang="mr-IN" sz="2800"/>
              <a:t>–</a:t>
            </a:r>
            <a:r>
              <a:rPr lang="en-US" sz="2800"/>
              <a:t> there are some common components, however each system will have unique components to consider.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74805" y="1730030"/>
            <a:ext cx="6599461" cy="4980530"/>
            <a:chOff x="5474805" y="1730030"/>
            <a:chExt cx="6599461" cy="49805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4805" y="1730030"/>
              <a:ext cx="6599461" cy="49805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699215" y="2392615"/>
              <a:ext cx="2209776" cy="1914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94000"/>
                    <a:satMod val="105000"/>
                    <a:lumMod val="102000"/>
                    <a:alpha val="25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  <a:alpha val="25000"/>
                  </a:schemeClr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867368" y="4810223"/>
              <a:ext cx="2041624" cy="15761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94000"/>
                    <a:satMod val="105000"/>
                    <a:lumMod val="102000"/>
                    <a:alpha val="25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  <a:alpha val="25000"/>
                  </a:schemeClr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57068" y="2925304"/>
              <a:ext cx="912382" cy="11605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94000"/>
                    <a:satMod val="105000"/>
                    <a:lumMod val="102000"/>
                    <a:alpha val="25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  <a:alpha val="25000"/>
                  </a:schemeClr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00694" y="5039835"/>
              <a:ext cx="866674" cy="1170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94000"/>
                    <a:satMod val="105000"/>
                    <a:lumMod val="102000"/>
                    <a:alpha val="25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  <a:alpha val="25000"/>
                  </a:schemeClr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60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t="1381" b="1381"/>
          <a:stretch>
            <a:fillRect/>
          </a:stretch>
        </p:blipFill>
        <p:spPr>
          <a:xfrm>
            <a:off x="2024714" y="165292"/>
            <a:ext cx="8651116" cy="6545001"/>
          </a:xfr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daily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432"/>
            <a:ext cx="9905999" cy="4929655"/>
          </a:xfrm>
        </p:spPr>
        <p:txBody>
          <a:bodyPr>
            <a:normAutofit/>
          </a:bodyPr>
          <a:lstStyle/>
          <a:p>
            <a:r>
              <a:rPr lang="en-US" sz="2800" dirty="0"/>
              <a:t>Residential</a:t>
            </a:r>
          </a:p>
          <a:p>
            <a:pPr lvl="1"/>
            <a:r>
              <a:rPr lang="en-US" sz="2400" dirty="0"/>
              <a:t>Water for drinking, landscape, swimming, fires, street cleaning, etc.</a:t>
            </a:r>
          </a:p>
          <a:p>
            <a:pPr lvl="1"/>
            <a:r>
              <a:rPr lang="en-US" sz="2400" dirty="0"/>
              <a:t>Usually two demand peaks (morning and evening)</a:t>
            </a:r>
          </a:p>
          <a:p>
            <a:r>
              <a:rPr lang="en-US" sz="2800" dirty="0"/>
              <a:t>Commercial</a:t>
            </a:r>
          </a:p>
          <a:p>
            <a:pPr lvl="1"/>
            <a:r>
              <a:rPr lang="en-US" sz="2400" dirty="0"/>
              <a:t>Motels, hotels, offices, shopping centers</a:t>
            </a:r>
          </a:p>
          <a:p>
            <a:pPr lvl="1"/>
            <a:r>
              <a:rPr lang="en-US" sz="2400" dirty="0"/>
              <a:t>Usually less peak demand and less varied than residential</a:t>
            </a:r>
          </a:p>
          <a:p>
            <a:r>
              <a:rPr lang="en-US" sz="2800" dirty="0"/>
              <a:t>Industrial</a:t>
            </a:r>
          </a:p>
          <a:p>
            <a:pPr lvl="1"/>
            <a:r>
              <a:rPr lang="en-US" sz="2400" dirty="0"/>
              <a:t>Water for fabrication, cooling, petroleum refining, etc.</a:t>
            </a:r>
          </a:p>
          <a:p>
            <a:pPr lvl="1"/>
            <a:r>
              <a:rPr lang="en-US" sz="2400" dirty="0"/>
              <a:t>Water use depends on type of </a:t>
            </a:r>
            <a:r>
              <a:rPr lang="en-US" sz="2400" dirty="0" err="1"/>
              <a:t>industry</a:t>
            </a:r>
            <a:endParaRPr lang="en-US" sz="2400" dirty="0"/>
          </a:p>
          <a:p>
            <a:endParaRPr lang="en-US" sz="28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587" y="1282223"/>
            <a:ext cx="6442900" cy="539586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823" t="9403" r="11574" b="23249"/>
          <a:stretch/>
        </p:blipFill>
        <p:spPr>
          <a:xfrm>
            <a:off x="9663449" y="233679"/>
            <a:ext cx="1568026" cy="2097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413" t="12693" r="10454" b="16682"/>
          <a:stretch/>
        </p:blipFill>
        <p:spPr>
          <a:xfrm>
            <a:off x="8511240" y="2940620"/>
            <a:ext cx="2922708" cy="1620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7168" r="14085"/>
          <a:stretch/>
        </p:blipFill>
        <p:spPr>
          <a:xfrm>
            <a:off x="9097092" y="4803592"/>
            <a:ext cx="2942906" cy="18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daily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Estimation tools: </a:t>
            </a:r>
          </a:p>
          <a:p>
            <a:pPr lvl="1"/>
            <a:r>
              <a:rPr lang="en-US"/>
              <a:t>USGS Circular 1200</a:t>
            </a:r>
          </a:p>
          <a:p>
            <a:pPr lvl="1"/>
            <a:r>
              <a:rPr lang="en-US"/>
              <a:t>Authorative sources </a:t>
            </a:r>
          </a:p>
          <a:p>
            <a:pPr lvl="1"/>
            <a:r>
              <a:rPr lang="en-US"/>
              <a:t>Approximation (for preliminary design)</a:t>
            </a:r>
          </a:p>
          <a:p>
            <a:pPr lvl="1"/>
            <a:r>
              <a:rPr lang="en-US"/>
              <a:t>Per-connection calculation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41" y="354972"/>
            <a:ext cx="4844359" cy="62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"/>
            <a:ext cx="7773338" cy="1596177"/>
          </a:xfrm>
        </p:spPr>
        <p:txBody>
          <a:bodyPr/>
          <a:lstStyle/>
          <a:p>
            <a:r>
              <a:rPr lang="en-US" dirty="0"/>
              <a:t>USGS Circular 1200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7086601" y="2057401"/>
            <a:ext cx="3318933" cy="3268133"/>
          </a:xfrm>
        </p:spPr>
        <p:txBody>
          <a:bodyPr>
            <a:normAutofit/>
          </a:bodyPr>
          <a:lstStyle/>
          <a:p>
            <a:r>
              <a:rPr lang="en-US" sz="2800" dirty="0"/>
              <a:t>Contains maps and tables by location</a:t>
            </a:r>
          </a:p>
          <a:p>
            <a:r>
              <a:rPr lang="en-US" sz="2800" dirty="0"/>
              <a:t>Useful gross estimate tool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72" y="1219200"/>
            <a:ext cx="4901229" cy="5330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2057400"/>
            <a:ext cx="609600" cy="4267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6000"/>
                  <a:satMod val="120000"/>
                  <a:lumMod val="120000"/>
                  <a:alpha val="13000"/>
                </a:schemeClr>
              </a:gs>
              <a:gs pos="100000">
                <a:schemeClr val="accent1">
                  <a:shade val="89000"/>
                  <a:lumMod val="90000"/>
                  <a:alpha val="13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daily use (approximations)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Water Distribution Systems "Water Distribution Systems" in Land Development Handbook, Ed. S.O. Dewberry, Dewberry Inc., McGraw-Hill  -- has tables similar to: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61" y="3429000"/>
            <a:ext cx="6244465" cy="28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9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28895</TotalTime>
  <Words>905</Words>
  <Application>Microsoft Macintosh PowerPoint</Application>
  <PresentationFormat>Custom</PresentationFormat>
  <Paragraphs>110</Paragraphs>
  <Slides>21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Circuit</vt:lpstr>
      <vt:lpstr>Equation</vt:lpstr>
      <vt:lpstr>CE 3372 water systems design</vt:lpstr>
      <vt:lpstr>Water usage</vt:lpstr>
      <vt:lpstr>Per capita water usage – design life</vt:lpstr>
      <vt:lpstr>Major components</vt:lpstr>
      <vt:lpstr>PowerPoint Presentation</vt:lpstr>
      <vt:lpstr>Average daily usage</vt:lpstr>
      <vt:lpstr>Average daily usage</vt:lpstr>
      <vt:lpstr>USGS Circular 1200</vt:lpstr>
      <vt:lpstr>Average daily use (approximations)</vt:lpstr>
      <vt:lpstr>Per-connection (Plumber Estimate)</vt:lpstr>
      <vt:lpstr>Per-connection (Plumber Estimate)</vt:lpstr>
      <vt:lpstr>Per-connection (Rural Estimate)</vt:lpstr>
      <vt:lpstr>Per-connection (TCEQ)</vt:lpstr>
      <vt:lpstr>Usage variation (within a day)</vt:lpstr>
      <vt:lpstr>Usage variation (within a day)</vt:lpstr>
      <vt:lpstr>Fire demand</vt:lpstr>
      <vt:lpstr>Fire demand</vt:lpstr>
      <vt:lpstr>Industrial demand</vt:lpstr>
      <vt:lpstr>Waste assimilation demand</vt:lpstr>
      <vt:lpstr>Irrigation demand</vt:lpstr>
      <vt:lpstr>other demands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118</cp:revision>
  <dcterms:created xsi:type="dcterms:W3CDTF">2017-08-31T15:12:46Z</dcterms:created>
  <dcterms:modified xsi:type="dcterms:W3CDTF">2020-07-29T22:42:28Z</dcterms:modified>
</cp:coreProperties>
</file>