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1"/>
  </p:notesMasterIdLst>
  <p:sldIdLst>
    <p:sldId id="256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84B94-B5A4-F74A-938E-2FCA8CA0598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5B4D8-DB1A-2B40-A205-7E00C944F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C3EB-42FB-4C38-8CAE-7A1293B83421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 3372 Water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17: Storm Drain Design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 charset="0"/>
              </a:rPr>
              <a:t>Storm Drain Design Example</a:t>
            </a:r>
          </a:p>
        </p:txBody>
      </p:sp>
      <p:sp>
        <p:nvSpPr>
          <p:cNvPr id="388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Similar to earlier examples, but more extensive in scope.</a:t>
            </a:r>
          </a:p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The example is intended as a workshop</a:t>
            </a:r>
          </a:p>
        </p:txBody>
      </p:sp>
      <p:sp>
        <p:nvSpPr>
          <p:cNvPr id="388099" name="TextBox 5"/>
          <p:cNvSpPr txBox="1">
            <a:spLocks noChangeArrowheads="1"/>
          </p:cNvSpPr>
          <p:nvPr/>
        </p:nvSpPr>
        <p:spPr bwMode="auto">
          <a:xfrm>
            <a:off x="7645400" y="645318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Black" charset="0"/>
                <a:cs typeface="Arial Black" charset="0"/>
              </a:rPr>
              <a:t>Module 13</a:t>
            </a:r>
          </a:p>
        </p:txBody>
      </p:sp>
    </p:spTree>
    <p:extLst>
      <p:ext uri="{BB962C8B-B14F-4D97-AF65-F5344CB8AC3E}">
        <p14:creationId xmlns:p14="http://schemas.microsoft.com/office/powerpoint/2010/main" val="3615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Problem Statement</a:t>
            </a:r>
          </a:p>
        </p:txBody>
      </p:sp>
      <p:sp>
        <p:nvSpPr>
          <p:cNvPr id="389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Working schematic is provided as a Z-fold</a:t>
            </a:r>
          </a:p>
        </p:txBody>
      </p:sp>
      <p:pic>
        <p:nvPicPr>
          <p:cNvPr id="3891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068" y="2839244"/>
            <a:ext cx="6523038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7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Problem Statement</a:t>
            </a:r>
          </a:p>
        </p:txBody>
      </p:sp>
      <p:sp>
        <p:nvSpPr>
          <p:cNvPr id="3901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Verdana" charset="0"/>
              </a:rPr>
              <a:t>At node A8 outflow from the shopping mall is accepted into the storm drain system.</a:t>
            </a:r>
          </a:p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The storm drain outfalls into a channel just downstream of a culvert, which accomodates flow from a 2266 acre watershed.</a:t>
            </a:r>
          </a:p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Hydrology and inlet data on TAB1 in spreadsheet</a:t>
            </a:r>
          </a:p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Design the system, determine hydraulic grade line</a:t>
            </a:r>
          </a:p>
        </p:txBody>
      </p:sp>
    </p:spTree>
    <p:extLst>
      <p:ext uri="{BB962C8B-B14F-4D97-AF65-F5344CB8AC3E}">
        <p14:creationId xmlns:p14="http://schemas.microsoft.com/office/powerpoint/2010/main" val="207065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General Information</a:t>
            </a:r>
          </a:p>
        </p:txBody>
      </p:sp>
      <p:sp>
        <p:nvSpPr>
          <p:cNvPr id="391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Verdana" charset="0"/>
            </a:endParaRPr>
          </a:p>
        </p:txBody>
      </p:sp>
      <p:graphicFrame>
        <p:nvGraphicFramePr>
          <p:cNvPr id="3911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08961"/>
              </p:ext>
            </p:extLst>
          </p:nvPr>
        </p:nvGraphicFramePr>
        <p:xfrm>
          <a:off x="3490413" y="2309437"/>
          <a:ext cx="25050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3" name="Worksheet" r:id="rId4" imgW="6653968" imgH="9498413" progId="Excel.Sheet.12">
                  <p:embed/>
                </p:oleObj>
              </mc:Choice>
              <mc:Fallback>
                <p:oleObj name="Worksheet" r:id="rId4" imgW="6653968" imgH="9498413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413" y="2309437"/>
                        <a:ext cx="2505075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0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Estimate Runoff	</a:t>
            </a:r>
          </a:p>
        </p:txBody>
      </p:sp>
      <p:sp>
        <p:nvSpPr>
          <p:cNvPr id="3921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Verdana" charset="0"/>
              </a:rPr>
              <a:t>Prepare system plan and trial layout </a:t>
            </a:r>
          </a:p>
          <a:p>
            <a:r>
              <a:rPr lang="en-US" sz="2000" dirty="0">
                <a:latin typeface="Verdana" charset="0"/>
              </a:rPr>
              <a:t>Initial runoff calculations – use rational equation</a:t>
            </a:r>
          </a:p>
          <a:p>
            <a:pPr lvl="1"/>
            <a:r>
              <a:rPr lang="en-US" sz="1800" dirty="0">
                <a:latin typeface="Verdana" charset="0"/>
              </a:rPr>
              <a:t>C values are composite where applicable</a:t>
            </a:r>
          </a:p>
          <a:p>
            <a:pPr lvl="1"/>
            <a:endParaRPr lang="en-US" sz="1800" dirty="0">
              <a:latin typeface="Verdana" charset="0"/>
            </a:endParaRPr>
          </a:p>
        </p:txBody>
      </p:sp>
      <p:pic>
        <p:nvPicPr>
          <p:cNvPr id="3921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8" y="2835275"/>
            <a:ext cx="41402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2196" name="Straight Arrow Connector 5"/>
          <p:cNvCxnSpPr>
            <a:cxnSpLocks noChangeShapeType="1"/>
          </p:cNvCxnSpPr>
          <p:nvPr/>
        </p:nvCxnSpPr>
        <p:spPr bwMode="auto">
          <a:xfrm rot="10800000" flipV="1">
            <a:off x="4725988" y="5246688"/>
            <a:ext cx="817562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2197" name="TextBox 6"/>
          <p:cNvSpPr txBox="1">
            <a:spLocks noChangeArrowheads="1"/>
          </p:cNvSpPr>
          <p:nvPr/>
        </p:nvSpPr>
        <p:spPr bwMode="auto">
          <a:xfrm>
            <a:off x="5651500" y="4794250"/>
            <a:ext cx="3041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Can be in acres, just don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t mix units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4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Estimate Inlet Capture	</a:t>
            </a:r>
          </a:p>
        </p:txBody>
      </p:sp>
      <p:sp>
        <p:nvSpPr>
          <p:cNvPr id="393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On grade</a:t>
            </a:r>
          </a:p>
          <a:p>
            <a:pPr lvl="1"/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Sag</a:t>
            </a:r>
          </a:p>
          <a:p>
            <a:pPr lvl="1"/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Compute spreadwidth after capture</a:t>
            </a:r>
          </a:p>
          <a:p>
            <a:pPr lvl="1"/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2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Size Conduits	</a:t>
            </a:r>
          </a:p>
        </p:txBody>
      </p:sp>
      <p:sp>
        <p:nvSpPr>
          <p:cNvPr id="3942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Accumulate CA as move downstream</a:t>
            </a:r>
          </a:p>
          <a:p>
            <a:r>
              <a:rPr lang="en-US">
                <a:latin typeface="Verdana" charset="0"/>
              </a:rPr>
              <a:t>Add conduit time (uses slope)</a:t>
            </a:r>
          </a:p>
          <a:p>
            <a:r>
              <a:rPr lang="en-US">
                <a:latin typeface="Verdana" charset="0"/>
              </a:rPr>
              <a:t>Compute required diameter</a:t>
            </a:r>
          </a:p>
          <a:p>
            <a:pPr lvl="1"/>
            <a:r>
              <a:rPr lang="en-US">
                <a:latin typeface="Verdana" charset="0"/>
              </a:rPr>
              <a:t>round up to commercial pipe size</a:t>
            </a:r>
          </a:p>
          <a:p>
            <a:r>
              <a:rPr lang="en-US">
                <a:latin typeface="Verdana" charset="0"/>
              </a:rPr>
              <a:t>Compute flow depth at upstream end each conduit</a:t>
            </a:r>
          </a:p>
          <a:p>
            <a:r>
              <a:rPr lang="en-US">
                <a:latin typeface="Verdana" charset="0"/>
              </a:rPr>
              <a:t>Compute velocity each conduit</a:t>
            </a:r>
          </a:p>
          <a:p>
            <a:r>
              <a:rPr lang="en-US">
                <a:latin typeface="Verdana" charset="0"/>
              </a:rPr>
              <a:t>Compute HGL from outfall and work upstream</a:t>
            </a:r>
          </a:p>
          <a:p>
            <a:pPr lvl="1"/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Software</a:t>
            </a:r>
          </a:p>
        </p:txBody>
      </p:sp>
      <p:sp>
        <p:nvSpPr>
          <p:cNvPr id="3952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Verdana" charset="0"/>
              </a:rPr>
              <a:t>The illustration is performed in Excel.  Appropriate for the example.</a:t>
            </a:r>
          </a:p>
          <a:p>
            <a:r>
              <a:rPr lang="en-US" dirty="0">
                <a:latin typeface="Verdana" charset="0"/>
              </a:rPr>
              <a:t>Complicated systems can be modeled in</a:t>
            </a:r>
          </a:p>
          <a:p>
            <a:pPr lvl="1"/>
            <a:r>
              <a:rPr lang="en-US" dirty="0" err="1">
                <a:latin typeface="Verdana" charset="0"/>
              </a:rPr>
              <a:t>Geopack</a:t>
            </a:r>
            <a:r>
              <a:rPr lang="en-US" dirty="0">
                <a:latin typeface="Verdana" charset="0"/>
              </a:rPr>
              <a:t>-Drainage</a:t>
            </a:r>
          </a:p>
          <a:p>
            <a:pPr lvl="1"/>
            <a:r>
              <a:rPr lang="en-US" dirty="0" err="1" smtClean="0">
                <a:latin typeface="Verdana" charset="0"/>
              </a:rPr>
              <a:t>WinSTORM</a:t>
            </a:r>
            <a:r>
              <a:rPr lang="en-US" dirty="0" smtClean="0">
                <a:latin typeface="Verdana" charset="0"/>
              </a:rPr>
              <a:t> (Deprecated)</a:t>
            </a:r>
            <a:endParaRPr lang="en-US" dirty="0">
              <a:latin typeface="Verdana" charset="0"/>
            </a:endParaRPr>
          </a:p>
          <a:p>
            <a:pPr lvl="1"/>
            <a:r>
              <a:rPr lang="en-US" dirty="0">
                <a:latin typeface="Verdana" charset="0"/>
              </a:rPr>
              <a:t>SWMM </a:t>
            </a:r>
          </a:p>
          <a:p>
            <a:pPr lvl="2"/>
            <a:r>
              <a:rPr lang="en-US" dirty="0">
                <a:latin typeface="Verdana" charset="0"/>
              </a:rPr>
              <a:t>Sophisticated tool, useful for system hydraulics where backwater will be a substantial issue</a:t>
            </a:r>
          </a:p>
          <a:p>
            <a:pPr lvl="1"/>
            <a:r>
              <a:rPr lang="en-US" dirty="0">
                <a:latin typeface="Verdana" charset="0"/>
              </a:rPr>
              <a:t>HEC-RAS</a:t>
            </a:r>
          </a:p>
          <a:p>
            <a:pPr lvl="2"/>
            <a:r>
              <a:rPr lang="en-US" dirty="0">
                <a:latin typeface="Verdana" charset="0"/>
              </a:rPr>
              <a:t>Like SWMM, but not really good for storm sewers or looped systems</a:t>
            </a:r>
          </a:p>
        </p:txBody>
      </p:sp>
    </p:spTree>
    <p:extLst>
      <p:ext uri="{BB962C8B-B14F-4D97-AF65-F5344CB8AC3E}">
        <p14:creationId xmlns:p14="http://schemas.microsoft.com/office/powerpoint/2010/main" val="364054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240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Arial Black</vt:lpstr>
      <vt:lpstr>Calibri</vt:lpstr>
      <vt:lpstr>Times New Roman</vt:lpstr>
      <vt:lpstr>Verdana</vt:lpstr>
      <vt:lpstr>Office Theme</vt:lpstr>
      <vt:lpstr>Worksheet</vt:lpstr>
      <vt:lpstr>CE 3372 Water Systems Design</vt:lpstr>
      <vt:lpstr>Storm Drain Design Example</vt:lpstr>
      <vt:lpstr>Problem Statement</vt:lpstr>
      <vt:lpstr>Problem Statement</vt:lpstr>
      <vt:lpstr>General Information</vt:lpstr>
      <vt:lpstr>Estimate Runoff </vt:lpstr>
      <vt:lpstr>Estimate Inlet Capture </vt:lpstr>
      <vt:lpstr>Size Conduits </vt:lpstr>
      <vt:lpstr>Software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Storm Sewer</dc:title>
  <dc:creator>theodore  cleveland</dc:creator>
  <cp:lastModifiedBy>Microsoft Office User</cp:lastModifiedBy>
  <cp:revision>44</cp:revision>
  <dcterms:created xsi:type="dcterms:W3CDTF">2015-03-26T12:54:24Z</dcterms:created>
  <dcterms:modified xsi:type="dcterms:W3CDTF">2016-10-24T18:49:54Z</dcterms:modified>
</cp:coreProperties>
</file>