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62"/>
  </p:notesMasterIdLst>
  <p:handoutMasterIdLst>
    <p:handoutMasterId r:id="rId63"/>
  </p:handoutMasterIdLst>
  <p:sldIdLst>
    <p:sldId id="325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3" autoAdjust="0"/>
    <p:restoredTop sz="91889" autoAdjust="0"/>
  </p:normalViewPr>
  <p:slideViewPr>
    <p:cSldViewPr snapToGrid="0" snapToObjects="1">
      <p:cViewPr varScale="1">
        <p:scale>
          <a:sx n="101" d="100"/>
          <a:sy n="101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eveland:Desktop:ce_3372:software_collection:Spreadsheets:Gradually-Varied-Flow-Standard-Step-Circular:GVF-SS-circula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Bottom</c:v>
                </c:pt>
              </c:strCache>
            </c:strRef>
          </c:tx>
          <c:spPr>
            <a:ln w="44450">
              <a:solidFill>
                <a:srgbClr val="FF6600"/>
              </a:solidFill>
            </a:ln>
          </c:spPr>
          <c:marker>
            <c:symbol val="none"/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0.0</c:v>
                </c:pt>
                <c:pt idx="1">
                  <c:v>-200.429601920282</c:v>
                </c:pt>
                <c:pt idx="2">
                  <c:v>-400.8792270251688</c:v>
                </c:pt>
                <c:pt idx="3">
                  <c:v>-601.3523838695434</c:v>
                </c:pt>
                <c:pt idx="4">
                  <c:v>-801.8529991882108</c:v>
                </c:pt>
                <c:pt idx="5">
                  <c:v>-1002.385528789935</c:v>
                </c:pt>
                <c:pt idx="6">
                  <c:v>-1202.955088775125</c:v>
                </c:pt>
                <c:pt idx="7">
                  <c:v>-1403.567614653376</c:v>
                </c:pt>
                <c:pt idx="8">
                  <c:v>-1604.230057835206</c:v>
                </c:pt>
                <c:pt idx="9">
                  <c:v>-1804.950631806243</c:v>
                </c:pt>
                <c:pt idx="10">
                  <c:v>-2005.739124374496</c:v>
                </c:pt>
                <c:pt idx="11">
                  <c:v>-2206.60729821857</c:v>
                </c:pt>
                <c:pt idx="12">
                  <c:v>-2407.569410341131</c:v>
                </c:pt>
                <c:pt idx="13">
                  <c:v>-2608.642893162908</c:v>
                </c:pt>
                <c:pt idx="14">
                  <c:v>-2809.849257776632</c:v>
                </c:pt>
                <c:pt idx="15">
                  <c:v>-3011.215306330056</c:v>
                </c:pt>
              </c:numCache>
            </c:numRef>
          </c:xVal>
          <c:yVal>
            <c:numRef>
              <c:f>Sheet1!$M$6:$M$21</c:f>
              <c:numCache>
                <c:formatCode>General</c:formatCode>
                <c:ptCount val="16"/>
                <c:pt idx="0">
                  <c:v>0.0</c:v>
                </c:pt>
                <c:pt idx="1">
                  <c:v>0.200429601920282</c:v>
                </c:pt>
                <c:pt idx="2">
                  <c:v>0.400879227025169</c:v>
                </c:pt>
                <c:pt idx="3">
                  <c:v>0.601352383869544</c:v>
                </c:pt>
                <c:pt idx="4">
                  <c:v>0.801852999188216</c:v>
                </c:pt>
                <c:pt idx="5">
                  <c:v>1.002385528789935</c:v>
                </c:pt>
                <c:pt idx="6">
                  <c:v>1.202955088775125</c:v>
                </c:pt>
                <c:pt idx="7">
                  <c:v>1.403567614653376</c:v>
                </c:pt>
                <c:pt idx="8">
                  <c:v>1.604230057835206</c:v>
                </c:pt>
                <c:pt idx="9">
                  <c:v>1.804950631806243</c:v>
                </c:pt>
                <c:pt idx="10">
                  <c:v>2.005739124374496</c:v>
                </c:pt>
                <c:pt idx="11">
                  <c:v>2.20660729821857</c:v>
                </c:pt>
                <c:pt idx="12">
                  <c:v>2.407569410341131</c:v>
                </c:pt>
                <c:pt idx="13">
                  <c:v>2.60864289316291</c:v>
                </c:pt>
                <c:pt idx="14">
                  <c:v>2.809849257776632</c:v>
                </c:pt>
                <c:pt idx="15">
                  <c:v>3.011215306330057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Sheet1!$N$5</c:f>
              <c:strCache>
                <c:ptCount val="1"/>
                <c:pt idx="0">
                  <c:v>WSE</c:v>
                </c:pt>
              </c:strCache>
            </c:strRef>
          </c:tx>
          <c:spPr>
            <a:ln w="28575">
              <a:solidFill>
                <a:srgbClr val="0000FF"/>
              </a:solidFill>
              <a:prstDash val="sysDot"/>
            </a:ln>
          </c:spPr>
          <c:marker>
            <c:symbol val="circle"/>
            <c:size val="4"/>
            <c:spPr>
              <a:solidFill>
                <a:srgbClr val="0000FF"/>
              </a:solidFill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0.0</c:v>
                </c:pt>
                <c:pt idx="1">
                  <c:v>-200.429601920282</c:v>
                </c:pt>
                <c:pt idx="2">
                  <c:v>-400.8792270251688</c:v>
                </c:pt>
                <c:pt idx="3">
                  <c:v>-601.3523838695434</c:v>
                </c:pt>
                <c:pt idx="4">
                  <c:v>-801.8529991882108</c:v>
                </c:pt>
                <c:pt idx="5">
                  <c:v>-1002.385528789935</c:v>
                </c:pt>
                <c:pt idx="6">
                  <c:v>-1202.955088775125</c:v>
                </c:pt>
                <c:pt idx="7">
                  <c:v>-1403.567614653376</c:v>
                </c:pt>
                <c:pt idx="8">
                  <c:v>-1604.230057835206</c:v>
                </c:pt>
                <c:pt idx="9">
                  <c:v>-1804.950631806243</c:v>
                </c:pt>
                <c:pt idx="10">
                  <c:v>-2005.739124374496</c:v>
                </c:pt>
                <c:pt idx="11">
                  <c:v>-2206.60729821857</c:v>
                </c:pt>
                <c:pt idx="12">
                  <c:v>-2407.569410341131</c:v>
                </c:pt>
                <c:pt idx="13">
                  <c:v>-2608.642893162908</c:v>
                </c:pt>
                <c:pt idx="14">
                  <c:v>-2809.849257776632</c:v>
                </c:pt>
                <c:pt idx="15">
                  <c:v>-3011.215306330056</c:v>
                </c:pt>
              </c:numCache>
            </c:numRef>
          </c:xVal>
          <c:yVal>
            <c:numRef>
              <c:f>Sheet1!$N$6:$N$21</c:f>
              <c:numCache>
                <c:formatCode>General</c:formatCode>
                <c:ptCount val="16"/>
                <c:pt idx="0">
                  <c:v>8.0</c:v>
                </c:pt>
                <c:pt idx="1">
                  <c:v>8.00042960192028</c:v>
                </c:pt>
                <c:pt idx="2">
                  <c:v>8.000879227025167</c:v>
                </c:pt>
                <c:pt idx="3">
                  <c:v>8.001352383869545</c:v>
                </c:pt>
                <c:pt idx="4">
                  <c:v>8.00185299918822</c:v>
                </c:pt>
                <c:pt idx="5">
                  <c:v>8.00238552878994</c:v>
                </c:pt>
                <c:pt idx="6">
                  <c:v>8.002955088775121</c:v>
                </c:pt>
                <c:pt idx="7">
                  <c:v>8.003567614653375</c:v>
                </c:pt>
                <c:pt idx="8">
                  <c:v>8.004230057835206</c:v>
                </c:pt>
                <c:pt idx="9">
                  <c:v>8.00495063180625</c:v>
                </c:pt>
                <c:pt idx="10">
                  <c:v>8.005739124374496</c:v>
                </c:pt>
                <c:pt idx="11">
                  <c:v>8.00660729821857</c:v>
                </c:pt>
                <c:pt idx="12">
                  <c:v>8.00756941034113</c:v>
                </c:pt>
                <c:pt idx="13">
                  <c:v>8.00864289316291</c:v>
                </c:pt>
                <c:pt idx="14">
                  <c:v>8.00984925777663</c:v>
                </c:pt>
                <c:pt idx="15">
                  <c:v>8.011215306330048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691096"/>
        <c:axId val="-2105934632"/>
      </c:scatterChart>
      <c:valAx>
        <c:axId val="-2105691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Station Distance (meters)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05934632"/>
        <c:crossesAt val="-3500.0"/>
        <c:crossBetween val="midCat"/>
      </c:valAx>
      <c:valAx>
        <c:axId val="-21059346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Elevation (meters)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05691096"/>
        <c:crossesAt val="-3500.0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8100-D980-704F-AADB-E7D0CBDA4A13}" type="datetimeFigureOut">
              <a:rPr lang="en-US" smtClean="0">
                <a:latin typeface="Franklin Gothic Book"/>
              </a:rPr>
              <a:t>7/16/17</a:t>
            </a:fld>
            <a:endParaRPr lang="en-US" dirty="0">
              <a:latin typeface="Franklin Gothic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ranklin Gothic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C51-6FDC-9446-842A-B2D709983485}" type="slidenum">
              <a:rPr lang="en-US" smtClean="0">
                <a:latin typeface="Franklin Gothic Book"/>
              </a:rPr>
              <a:t>‹#›</a:t>
            </a:fld>
            <a:endParaRPr lang="en-US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3064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/>
              </a:defRPr>
            </a:lvl1pPr>
          </a:lstStyle>
          <a:p>
            <a:fld id="{C55D13C7-75EB-E54E-94F2-12D6E9337782}" type="datetimeFigureOut">
              <a:rPr lang="en-US" smtClean="0"/>
              <a:pPr/>
              <a:t>7/16/17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/>
              </a:defRPr>
            </a:lvl1pPr>
          </a:lstStyle>
          <a:p>
            <a:fld id="{0C4FF7E1-1966-4848-8114-099C93624A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A533A0-8B98-0642-BF0C-5C8110DA4704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E6E41-076C-684F-A345-8BE7830E40A5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B9688E-D4AA-4C47-9F58-3968A34A32D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EC5E8-742D-7045-874B-09E810ED4974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31397-FCDD-874A-816E-709E3618E6C8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6B06A5-AAAA-D846-A10A-24FC3A3E5490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10CF42-53CB-CC49-99EE-2FA12BFAF13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0614F0-5066-DC4D-B4DA-7E1E46DEC4FD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51A3FE-6C35-0341-AC12-BA33D296CA2D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C7ADE8-83F6-2F4A-91E2-E800C9BE33D9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1BE411-1ED1-0D41-AEDE-E7DE4C01B982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9A9111-8F79-3942-9F88-515996C1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4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6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3372 Water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21: </a:t>
            </a:r>
            <a:r>
              <a:rPr lang="en-US" dirty="0" smtClean="0"/>
              <a:t>Hydraulics of open conduits </a:t>
            </a:r>
            <a:br>
              <a:rPr lang="en-US" dirty="0" smtClean="0"/>
            </a:br>
            <a:r>
              <a:rPr lang="en-US" dirty="0" smtClean="0"/>
              <a:t>gradually varied flow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water surface profiles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658" y="27109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38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Like closed conduits, the various terms are part of mass, momentum, and energy balances.</a:t>
            </a:r>
          </a:p>
          <a:p>
            <a:pPr eaLnBrk="1" hangingPunct="1"/>
            <a:r>
              <a:rPr lang="en-US">
                <a:latin typeface="Calibri" charset="0"/>
              </a:rPr>
              <a:t>Unlike closed conduits, geometry is flow dependent, and the pressure term is replaced with flow depth.</a:t>
            </a:r>
          </a:p>
        </p:txBody>
      </p:sp>
    </p:spTree>
    <p:extLst>
      <p:ext uri="{BB962C8B-B14F-4D97-AF65-F5344CB8AC3E}">
        <p14:creationId xmlns:p14="http://schemas.microsoft.com/office/powerpoint/2010/main" val="170470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38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Open channel pressure head:  y</a:t>
            </a:r>
          </a:p>
          <a:p>
            <a:pPr eaLnBrk="1" hangingPunct="1"/>
            <a:r>
              <a:rPr lang="en-US">
                <a:latin typeface="Calibri" charset="0"/>
              </a:rPr>
              <a:t>Open channel velocity head:  V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 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(or Q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/2gA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</a:t>
            </a:r>
          </a:p>
          <a:p>
            <a:pPr eaLnBrk="1" hangingPunct="1"/>
            <a:r>
              <a:rPr lang="en-US">
                <a:latin typeface="Calibri" charset="0"/>
              </a:rPr>
              <a:t>Open channel elevation head: z</a:t>
            </a:r>
          </a:p>
          <a:p>
            <a:pPr eaLnBrk="1" hangingPunct="1"/>
            <a:r>
              <a:rPr lang="en-US">
                <a:latin typeface="Calibri" charset="0"/>
              </a:rPr>
              <a:t>Open channel total head: h=y+z+V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 </a:t>
            </a:r>
          </a:p>
          <a:p>
            <a:pPr eaLnBrk="1" hangingPunct="1"/>
            <a:r>
              <a:rPr lang="en-US">
                <a:latin typeface="Calibri" charset="0"/>
              </a:rPr>
              <a:t>Channel slope: S</a:t>
            </a:r>
            <a:r>
              <a:rPr lang="en-US" baseline="-25000">
                <a:latin typeface="Calibri" charset="0"/>
              </a:rPr>
              <a:t>o</a:t>
            </a:r>
            <a:r>
              <a:rPr lang="en-US">
                <a:latin typeface="Calibri" charset="0"/>
              </a:rPr>
              <a:t> = (z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-z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)/L </a:t>
            </a:r>
          </a:p>
          <a:p>
            <a:pPr lvl="1" eaLnBrk="1" hangingPunct="1"/>
            <a:r>
              <a:rPr lang="en-US">
                <a:latin typeface="Calibri" charset="0"/>
              </a:rPr>
              <a:t>Typically positive in the down-gradient direction.</a:t>
            </a:r>
          </a:p>
          <a:p>
            <a:pPr eaLnBrk="1" hangingPunct="1"/>
            <a:r>
              <a:rPr lang="en-US">
                <a:latin typeface="Calibri" charset="0"/>
              </a:rPr>
              <a:t>Friction slope: S</a:t>
            </a:r>
            <a:r>
              <a:rPr lang="en-US" baseline="-25000">
                <a:latin typeface="Calibri" charset="0"/>
              </a:rPr>
              <a:t>f</a:t>
            </a:r>
            <a:r>
              <a:rPr lang="en-US">
                <a:latin typeface="Calibri" charset="0"/>
              </a:rPr>
              <a:t> = (h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-h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)/L </a:t>
            </a:r>
          </a:p>
        </p:txBody>
      </p:sp>
    </p:spTree>
    <p:extLst>
      <p:ext uri="{BB962C8B-B14F-4D97-AF65-F5344CB8AC3E}">
        <p14:creationId xmlns:p14="http://schemas.microsoft.com/office/powerpoint/2010/main" val="268792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Uniform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Uniform flow (normal flow; pg 104) is flow in a channel where the depth does not vary along the channel.  </a:t>
            </a:r>
          </a:p>
          <a:p>
            <a:pPr eaLnBrk="1" hangingPunct="1"/>
            <a:r>
              <a:rPr lang="en-US">
                <a:latin typeface="Calibri" charset="0"/>
              </a:rPr>
              <a:t>In uniform flow the slope of the water surface would be expected to be the same as the slope of the bottom surface.   </a:t>
            </a:r>
          </a:p>
        </p:txBody>
      </p:sp>
    </p:spTree>
    <p:extLst>
      <p:ext uri="{BB962C8B-B14F-4D97-AF65-F5344CB8AC3E}">
        <p14:creationId xmlns:p14="http://schemas.microsoft.com/office/powerpoint/2010/main" val="16950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Uniform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charset="0"/>
              </a:rPr>
              <a:t>Uniform flow would occur when the two flow depths </a:t>
            </a:r>
            <a:r>
              <a:rPr lang="en-US" sz="3000" i="1">
                <a:latin typeface="Calibri" charset="0"/>
              </a:rPr>
              <a:t>y1 </a:t>
            </a:r>
            <a:r>
              <a:rPr lang="en-US" sz="3000">
                <a:latin typeface="Calibri" charset="0"/>
              </a:rPr>
              <a:t>and</a:t>
            </a:r>
            <a:r>
              <a:rPr lang="en-US" sz="3000" i="1">
                <a:latin typeface="Calibri" charset="0"/>
              </a:rPr>
              <a:t> y2 </a:t>
            </a:r>
            <a:r>
              <a:rPr lang="en-US" sz="3000">
                <a:latin typeface="Calibri" charset="0"/>
              </a:rPr>
              <a:t>are equal. 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charset="0"/>
              </a:rPr>
              <a:t>In that situation: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 the velocity terms would also be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the friction slope would be the same as the bottom slope. 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2925"/>
            <a:ext cx="365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6019800"/>
            <a:ext cx="308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</p:spTree>
    <p:extLst>
      <p:ext uri="{BB962C8B-B14F-4D97-AF65-F5344CB8AC3E}">
        <p14:creationId xmlns:p14="http://schemas.microsoft.com/office/powerpoint/2010/main" val="407016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Gradually varied flow means that the change in flow depth moving upstream or downstream is gradual (i.e. NOT A WATERFALL!). </a:t>
            </a:r>
          </a:p>
          <a:p>
            <a:pPr lvl="1" eaLnBrk="1" hangingPunct="1"/>
            <a:r>
              <a:rPr lang="en-US">
                <a:latin typeface="Calibri" charset="0"/>
              </a:rPr>
              <a:t>The water surface is the hydraulic grade line (HGL).</a:t>
            </a:r>
          </a:p>
          <a:p>
            <a:pPr lvl="1" eaLnBrk="1" hangingPunct="1"/>
            <a:r>
              <a:rPr lang="en-US">
                <a:latin typeface="Calibri" charset="0"/>
              </a:rPr>
              <a:t>The energy surface is the energy grade line (EGL). </a:t>
            </a:r>
          </a:p>
        </p:txBody>
      </p:sp>
    </p:spTree>
    <p:extLst>
      <p:ext uri="{BB962C8B-B14F-4D97-AF65-F5344CB8AC3E}">
        <p14:creationId xmlns:p14="http://schemas.microsoft.com/office/powerpoint/2010/main" val="188115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2925"/>
            <a:ext cx="365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" y="6019800"/>
            <a:ext cx="308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68738"/>
            <a:ext cx="412115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1981200"/>
            <a:ext cx="1524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488" y="3868738"/>
            <a:ext cx="1524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4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2925"/>
            <a:ext cx="365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6019800"/>
            <a:ext cx="308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1524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488" y="3868738"/>
            <a:ext cx="1524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970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4038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62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is used to relate flow, geometry and water surface elevation (in GVF)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The left hand side incorporating channel slope relates to the right hand side incorporating friction slope.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52782"/>
              </p:ext>
            </p:extLst>
          </p:nvPr>
        </p:nvGraphicFramePr>
        <p:xfrm>
          <a:off x="1447800" y="2617503"/>
          <a:ext cx="5238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397000" imgH="203200" progId="Equation.3">
                  <p:embed/>
                </p:oleObj>
              </mc:Choice>
              <mc:Fallback>
                <p:oleObj name="Equation" r:id="rId3" imgW="1397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17503"/>
                        <a:ext cx="5238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66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Rearrange a bit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 the limit as the spatial dimension vanishes the result is.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019300" y="2362200"/>
          <a:ext cx="4095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092200" imgH="368300" progId="Equation.3">
                  <p:embed/>
                </p:oleObj>
              </mc:Choice>
              <mc:Fallback>
                <p:oleObj name="Equation" r:id="rId3" imgW="1092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362200"/>
                        <a:ext cx="4095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71763" y="5181600"/>
          <a:ext cx="3095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5" imgW="825500" imgH="368300" progId="Equation.3">
                  <p:embed/>
                </p:oleObj>
              </mc:Choice>
              <mc:Fallback>
                <p:oleObj name="Equation" r:id="rId5" imgW="825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181600"/>
                        <a:ext cx="30956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22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Gradient: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Depth-Area-Energy </a:t>
            </a:r>
          </a:p>
          <a:p>
            <a:pPr lvl="1" eaLnBrk="1" hangingPunct="1"/>
            <a:r>
              <a:rPr lang="en-US">
                <a:latin typeface="Calibri" charset="0"/>
              </a:rPr>
              <a:t>(From pp 119-123; considerable algebra is hidden )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1828800" y="2209800"/>
          <a:ext cx="51911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19112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33600" y="5181600"/>
          <a:ext cx="5334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1600200" imgH="419100" progId="Equation.3">
                  <p:embed/>
                </p:oleObj>
              </mc:Choice>
              <mc:Fallback>
                <p:oleObj name="Equation" r:id="rId5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5334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94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in Open Conduits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Gradually Varied Flow Hydraulics</a:t>
            </a:r>
          </a:p>
          <a:p>
            <a:pPr lvl="1" eaLnBrk="1" hangingPunct="1"/>
            <a:r>
              <a:rPr lang="en-US">
                <a:latin typeface="Calibri" charset="0"/>
              </a:rPr>
              <a:t>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Resistance Equations</a:t>
            </a:r>
          </a:p>
          <a:p>
            <a:pPr lvl="1" eaLnBrk="1" hangingPunct="1"/>
            <a:r>
              <a:rPr lang="en-US">
                <a:latin typeface="Calibri" charset="0"/>
              </a:rPr>
              <a:t>Specific Energy</a:t>
            </a:r>
          </a:p>
          <a:p>
            <a:pPr lvl="1" eaLnBrk="1" hangingPunct="1"/>
            <a:r>
              <a:rPr lang="en-US">
                <a:latin typeface="Calibri" charset="0"/>
              </a:rPr>
              <a:t>Subcritical, critical, supercritical and normal flow.</a:t>
            </a:r>
          </a:p>
        </p:txBody>
      </p:sp>
    </p:spTree>
    <p:extLst>
      <p:ext uri="{BB962C8B-B14F-4D97-AF65-F5344CB8AC3E}">
        <p14:creationId xmlns:p14="http://schemas.microsoft.com/office/powerpoint/2010/main" val="404491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Make the substitution: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Rearrange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947863" y="2257425"/>
          <a:ext cx="4953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320800" imgH="368300" progId="Equation.3">
                  <p:embed/>
                </p:oleObj>
              </mc:Choice>
              <mc:Fallback>
                <p:oleObj name="Equation" r:id="rId3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257425"/>
                        <a:ext cx="4953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000375" y="4572000"/>
          <a:ext cx="3048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812800" imgH="381000" progId="Equation.3">
                  <p:embed/>
                </p:oleObj>
              </mc:Choice>
              <mc:Fallback>
                <p:oleObj name="Equation" r:id="rId5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572000"/>
                        <a:ext cx="3048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76400" y="5360988"/>
            <a:ext cx="1323975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914650" y="4273550"/>
            <a:ext cx="1079500" cy="2225675"/>
          </a:xfrm>
          <a:custGeom>
            <a:avLst/>
            <a:gdLst>
              <a:gd name="connsiteX0" fmla="*/ 62852 w 1078852"/>
              <a:gd name="connsiteY0" fmla="*/ 1086069 h 2224690"/>
              <a:gd name="connsiteX1" fmla="*/ 71611 w 1078852"/>
              <a:gd name="connsiteY1" fmla="*/ 481724 h 2224690"/>
              <a:gd name="connsiteX2" fmla="*/ 132921 w 1078852"/>
              <a:gd name="connsiteY2" fmla="*/ 341586 h 2224690"/>
              <a:gd name="connsiteX3" fmla="*/ 194231 w 1078852"/>
              <a:gd name="connsiteY3" fmla="*/ 218965 h 2224690"/>
              <a:gd name="connsiteX4" fmla="*/ 202990 w 1078852"/>
              <a:gd name="connsiteY4" fmla="*/ 175172 h 2224690"/>
              <a:gd name="connsiteX5" fmla="*/ 255542 w 1078852"/>
              <a:gd name="connsiteY5" fmla="*/ 122621 h 2224690"/>
              <a:gd name="connsiteX6" fmla="*/ 334369 w 1078852"/>
              <a:gd name="connsiteY6" fmla="*/ 61310 h 2224690"/>
              <a:gd name="connsiteX7" fmla="*/ 404438 w 1078852"/>
              <a:gd name="connsiteY7" fmla="*/ 26276 h 2224690"/>
              <a:gd name="connsiteX8" fmla="*/ 448231 w 1078852"/>
              <a:gd name="connsiteY8" fmla="*/ 17517 h 2224690"/>
              <a:gd name="connsiteX9" fmla="*/ 518300 w 1078852"/>
              <a:gd name="connsiteY9" fmla="*/ 0 h 2224690"/>
              <a:gd name="connsiteX10" fmla="*/ 658438 w 1078852"/>
              <a:gd name="connsiteY10" fmla="*/ 17517 h 2224690"/>
              <a:gd name="connsiteX11" fmla="*/ 737266 w 1078852"/>
              <a:gd name="connsiteY11" fmla="*/ 61310 h 2224690"/>
              <a:gd name="connsiteX12" fmla="*/ 842369 w 1078852"/>
              <a:gd name="connsiteY12" fmla="*/ 175172 h 2224690"/>
              <a:gd name="connsiteX13" fmla="*/ 868645 w 1078852"/>
              <a:gd name="connsiteY13" fmla="*/ 218965 h 2224690"/>
              <a:gd name="connsiteX14" fmla="*/ 929955 w 1078852"/>
              <a:gd name="connsiteY14" fmla="*/ 289034 h 2224690"/>
              <a:gd name="connsiteX15" fmla="*/ 956231 w 1078852"/>
              <a:gd name="connsiteY15" fmla="*/ 350345 h 2224690"/>
              <a:gd name="connsiteX16" fmla="*/ 973749 w 1078852"/>
              <a:gd name="connsiteY16" fmla="*/ 411655 h 2224690"/>
              <a:gd name="connsiteX17" fmla="*/ 991266 w 1078852"/>
              <a:gd name="connsiteY17" fmla="*/ 446690 h 2224690"/>
              <a:gd name="connsiteX18" fmla="*/ 1017542 w 1078852"/>
              <a:gd name="connsiteY18" fmla="*/ 595586 h 2224690"/>
              <a:gd name="connsiteX19" fmla="*/ 1017542 w 1078852"/>
              <a:gd name="connsiteY19" fmla="*/ 1287517 h 2224690"/>
              <a:gd name="connsiteX20" fmla="*/ 1026300 w 1078852"/>
              <a:gd name="connsiteY20" fmla="*/ 1340069 h 2224690"/>
              <a:gd name="connsiteX21" fmla="*/ 1052576 w 1078852"/>
              <a:gd name="connsiteY21" fmla="*/ 1620345 h 2224690"/>
              <a:gd name="connsiteX22" fmla="*/ 1070093 w 1078852"/>
              <a:gd name="connsiteY22" fmla="*/ 1725448 h 2224690"/>
              <a:gd name="connsiteX23" fmla="*/ 1078852 w 1078852"/>
              <a:gd name="connsiteY23" fmla="*/ 1778000 h 2224690"/>
              <a:gd name="connsiteX24" fmla="*/ 1070093 w 1078852"/>
              <a:gd name="connsiteY24" fmla="*/ 1918138 h 2224690"/>
              <a:gd name="connsiteX25" fmla="*/ 1052576 w 1078852"/>
              <a:gd name="connsiteY25" fmla="*/ 1961931 h 2224690"/>
              <a:gd name="connsiteX26" fmla="*/ 991266 w 1078852"/>
              <a:gd name="connsiteY26" fmla="*/ 2058276 h 2224690"/>
              <a:gd name="connsiteX27" fmla="*/ 956231 w 1078852"/>
              <a:gd name="connsiteY27" fmla="*/ 2084552 h 2224690"/>
              <a:gd name="connsiteX28" fmla="*/ 921197 w 1078852"/>
              <a:gd name="connsiteY28" fmla="*/ 2119586 h 2224690"/>
              <a:gd name="connsiteX29" fmla="*/ 886162 w 1078852"/>
              <a:gd name="connsiteY29" fmla="*/ 2137103 h 2224690"/>
              <a:gd name="connsiteX30" fmla="*/ 781059 w 1078852"/>
              <a:gd name="connsiteY30" fmla="*/ 2189655 h 2224690"/>
              <a:gd name="connsiteX31" fmla="*/ 719749 w 1078852"/>
              <a:gd name="connsiteY31" fmla="*/ 2207172 h 2224690"/>
              <a:gd name="connsiteX32" fmla="*/ 658438 w 1078852"/>
              <a:gd name="connsiteY32" fmla="*/ 2215931 h 2224690"/>
              <a:gd name="connsiteX33" fmla="*/ 605887 w 1078852"/>
              <a:gd name="connsiteY33" fmla="*/ 2224690 h 2224690"/>
              <a:gd name="connsiteX34" fmla="*/ 448231 w 1078852"/>
              <a:gd name="connsiteY34" fmla="*/ 2215931 h 2224690"/>
              <a:gd name="connsiteX35" fmla="*/ 404438 w 1078852"/>
              <a:gd name="connsiteY35" fmla="*/ 2198414 h 2224690"/>
              <a:gd name="connsiteX36" fmla="*/ 281818 w 1078852"/>
              <a:gd name="connsiteY36" fmla="*/ 2110827 h 2224690"/>
              <a:gd name="connsiteX37" fmla="*/ 229266 w 1078852"/>
              <a:gd name="connsiteY37" fmla="*/ 2058276 h 2224690"/>
              <a:gd name="connsiteX38" fmla="*/ 176714 w 1078852"/>
              <a:gd name="connsiteY38" fmla="*/ 2032000 h 2224690"/>
              <a:gd name="connsiteX39" fmla="*/ 124162 w 1078852"/>
              <a:gd name="connsiteY39" fmla="*/ 1961931 h 2224690"/>
              <a:gd name="connsiteX40" fmla="*/ 115404 w 1078852"/>
              <a:gd name="connsiteY40" fmla="*/ 1909379 h 2224690"/>
              <a:gd name="connsiteX41" fmla="*/ 89128 w 1078852"/>
              <a:gd name="connsiteY41" fmla="*/ 1856827 h 2224690"/>
              <a:gd name="connsiteX42" fmla="*/ 54093 w 1078852"/>
              <a:gd name="connsiteY42" fmla="*/ 1778000 h 2224690"/>
              <a:gd name="connsiteX43" fmla="*/ 27818 w 1078852"/>
              <a:gd name="connsiteY43" fmla="*/ 1707931 h 2224690"/>
              <a:gd name="connsiteX44" fmla="*/ 10300 w 1078852"/>
              <a:gd name="connsiteY44" fmla="*/ 1637862 h 2224690"/>
              <a:gd name="connsiteX45" fmla="*/ 1542 w 1078852"/>
              <a:gd name="connsiteY45" fmla="*/ 1471448 h 2224690"/>
              <a:gd name="connsiteX46" fmla="*/ 27818 w 1078852"/>
              <a:gd name="connsiteY46" fmla="*/ 1296276 h 2224690"/>
              <a:gd name="connsiteX47" fmla="*/ 45335 w 1078852"/>
              <a:gd name="connsiteY47" fmla="*/ 1226207 h 2224690"/>
              <a:gd name="connsiteX48" fmla="*/ 62852 w 1078852"/>
              <a:gd name="connsiteY48" fmla="*/ 1103586 h 2224690"/>
              <a:gd name="connsiteX49" fmla="*/ 62852 w 1078852"/>
              <a:gd name="connsiteY49" fmla="*/ 1086069 h 222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78852" h="2224690">
                <a:moveTo>
                  <a:pt x="62852" y="1086069"/>
                </a:moveTo>
                <a:cubicBezTo>
                  <a:pt x="64312" y="982425"/>
                  <a:pt x="52733" y="682307"/>
                  <a:pt x="71611" y="481724"/>
                </a:cubicBezTo>
                <a:cubicBezTo>
                  <a:pt x="76389" y="430961"/>
                  <a:pt x="110119" y="387191"/>
                  <a:pt x="132921" y="341586"/>
                </a:cubicBezTo>
                <a:lnTo>
                  <a:pt x="194231" y="218965"/>
                </a:lnTo>
                <a:cubicBezTo>
                  <a:pt x="197151" y="204367"/>
                  <a:pt x="194998" y="187731"/>
                  <a:pt x="202990" y="175172"/>
                </a:cubicBezTo>
                <a:cubicBezTo>
                  <a:pt x="216290" y="154272"/>
                  <a:pt x="238025" y="140138"/>
                  <a:pt x="255542" y="122621"/>
                </a:cubicBezTo>
                <a:cubicBezTo>
                  <a:pt x="296705" y="81458"/>
                  <a:pt x="271511" y="103216"/>
                  <a:pt x="334369" y="61310"/>
                </a:cubicBezTo>
                <a:cubicBezTo>
                  <a:pt x="363944" y="41593"/>
                  <a:pt x="365483" y="37963"/>
                  <a:pt x="404438" y="26276"/>
                </a:cubicBezTo>
                <a:cubicBezTo>
                  <a:pt x="418697" y="21998"/>
                  <a:pt x="433725" y="20864"/>
                  <a:pt x="448231" y="17517"/>
                </a:cubicBezTo>
                <a:cubicBezTo>
                  <a:pt x="471690" y="12103"/>
                  <a:pt x="518300" y="0"/>
                  <a:pt x="518300" y="0"/>
                </a:cubicBezTo>
                <a:cubicBezTo>
                  <a:pt x="565013" y="5839"/>
                  <a:pt x="612276" y="8285"/>
                  <a:pt x="658438" y="17517"/>
                </a:cubicBezTo>
                <a:cubicBezTo>
                  <a:pt x="669355" y="19700"/>
                  <a:pt x="733576" y="58235"/>
                  <a:pt x="737266" y="61310"/>
                </a:cubicBezTo>
                <a:cubicBezTo>
                  <a:pt x="765360" y="84722"/>
                  <a:pt x="818999" y="143039"/>
                  <a:pt x="842369" y="175172"/>
                </a:cubicBezTo>
                <a:cubicBezTo>
                  <a:pt x="852382" y="188940"/>
                  <a:pt x="858883" y="205019"/>
                  <a:pt x="868645" y="218965"/>
                </a:cubicBezTo>
                <a:cubicBezTo>
                  <a:pt x="893596" y="254610"/>
                  <a:pt x="902268" y="261347"/>
                  <a:pt x="929955" y="289034"/>
                </a:cubicBezTo>
                <a:cubicBezTo>
                  <a:pt x="950496" y="350656"/>
                  <a:pt x="923762" y="274583"/>
                  <a:pt x="956231" y="350345"/>
                </a:cubicBezTo>
                <a:cubicBezTo>
                  <a:pt x="977407" y="399757"/>
                  <a:pt x="951524" y="352389"/>
                  <a:pt x="973749" y="411655"/>
                </a:cubicBezTo>
                <a:cubicBezTo>
                  <a:pt x="978334" y="423880"/>
                  <a:pt x="985427" y="435012"/>
                  <a:pt x="991266" y="446690"/>
                </a:cubicBezTo>
                <a:cubicBezTo>
                  <a:pt x="1012832" y="554519"/>
                  <a:pt x="1004572" y="504802"/>
                  <a:pt x="1017542" y="595586"/>
                </a:cubicBezTo>
                <a:cubicBezTo>
                  <a:pt x="1007060" y="930980"/>
                  <a:pt x="1003029" y="902912"/>
                  <a:pt x="1017542" y="1287517"/>
                </a:cubicBezTo>
                <a:cubicBezTo>
                  <a:pt x="1018212" y="1305263"/>
                  <a:pt x="1024533" y="1322398"/>
                  <a:pt x="1026300" y="1340069"/>
                </a:cubicBezTo>
                <a:cubicBezTo>
                  <a:pt x="1036563" y="1442697"/>
                  <a:pt x="1038181" y="1524373"/>
                  <a:pt x="1052576" y="1620345"/>
                </a:cubicBezTo>
                <a:cubicBezTo>
                  <a:pt x="1057845" y="1655470"/>
                  <a:pt x="1064254" y="1690414"/>
                  <a:pt x="1070093" y="1725448"/>
                </a:cubicBezTo>
                <a:lnTo>
                  <a:pt x="1078852" y="1778000"/>
                </a:lnTo>
                <a:cubicBezTo>
                  <a:pt x="1075932" y="1824713"/>
                  <a:pt x="1076712" y="1871805"/>
                  <a:pt x="1070093" y="1918138"/>
                </a:cubicBezTo>
                <a:cubicBezTo>
                  <a:pt x="1067870" y="1933702"/>
                  <a:pt x="1058096" y="1947210"/>
                  <a:pt x="1052576" y="1961931"/>
                </a:cubicBezTo>
                <a:cubicBezTo>
                  <a:pt x="1037047" y="2003343"/>
                  <a:pt x="1041576" y="2020544"/>
                  <a:pt x="991266" y="2058276"/>
                </a:cubicBezTo>
                <a:cubicBezTo>
                  <a:pt x="979588" y="2067035"/>
                  <a:pt x="967217" y="2074939"/>
                  <a:pt x="956231" y="2084552"/>
                </a:cubicBezTo>
                <a:cubicBezTo>
                  <a:pt x="943802" y="2095427"/>
                  <a:pt x="934409" y="2109677"/>
                  <a:pt x="921197" y="2119586"/>
                </a:cubicBezTo>
                <a:cubicBezTo>
                  <a:pt x="910752" y="2127420"/>
                  <a:pt x="897576" y="2130762"/>
                  <a:pt x="886162" y="2137103"/>
                </a:cubicBezTo>
                <a:cubicBezTo>
                  <a:pt x="830433" y="2168063"/>
                  <a:pt x="848704" y="2165496"/>
                  <a:pt x="781059" y="2189655"/>
                </a:cubicBezTo>
                <a:cubicBezTo>
                  <a:pt x="761043" y="2196804"/>
                  <a:pt x="740532" y="2202719"/>
                  <a:pt x="719749" y="2207172"/>
                </a:cubicBezTo>
                <a:cubicBezTo>
                  <a:pt x="699563" y="2211498"/>
                  <a:pt x="678842" y="2212792"/>
                  <a:pt x="658438" y="2215931"/>
                </a:cubicBezTo>
                <a:cubicBezTo>
                  <a:pt x="640886" y="2218631"/>
                  <a:pt x="623404" y="2221770"/>
                  <a:pt x="605887" y="2224690"/>
                </a:cubicBezTo>
                <a:cubicBezTo>
                  <a:pt x="553335" y="2221770"/>
                  <a:pt x="500422" y="2222739"/>
                  <a:pt x="448231" y="2215931"/>
                </a:cubicBezTo>
                <a:cubicBezTo>
                  <a:pt x="432641" y="2213898"/>
                  <a:pt x="417731" y="2206810"/>
                  <a:pt x="404438" y="2198414"/>
                </a:cubicBezTo>
                <a:cubicBezTo>
                  <a:pt x="361970" y="2171592"/>
                  <a:pt x="322691" y="2140023"/>
                  <a:pt x="281818" y="2110827"/>
                </a:cubicBezTo>
                <a:cubicBezTo>
                  <a:pt x="261659" y="2096428"/>
                  <a:pt x="249085" y="2073140"/>
                  <a:pt x="229266" y="2058276"/>
                </a:cubicBezTo>
                <a:cubicBezTo>
                  <a:pt x="213598" y="2046525"/>
                  <a:pt x="194231" y="2040759"/>
                  <a:pt x="176714" y="2032000"/>
                </a:cubicBezTo>
                <a:cubicBezTo>
                  <a:pt x="159197" y="2008644"/>
                  <a:pt x="128961" y="1990729"/>
                  <a:pt x="124162" y="1961931"/>
                </a:cubicBezTo>
                <a:cubicBezTo>
                  <a:pt x="121243" y="1944414"/>
                  <a:pt x="121020" y="1926227"/>
                  <a:pt x="115404" y="1909379"/>
                </a:cubicBezTo>
                <a:cubicBezTo>
                  <a:pt x="109211" y="1890799"/>
                  <a:pt x="97232" y="1874657"/>
                  <a:pt x="89128" y="1856827"/>
                </a:cubicBezTo>
                <a:cubicBezTo>
                  <a:pt x="33231" y="1733854"/>
                  <a:pt x="106488" y="1882784"/>
                  <a:pt x="54093" y="1778000"/>
                </a:cubicBezTo>
                <a:cubicBezTo>
                  <a:pt x="37197" y="1693512"/>
                  <a:pt x="57888" y="1768070"/>
                  <a:pt x="27818" y="1707931"/>
                </a:cubicBezTo>
                <a:cubicBezTo>
                  <a:pt x="18840" y="1689975"/>
                  <a:pt x="13632" y="1654521"/>
                  <a:pt x="10300" y="1637862"/>
                </a:cubicBezTo>
                <a:cubicBezTo>
                  <a:pt x="7381" y="1582391"/>
                  <a:pt x="0" y="1526975"/>
                  <a:pt x="1542" y="1471448"/>
                </a:cubicBezTo>
                <a:cubicBezTo>
                  <a:pt x="8313" y="1227704"/>
                  <a:pt x="5440" y="1385790"/>
                  <a:pt x="27818" y="1296276"/>
                </a:cubicBezTo>
                <a:lnTo>
                  <a:pt x="45335" y="1226207"/>
                </a:lnTo>
                <a:cubicBezTo>
                  <a:pt x="49124" y="1195895"/>
                  <a:pt x="55634" y="1136065"/>
                  <a:pt x="62852" y="1103586"/>
                </a:cubicBezTo>
                <a:cubicBezTo>
                  <a:pt x="74381" y="1051708"/>
                  <a:pt x="61392" y="1189713"/>
                  <a:pt x="62852" y="1086069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457200" y="5676900"/>
            <a:ext cx="2424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</a:t>
            </a:r>
          </a:p>
          <a:p>
            <a:pPr eaLnBrk="1" hangingPunct="1"/>
            <a:r>
              <a:rPr lang="en-US" sz="1800">
                <a:latin typeface="Calibri" charset="0"/>
              </a:rPr>
              <a:t>Water Surface Elevation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895975" y="4419600"/>
            <a:ext cx="58102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895975" y="5838825"/>
            <a:ext cx="733425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02" name="TextBox 17"/>
          <p:cNvSpPr txBox="1">
            <a:spLocks noChangeArrowheads="1"/>
          </p:cNvSpPr>
          <p:nvPr/>
        </p:nvSpPr>
        <p:spPr bwMode="auto">
          <a:xfrm>
            <a:off x="6477000" y="4095750"/>
            <a:ext cx="1870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  <p:sp>
        <p:nvSpPr>
          <p:cNvPr id="33803" name="TextBox 18"/>
          <p:cNvSpPr txBox="1">
            <a:spLocks noChangeArrowheads="1"/>
          </p:cNvSpPr>
          <p:nvPr/>
        </p:nvSpPr>
        <p:spPr bwMode="auto">
          <a:xfrm>
            <a:off x="6588125" y="5830888"/>
            <a:ext cx="1870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</p:spTree>
    <p:extLst>
      <p:ext uri="{BB962C8B-B14F-4D97-AF65-F5344CB8AC3E}">
        <p14:creationId xmlns:p14="http://schemas.microsoft.com/office/powerpoint/2010/main" val="32618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Basic equation of gradually varied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It relates slope of the hydraulic grade line to slope of the energy grade line and slope of the bottom grade line.</a:t>
            </a: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This equation is integrated to find shape of water surface (and hence how full a sewer will become)</a:t>
            </a: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590800" y="3200400"/>
          <a:ext cx="25908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5908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4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4495800"/>
            <a:ext cx="233838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Before getting to water surface profiles, critical flow/depth needs to be defined</a:t>
            </a:r>
          </a:p>
          <a:p>
            <a:pPr lvl="1" eaLnBrk="1" hangingPunct="1"/>
            <a:r>
              <a:rPr lang="en-US">
                <a:latin typeface="Calibri" charset="0"/>
              </a:rPr>
              <a:t>Specific energy:</a:t>
            </a:r>
          </a:p>
          <a:p>
            <a:pPr lvl="2" eaLnBrk="1" hangingPunct="1"/>
            <a:r>
              <a:rPr lang="en-US">
                <a:latin typeface="Calibri" charset="0"/>
              </a:rPr>
              <a:t>Function of depth.</a:t>
            </a:r>
          </a:p>
          <a:p>
            <a:pPr lvl="2" eaLnBrk="1" hangingPunct="1"/>
            <a:r>
              <a:rPr lang="en-US">
                <a:latin typeface="Calibri" charset="0"/>
              </a:rPr>
              <a:t>Function of discharge.</a:t>
            </a:r>
          </a:p>
          <a:p>
            <a:pPr lvl="2" eaLnBrk="1" hangingPunct="1"/>
            <a:r>
              <a:rPr lang="en-US">
                <a:latin typeface="Calibri" charset="0"/>
              </a:rPr>
              <a:t>Has a minimum at y</a:t>
            </a:r>
            <a:r>
              <a:rPr lang="en-US" baseline="-25000">
                <a:latin typeface="Calibri" charset="0"/>
              </a:rPr>
              <a:t>c</a:t>
            </a:r>
            <a:r>
              <a:rPr lang="en-US">
                <a:latin typeface="Calibri" charset="0"/>
              </a:rPr>
              <a:t>.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3584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856163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584450"/>
            <a:ext cx="19685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>
            <a:off x="2781300" y="4610100"/>
            <a:ext cx="12192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866107" y="5504656"/>
            <a:ext cx="14097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6208713"/>
            <a:ext cx="1447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1330325" y="5530850"/>
            <a:ext cx="827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Energy</a:t>
            </a:r>
          </a:p>
        </p:txBody>
      </p:sp>
      <p:sp>
        <p:nvSpPr>
          <p:cNvPr id="35850" name="TextBox 15"/>
          <p:cNvSpPr txBox="1">
            <a:spLocks noChangeArrowheads="1"/>
          </p:cNvSpPr>
          <p:nvPr/>
        </p:nvSpPr>
        <p:spPr bwMode="auto">
          <a:xfrm>
            <a:off x="3200400" y="6272213"/>
            <a:ext cx="76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20552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Has a minimum at y</a:t>
            </a:r>
            <a:r>
              <a:rPr lang="en-US" baseline="-25000">
                <a:latin typeface="Calibri" charset="0"/>
              </a:rPr>
              <a:t>c</a:t>
            </a:r>
            <a:r>
              <a:rPr lang="en-US">
                <a:latin typeface="Calibri" charset="0"/>
              </a:rPr>
              <a:t>.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368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1765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rot="10800000">
            <a:off x="2603500" y="281940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9" name="TextBox 18"/>
          <p:cNvSpPr txBox="1">
            <a:spLocks noChangeArrowheads="1"/>
          </p:cNvSpPr>
          <p:nvPr/>
        </p:nvSpPr>
        <p:spPr bwMode="auto">
          <a:xfrm>
            <a:off x="4038600" y="2497138"/>
            <a:ext cx="3714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Necessary and sufficient condition </a:t>
            </a:r>
          </a:p>
          <a:p>
            <a:pPr eaLnBrk="1" hangingPunct="1"/>
            <a:r>
              <a:rPr lang="en-US" sz="1800">
                <a:latin typeface="Calibri" charset="0"/>
              </a:rPr>
              <a:t>for a minimum (gradient must vanish)</a:t>
            </a:r>
          </a:p>
        </p:txBody>
      </p:sp>
      <p:pic>
        <p:nvPicPr>
          <p:cNvPr id="3687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36576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670300"/>
            <a:ext cx="3606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rot="10800000">
            <a:off x="4038600" y="4191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73" name="TextBox 23"/>
          <p:cNvSpPr txBox="1">
            <a:spLocks noChangeArrowheads="1"/>
          </p:cNvSpPr>
          <p:nvPr/>
        </p:nvSpPr>
        <p:spPr bwMode="auto">
          <a:xfrm>
            <a:off x="4895850" y="3849688"/>
            <a:ext cx="4098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energy with respect to depth; </a:t>
            </a:r>
          </a:p>
          <a:p>
            <a:pPr eaLnBrk="1" hangingPunct="1"/>
            <a:r>
              <a:rPr lang="en-US" sz="1800">
                <a:latin typeface="Calibri" charset="0"/>
              </a:rPr>
              <a:t>Discharge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form</a:t>
            </a:r>
            <a:r>
              <a:rPr lang="ja-JP" altLang="en-US" sz="1800">
                <a:latin typeface="Calibri" charset="0"/>
              </a:rPr>
              <a:t>”</a:t>
            </a:r>
            <a:endParaRPr lang="en-US" sz="1800">
              <a:latin typeface="Calibri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15000" y="5791200"/>
            <a:ext cx="8763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75" name="TextBox 26"/>
          <p:cNvSpPr txBox="1">
            <a:spLocks noChangeArrowheads="1"/>
          </p:cNvSpPr>
          <p:nvPr/>
        </p:nvSpPr>
        <p:spPr bwMode="auto">
          <a:xfrm>
            <a:off x="4876800" y="5029200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Depth-Area-Topwidth </a:t>
            </a:r>
          </a:p>
          <a:p>
            <a:pPr eaLnBrk="1" hangingPunct="1"/>
            <a:r>
              <a:rPr lang="en-US" sz="1800">
                <a:latin typeface="Calibri" charset="0"/>
              </a:rPr>
              <a:t>relationship</a:t>
            </a:r>
          </a:p>
        </p:txBody>
      </p:sp>
      <p:pic>
        <p:nvPicPr>
          <p:cNvPr id="36876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5449888"/>
            <a:ext cx="161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5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Has a minimum at y</a:t>
            </a:r>
            <a:r>
              <a:rPr lang="en-US" sz="2700" baseline="-25000">
                <a:latin typeface="Calibri" charset="0"/>
              </a:rPr>
              <a:t>c</a:t>
            </a:r>
            <a:r>
              <a:rPr lang="en-US" sz="2700">
                <a:latin typeface="Calibri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Right hand term is a squared Froude number.  Critical flow occurs when Froude number is unity.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Froude number is the ratio of inertial (momentum) to gravitational forces 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6019800" y="114300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6" name="TextBox 18"/>
          <p:cNvSpPr txBox="1">
            <a:spLocks noChangeArrowheads="1"/>
          </p:cNvSpPr>
          <p:nvPr/>
        </p:nvSpPr>
        <p:spPr bwMode="auto">
          <a:xfrm>
            <a:off x="223838" y="3810000"/>
            <a:ext cx="549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At critical depth the gradient is equal to zero, therefore: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568700" y="2855913"/>
            <a:ext cx="838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8" name="TextBox 23"/>
          <p:cNvSpPr txBox="1">
            <a:spLocks noChangeArrowheads="1"/>
          </p:cNvSpPr>
          <p:nvPr/>
        </p:nvSpPr>
        <p:spPr bwMode="auto">
          <a:xfrm>
            <a:off x="4425950" y="2514600"/>
            <a:ext cx="4098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energy with respect to depth; </a:t>
            </a:r>
          </a:p>
          <a:p>
            <a:pPr eaLnBrk="1" hangingPunct="1"/>
            <a:r>
              <a:rPr lang="en-US" sz="1800">
                <a:latin typeface="Calibri" charset="0"/>
              </a:rPr>
              <a:t>Discharge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form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, incorporating topwidth.</a:t>
            </a:r>
            <a:endParaRPr lang="en-US" sz="1800">
              <a:latin typeface="Calibri" charset="0"/>
            </a:endParaRPr>
          </a:p>
        </p:txBody>
      </p:sp>
      <p:pic>
        <p:nvPicPr>
          <p:cNvPr id="3891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2730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15176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238875" y="3187700"/>
            <a:ext cx="1216025" cy="992188"/>
          </a:xfrm>
          <a:custGeom>
            <a:avLst/>
            <a:gdLst>
              <a:gd name="connsiteX0" fmla="*/ 715510 w 1216852"/>
              <a:gd name="connsiteY0" fmla="*/ 939427 h 993092"/>
              <a:gd name="connsiteX1" fmla="*/ 679735 w 1216852"/>
              <a:gd name="connsiteY1" fmla="*/ 948371 h 993092"/>
              <a:gd name="connsiteX2" fmla="*/ 590296 w 1216852"/>
              <a:gd name="connsiteY2" fmla="*/ 984148 h 993092"/>
              <a:gd name="connsiteX3" fmla="*/ 536633 w 1216852"/>
              <a:gd name="connsiteY3" fmla="*/ 993092 h 993092"/>
              <a:gd name="connsiteX4" fmla="*/ 286204 w 1216852"/>
              <a:gd name="connsiteY4" fmla="*/ 984148 h 993092"/>
              <a:gd name="connsiteX5" fmla="*/ 241485 w 1216852"/>
              <a:gd name="connsiteY5" fmla="*/ 975204 h 993092"/>
              <a:gd name="connsiteX6" fmla="*/ 134158 w 1216852"/>
              <a:gd name="connsiteY6" fmla="*/ 930483 h 993092"/>
              <a:gd name="connsiteX7" fmla="*/ 89439 w 1216852"/>
              <a:gd name="connsiteY7" fmla="*/ 885761 h 993092"/>
              <a:gd name="connsiteX8" fmla="*/ 62607 w 1216852"/>
              <a:gd name="connsiteY8" fmla="*/ 858929 h 993092"/>
              <a:gd name="connsiteX9" fmla="*/ 35776 w 1216852"/>
              <a:gd name="connsiteY9" fmla="*/ 841040 h 993092"/>
              <a:gd name="connsiteX10" fmla="*/ 8944 w 1216852"/>
              <a:gd name="connsiteY10" fmla="*/ 760542 h 993092"/>
              <a:gd name="connsiteX11" fmla="*/ 0 w 1216852"/>
              <a:gd name="connsiteY11" fmla="*/ 733709 h 993092"/>
              <a:gd name="connsiteX12" fmla="*/ 8944 w 1216852"/>
              <a:gd name="connsiteY12" fmla="*/ 375939 h 993092"/>
              <a:gd name="connsiteX13" fmla="*/ 44719 w 1216852"/>
              <a:gd name="connsiteY13" fmla="*/ 277553 h 993092"/>
              <a:gd name="connsiteX14" fmla="*/ 62607 w 1216852"/>
              <a:gd name="connsiteY14" fmla="*/ 250720 h 993092"/>
              <a:gd name="connsiteX15" fmla="*/ 71551 w 1216852"/>
              <a:gd name="connsiteY15" fmla="*/ 223887 h 993092"/>
              <a:gd name="connsiteX16" fmla="*/ 98383 w 1216852"/>
              <a:gd name="connsiteY16" fmla="*/ 188110 h 993092"/>
              <a:gd name="connsiteX17" fmla="*/ 196765 w 1216852"/>
              <a:gd name="connsiteY17" fmla="*/ 116556 h 993092"/>
              <a:gd name="connsiteX18" fmla="*/ 250429 w 1216852"/>
              <a:gd name="connsiteY18" fmla="*/ 80779 h 993092"/>
              <a:gd name="connsiteX19" fmla="*/ 277260 w 1216852"/>
              <a:gd name="connsiteY19" fmla="*/ 62891 h 993092"/>
              <a:gd name="connsiteX20" fmla="*/ 330924 w 1216852"/>
              <a:gd name="connsiteY20" fmla="*/ 36058 h 993092"/>
              <a:gd name="connsiteX21" fmla="*/ 402475 w 1216852"/>
              <a:gd name="connsiteY21" fmla="*/ 9225 h 993092"/>
              <a:gd name="connsiteX22" fmla="*/ 491913 w 1216852"/>
              <a:gd name="connsiteY22" fmla="*/ 281 h 993092"/>
              <a:gd name="connsiteX23" fmla="*/ 742342 w 1216852"/>
              <a:gd name="connsiteY23" fmla="*/ 9225 h 993092"/>
              <a:gd name="connsiteX24" fmla="*/ 813893 w 1216852"/>
              <a:gd name="connsiteY24" fmla="*/ 36058 h 993092"/>
              <a:gd name="connsiteX25" fmla="*/ 858613 w 1216852"/>
              <a:gd name="connsiteY25" fmla="*/ 62891 h 993092"/>
              <a:gd name="connsiteX26" fmla="*/ 965939 w 1216852"/>
              <a:gd name="connsiteY26" fmla="*/ 134445 h 993092"/>
              <a:gd name="connsiteX27" fmla="*/ 1055378 w 1216852"/>
              <a:gd name="connsiteY27" fmla="*/ 205999 h 993092"/>
              <a:gd name="connsiteX28" fmla="*/ 1091153 w 1216852"/>
              <a:gd name="connsiteY28" fmla="*/ 232832 h 993092"/>
              <a:gd name="connsiteX29" fmla="*/ 1162705 w 1216852"/>
              <a:gd name="connsiteY29" fmla="*/ 331218 h 993092"/>
              <a:gd name="connsiteX30" fmla="*/ 1180592 w 1216852"/>
              <a:gd name="connsiteY30" fmla="*/ 366995 h 993092"/>
              <a:gd name="connsiteX31" fmla="*/ 1189536 w 1216852"/>
              <a:gd name="connsiteY31" fmla="*/ 402772 h 993092"/>
              <a:gd name="connsiteX32" fmla="*/ 1207424 w 1216852"/>
              <a:gd name="connsiteY32" fmla="*/ 465382 h 993092"/>
              <a:gd name="connsiteX33" fmla="*/ 1216368 w 1216852"/>
              <a:gd name="connsiteY33" fmla="*/ 519047 h 993092"/>
              <a:gd name="connsiteX34" fmla="*/ 1207424 w 1216852"/>
              <a:gd name="connsiteY34" fmla="*/ 635323 h 993092"/>
              <a:gd name="connsiteX35" fmla="*/ 1180592 w 1216852"/>
              <a:gd name="connsiteY35" fmla="*/ 662155 h 993092"/>
              <a:gd name="connsiteX36" fmla="*/ 1171648 w 1216852"/>
              <a:gd name="connsiteY36" fmla="*/ 688988 h 993092"/>
              <a:gd name="connsiteX37" fmla="*/ 1144817 w 1216852"/>
              <a:gd name="connsiteY37" fmla="*/ 706877 h 993092"/>
              <a:gd name="connsiteX38" fmla="*/ 1100097 w 1216852"/>
              <a:gd name="connsiteY38" fmla="*/ 751598 h 993092"/>
              <a:gd name="connsiteX39" fmla="*/ 1019602 w 1216852"/>
              <a:gd name="connsiteY39" fmla="*/ 805263 h 993092"/>
              <a:gd name="connsiteX40" fmla="*/ 956995 w 1216852"/>
              <a:gd name="connsiteY40" fmla="*/ 849984 h 993092"/>
              <a:gd name="connsiteX41" fmla="*/ 912276 w 1216852"/>
              <a:gd name="connsiteY41" fmla="*/ 885761 h 993092"/>
              <a:gd name="connsiteX42" fmla="*/ 867556 w 1216852"/>
              <a:gd name="connsiteY42" fmla="*/ 912594 h 993092"/>
              <a:gd name="connsiteX43" fmla="*/ 831781 w 1216852"/>
              <a:gd name="connsiteY43" fmla="*/ 921538 h 993092"/>
              <a:gd name="connsiteX44" fmla="*/ 787062 w 1216852"/>
              <a:gd name="connsiteY44" fmla="*/ 939427 h 993092"/>
              <a:gd name="connsiteX45" fmla="*/ 760230 w 1216852"/>
              <a:gd name="connsiteY45" fmla="*/ 948371 h 993092"/>
              <a:gd name="connsiteX46" fmla="*/ 688679 w 1216852"/>
              <a:gd name="connsiteY46" fmla="*/ 975204 h 993092"/>
              <a:gd name="connsiteX47" fmla="*/ 670791 w 1216852"/>
              <a:gd name="connsiteY47" fmla="*/ 975204 h 99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6852" h="993092">
                <a:moveTo>
                  <a:pt x="715510" y="939427"/>
                </a:moveTo>
                <a:cubicBezTo>
                  <a:pt x="703585" y="942408"/>
                  <a:pt x="691311" y="944237"/>
                  <a:pt x="679735" y="948371"/>
                </a:cubicBezTo>
                <a:cubicBezTo>
                  <a:pt x="649496" y="959171"/>
                  <a:pt x="620944" y="974570"/>
                  <a:pt x="590296" y="984148"/>
                </a:cubicBezTo>
                <a:cubicBezTo>
                  <a:pt x="572987" y="989557"/>
                  <a:pt x="554521" y="990111"/>
                  <a:pt x="536633" y="993092"/>
                </a:cubicBezTo>
                <a:cubicBezTo>
                  <a:pt x="453157" y="990111"/>
                  <a:pt x="369581" y="989201"/>
                  <a:pt x="286204" y="984148"/>
                </a:cubicBezTo>
                <a:cubicBezTo>
                  <a:pt x="271030" y="983228"/>
                  <a:pt x="256151" y="979204"/>
                  <a:pt x="241485" y="975204"/>
                </a:cubicBezTo>
                <a:cubicBezTo>
                  <a:pt x="188223" y="960677"/>
                  <a:pt x="184137" y="955473"/>
                  <a:pt x="134158" y="930483"/>
                </a:cubicBezTo>
                <a:lnTo>
                  <a:pt x="89439" y="885761"/>
                </a:lnTo>
                <a:cubicBezTo>
                  <a:pt x="80495" y="876817"/>
                  <a:pt x="73131" y="865946"/>
                  <a:pt x="62607" y="858929"/>
                </a:cubicBezTo>
                <a:lnTo>
                  <a:pt x="35776" y="841040"/>
                </a:lnTo>
                <a:lnTo>
                  <a:pt x="8944" y="760542"/>
                </a:lnTo>
                <a:lnTo>
                  <a:pt x="0" y="733709"/>
                </a:lnTo>
                <a:cubicBezTo>
                  <a:pt x="2981" y="614452"/>
                  <a:pt x="1181" y="494980"/>
                  <a:pt x="8944" y="375939"/>
                </a:cubicBezTo>
                <a:cubicBezTo>
                  <a:pt x="9570" y="366342"/>
                  <a:pt x="38851" y="289291"/>
                  <a:pt x="44719" y="277553"/>
                </a:cubicBezTo>
                <a:cubicBezTo>
                  <a:pt x="49526" y="267938"/>
                  <a:pt x="57800" y="260335"/>
                  <a:pt x="62607" y="250720"/>
                </a:cubicBezTo>
                <a:cubicBezTo>
                  <a:pt x="66823" y="242287"/>
                  <a:pt x="66873" y="232073"/>
                  <a:pt x="71551" y="223887"/>
                </a:cubicBezTo>
                <a:cubicBezTo>
                  <a:pt x="78947" y="210944"/>
                  <a:pt x="87842" y="198651"/>
                  <a:pt x="98383" y="188110"/>
                </a:cubicBezTo>
                <a:cubicBezTo>
                  <a:pt x="122986" y="163506"/>
                  <a:pt x="168778" y="135214"/>
                  <a:pt x="196765" y="116556"/>
                </a:cubicBezTo>
                <a:lnTo>
                  <a:pt x="250429" y="80779"/>
                </a:lnTo>
                <a:cubicBezTo>
                  <a:pt x="259373" y="74816"/>
                  <a:pt x="267646" y="67698"/>
                  <a:pt x="277260" y="62891"/>
                </a:cubicBezTo>
                <a:cubicBezTo>
                  <a:pt x="295148" y="53947"/>
                  <a:pt x="312717" y="44334"/>
                  <a:pt x="330924" y="36058"/>
                </a:cubicBezTo>
                <a:cubicBezTo>
                  <a:pt x="331936" y="35598"/>
                  <a:pt x="391219" y="10957"/>
                  <a:pt x="402475" y="9225"/>
                </a:cubicBezTo>
                <a:cubicBezTo>
                  <a:pt x="432088" y="4669"/>
                  <a:pt x="462100" y="3262"/>
                  <a:pt x="491913" y="281"/>
                </a:cubicBezTo>
                <a:cubicBezTo>
                  <a:pt x="575389" y="3262"/>
                  <a:pt x="659323" y="0"/>
                  <a:pt x="742342" y="9225"/>
                </a:cubicBezTo>
                <a:cubicBezTo>
                  <a:pt x="767659" y="12038"/>
                  <a:pt x="790765" y="25383"/>
                  <a:pt x="813893" y="36058"/>
                </a:cubicBezTo>
                <a:cubicBezTo>
                  <a:pt x="829677" y="43343"/>
                  <a:pt x="844018" y="53447"/>
                  <a:pt x="858613" y="62891"/>
                </a:cubicBezTo>
                <a:cubicBezTo>
                  <a:pt x="894712" y="86250"/>
                  <a:pt x="929070" y="112323"/>
                  <a:pt x="965939" y="134445"/>
                </a:cubicBezTo>
                <a:cubicBezTo>
                  <a:pt x="1107076" y="219130"/>
                  <a:pt x="903367" y="91983"/>
                  <a:pt x="1055378" y="205999"/>
                </a:cubicBezTo>
                <a:cubicBezTo>
                  <a:pt x="1067303" y="214943"/>
                  <a:pt x="1081126" y="221802"/>
                  <a:pt x="1091153" y="232832"/>
                </a:cubicBezTo>
                <a:cubicBezTo>
                  <a:pt x="1092956" y="234815"/>
                  <a:pt x="1149303" y="307764"/>
                  <a:pt x="1162705" y="331218"/>
                </a:cubicBezTo>
                <a:cubicBezTo>
                  <a:pt x="1169320" y="342794"/>
                  <a:pt x="1175911" y="354511"/>
                  <a:pt x="1180592" y="366995"/>
                </a:cubicBezTo>
                <a:cubicBezTo>
                  <a:pt x="1184908" y="378505"/>
                  <a:pt x="1186159" y="390952"/>
                  <a:pt x="1189536" y="402772"/>
                </a:cubicBezTo>
                <a:cubicBezTo>
                  <a:pt x="1200902" y="442554"/>
                  <a:pt x="1198104" y="418781"/>
                  <a:pt x="1207424" y="465382"/>
                </a:cubicBezTo>
                <a:cubicBezTo>
                  <a:pt x="1210981" y="483165"/>
                  <a:pt x="1213387" y="501159"/>
                  <a:pt x="1216368" y="519047"/>
                </a:cubicBezTo>
                <a:cubicBezTo>
                  <a:pt x="1213387" y="557806"/>
                  <a:pt x="1216852" y="597610"/>
                  <a:pt x="1207424" y="635323"/>
                </a:cubicBezTo>
                <a:cubicBezTo>
                  <a:pt x="1204356" y="647594"/>
                  <a:pt x="1187608" y="651631"/>
                  <a:pt x="1180592" y="662155"/>
                </a:cubicBezTo>
                <a:cubicBezTo>
                  <a:pt x="1175362" y="670000"/>
                  <a:pt x="1177537" y="681626"/>
                  <a:pt x="1171648" y="688988"/>
                </a:cubicBezTo>
                <a:cubicBezTo>
                  <a:pt x="1164933" y="697382"/>
                  <a:pt x="1152906" y="699798"/>
                  <a:pt x="1144817" y="706877"/>
                </a:cubicBezTo>
                <a:cubicBezTo>
                  <a:pt x="1128952" y="720760"/>
                  <a:pt x="1115853" y="737592"/>
                  <a:pt x="1100097" y="751598"/>
                </a:cubicBezTo>
                <a:cubicBezTo>
                  <a:pt x="1046832" y="798947"/>
                  <a:pt x="1081283" y="759001"/>
                  <a:pt x="1019602" y="805263"/>
                </a:cubicBezTo>
                <a:cubicBezTo>
                  <a:pt x="947081" y="859655"/>
                  <a:pt x="1042308" y="807327"/>
                  <a:pt x="956995" y="849984"/>
                </a:cubicBezTo>
                <a:cubicBezTo>
                  <a:pt x="934457" y="872524"/>
                  <a:pt x="942363" y="866956"/>
                  <a:pt x="912276" y="885761"/>
                </a:cubicBezTo>
                <a:cubicBezTo>
                  <a:pt x="897534" y="894975"/>
                  <a:pt x="883442" y="905533"/>
                  <a:pt x="867556" y="912594"/>
                </a:cubicBezTo>
                <a:cubicBezTo>
                  <a:pt x="856323" y="917586"/>
                  <a:pt x="843442" y="917651"/>
                  <a:pt x="831781" y="921538"/>
                </a:cubicBezTo>
                <a:cubicBezTo>
                  <a:pt x="816550" y="926615"/>
                  <a:pt x="802094" y="933790"/>
                  <a:pt x="787062" y="939427"/>
                </a:cubicBezTo>
                <a:cubicBezTo>
                  <a:pt x="778235" y="942737"/>
                  <a:pt x="769057" y="945061"/>
                  <a:pt x="760230" y="948371"/>
                </a:cubicBezTo>
                <a:cubicBezTo>
                  <a:pt x="753693" y="950823"/>
                  <a:pt x="703180" y="972304"/>
                  <a:pt x="688679" y="975204"/>
                </a:cubicBezTo>
                <a:cubicBezTo>
                  <a:pt x="682832" y="976373"/>
                  <a:pt x="676754" y="975204"/>
                  <a:pt x="670791" y="97520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27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Depth-Area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topwidth and area are depth dependent and geometry dependent functions: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971800"/>
            <a:ext cx="5219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4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Super/Sub 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>
                <a:latin typeface="Calibri" charset="0"/>
              </a:rPr>
              <a:t>Supercritical flow when KE &gt; KE</a:t>
            </a:r>
            <a:r>
              <a:rPr lang="en-US" sz="3000" baseline="-25000">
                <a:latin typeface="Calibri" charset="0"/>
              </a:rPr>
              <a:t>c.</a:t>
            </a:r>
            <a:endParaRPr lang="en-US" sz="3000">
              <a:latin typeface="Calibri" charset="0"/>
            </a:endParaRPr>
          </a:p>
          <a:p>
            <a:pPr eaLnBrk="1" hangingPunct="1"/>
            <a:r>
              <a:rPr lang="en-US" sz="3000">
                <a:latin typeface="Calibri" charset="0"/>
              </a:rPr>
              <a:t>Subcritical flow when KE&lt;KE</a:t>
            </a:r>
            <a:r>
              <a:rPr lang="en-US" sz="3000" baseline="-25000">
                <a:latin typeface="Calibri" charset="0"/>
              </a:rPr>
              <a:t>c.</a:t>
            </a:r>
          </a:p>
          <a:p>
            <a:pPr lvl="1" eaLnBrk="1" hangingPunct="1"/>
            <a:r>
              <a:rPr lang="en-US" sz="2600">
                <a:latin typeface="Calibri" charset="0"/>
              </a:rPr>
              <a:t>Flow regime affects slope of energy gradient, which determines how one integrates to find HGL.</a:t>
            </a:r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23988"/>
            <a:ext cx="41910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9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752600"/>
            <a:ext cx="4025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4572000" y="2895600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 Function:</a:t>
            </a: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4572000" y="4286250"/>
            <a:ext cx="263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 Function:</a:t>
            </a:r>
          </a:p>
        </p:txBody>
      </p:sp>
      <p:pic>
        <p:nvPicPr>
          <p:cNvPr id="430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36950"/>
            <a:ext cx="1714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12573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7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752600"/>
            <a:ext cx="4025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4876800" y="23622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Substitute functions</a:t>
            </a:r>
          </a:p>
        </p:txBody>
      </p:sp>
      <p:pic>
        <p:nvPicPr>
          <p:cNvPr id="4506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60900"/>
            <a:ext cx="1714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949700"/>
            <a:ext cx="12573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43307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1346200" y="3949700"/>
            <a:ext cx="658813" cy="595313"/>
          </a:xfrm>
          <a:custGeom>
            <a:avLst/>
            <a:gdLst>
              <a:gd name="connsiteX0" fmla="*/ 203584 w 659032"/>
              <a:gd name="connsiteY0" fmla="*/ 35058 h 595610"/>
              <a:gd name="connsiteX1" fmla="*/ 124756 w 659032"/>
              <a:gd name="connsiteY1" fmla="*/ 43817 h 595610"/>
              <a:gd name="connsiteX2" fmla="*/ 98480 w 659032"/>
              <a:gd name="connsiteY2" fmla="*/ 52576 h 595610"/>
              <a:gd name="connsiteX3" fmla="*/ 72205 w 659032"/>
              <a:gd name="connsiteY3" fmla="*/ 78852 h 595610"/>
              <a:gd name="connsiteX4" fmla="*/ 45929 w 659032"/>
              <a:gd name="connsiteY4" fmla="*/ 96369 h 595610"/>
              <a:gd name="connsiteX5" fmla="*/ 10894 w 659032"/>
              <a:gd name="connsiteY5" fmla="*/ 157679 h 595610"/>
              <a:gd name="connsiteX6" fmla="*/ 2136 w 659032"/>
              <a:gd name="connsiteY6" fmla="*/ 201472 h 595610"/>
              <a:gd name="connsiteX7" fmla="*/ 10894 w 659032"/>
              <a:gd name="connsiteY7" fmla="*/ 367886 h 595610"/>
              <a:gd name="connsiteX8" fmla="*/ 45929 w 659032"/>
              <a:gd name="connsiteY8" fmla="*/ 420438 h 595610"/>
              <a:gd name="connsiteX9" fmla="*/ 63446 w 659032"/>
              <a:gd name="connsiteY9" fmla="*/ 446714 h 595610"/>
              <a:gd name="connsiteX10" fmla="*/ 124756 w 659032"/>
              <a:gd name="connsiteY10" fmla="*/ 516783 h 595610"/>
              <a:gd name="connsiteX11" fmla="*/ 186067 w 659032"/>
              <a:gd name="connsiteY11" fmla="*/ 551817 h 595610"/>
              <a:gd name="connsiteX12" fmla="*/ 212342 w 659032"/>
              <a:gd name="connsiteY12" fmla="*/ 560576 h 595610"/>
              <a:gd name="connsiteX13" fmla="*/ 256136 w 659032"/>
              <a:gd name="connsiteY13" fmla="*/ 578093 h 595610"/>
              <a:gd name="connsiteX14" fmla="*/ 317446 w 659032"/>
              <a:gd name="connsiteY14" fmla="*/ 595610 h 595610"/>
              <a:gd name="connsiteX15" fmla="*/ 475101 w 659032"/>
              <a:gd name="connsiteY15" fmla="*/ 586852 h 595610"/>
              <a:gd name="connsiteX16" fmla="*/ 518894 w 659032"/>
              <a:gd name="connsiteY16" fmla="*/ 578093 h 595610"/>
              <a:gd name="connsiteX17" fmla="*/ 536411 w 659032"/>
              <a:gd name="connsiteY17" fmla="*/ 543058 h 595610"/>
              <a:gd name="connsiteX18" fmla="*/ 553929 w 659032"/>
              <a:gd name="connsiteY18" fmla="*/ 525541 h 595610"/>
              <a:gd name="connsiteX19" fmla="*/ 606480 w 659032"/>
              <a:gd name="connsiteY19" fmla="*/ 455472 h 595610"/>
              <a:gd name="connsiteX20" fmla="*/ 632756 w 659032"/>
              <a:gd name="connsiteY20" fmla="*/ 376645 h 595610"/>
              <a:gd name="connsiteX21" fmla="*/ 659032 w 659032"/>
              <a:gd name="connsiteY21" fmla="*/ 306576 h 595610"/>
              <a:gd name="connsiteX22" fmla="*/ 641515 w 659032"/>
              <a:gd name="connsiteY22" fmla="*/ 192714 h 595610"/>
              <a:gd name="connsiteX23" fmla="*/ 606480 w 659032"/>
              <a:gd name="connsiteY23" fmla="*/ 148920 h 595610"/>
              <a:gd name="connsiteX24" fmla="*/ 536411 w 659032"/>
              <a:gd name="connsiteY24" fmla="*/ 96369 h 595610"/>
              <a:gd name="connsiteX25" fmla="*/ 475101 w 659032"/>
              <a:gd name="connsiteY25" fmla="*/ 61334 h 595610"/>
              <a:gd name="connsiteX26" fmla="*/ 448825 w 659032"/>
              <a:gd name="connsiteY26" fmla="*/ 52576 h 595610"/>
              <a:gd name="connsiteX27" fmla="*/ 431308 w 659032"/>
              <a:gd name="connsiteY27" fmla="*/ 35058 h 595610"/>
              <a:gd name="connsiteX28" fmla="*/ 203584 w 659032"/>
              <a:gd name="connsiteY28" fmla="*/ 35058 h 59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59032" h="595610">
                <a:moveTo>
                  <a:pt x="203584" y="35058"/>
                </a:moveTo>
                <a:cubicBezTo>
                  <a:pt x="152492" y="36518"/>
                  <a:pt x="150834" y="39471"/>
                  <a:pt x="124756" y="43817"/>
                </a:cubicBezTo>
                <a:cubicBezTo>
                  <a:pt x="115649" y="45335"/>
                  <a:pt x="106162" y="47455"/>
                  <a:pt x="98480" y="52576"/>
                </a:cubicBezTo>
                <a:cubicBezTo>
                  <a:pt x="88174" y="59447"/>
                  <a:pt x="81720" y="70922"/>
                  <a:pt x="72205" y="78852"/>
                </a:cubicBezTo>
                <a:cubicBezTo>
                  <a:pt x="64118" y="85591"/>
                  <a:pt x="54688" y="90530"/>
                  <a:pt x="45929" y="96369"/>
                </a:cubicBezTo>
                <a:cubicBezTo>
                  <a:pt x="33114" y="115591"/>
                  <a:pt x="18302" y="135453"/>
                  <a:pt x="10894" y="157679"/>
                </a:cubicBezTo>
                <a:cubicBezTo>
                  <a:pt x="6187" y="171802"/>
                  <a:pt x="5055" y="186874"/>
                  <a:pt x="2136" y="201472"/>
                </a:cubicBezTo>
                <a:cubicBezTo>
                  <a:pt x="5055" y="256943"/>
                  <a:pt x="0" y="313417"/>
                  <a:pt x="10894" y="367886"/>
                </a:cubicBezTo>
                <a:cubicBezTo>
                  <a:pt x="15023" y="388530"/>
                  <a:pt x="34251" y="402921"/>
                  <a:pt x="45929" y="420438"/>
                </a:cubicBezTo>
                <a:lnTo>
                  <a:pt x="63446" y="446714"/>
                </a:lnTo>
                <a:cubicBezTo>
                  <a:pt x="81963" y="474489"/>
                  <a:pt x="94018" y="496291"/>
                  <a:pt x="124756" y="516783"/>
                </a:cubicBezTo>
                <a:cubicBezTo>
                  <a:pt x="151147" y="534377"/>
                  <a:pt x="154949" y="538481"/>
                  <a:pt x="186067" y="551817"/>
                </a:cubicBezTo>
                <a:cubicBezTo>
                  <a:pt x="194553" y="555454"/>
                  <a:pt x="203698" y="557334"/>
                  <a:pt x="212342" y="560576"/>
                </a:cubicBezTo>
                <a:cubicBezTo>
                  <a:pt x="227063" y="566097"/>
                  <a:pt x="241415" y="572572"/>
                  <a:pt x="256136" y="578093"/>
                </a:cubicBezTo>
                <a:cubicBezTo>
                  <a:pt x="281275" y="587520"/>
                  <a:pt x="289825" y="588705"/>
                  <a:pt x="317446" y="595610"/>
                </a:cubicBezTo>
                <a:cubicBezTo>
                  <a:pt x="369998" y="592691"/>
                  <a:pt x="422666" y="591411"/>
                  <a:pt x="475101" y="586852"/>
                </a:cubicBezTo>
                <a:cubicBezTo>
                  <a:pt x="489932" y="585562"/>
                  <a:pt x="506780" y="586746"/>
                  <a:pt x="518894" y="578093"/>
                </a:cubicBezTo>
                <a:cubicBezTo>
                  <a:pt x="529519" y="570504"/>
                  <a:pt x="529168" y="553922"/>
                  <a:pt x="536411" y="543058"/>
                </a:cubicBezTo>
                <a:cubicBezTo>
                  <a:pt x="540992" y="536187"/>
                  <a:pt x="548555" y="531811"/>
                  <a:pt x="553929" y="525541"/>
                </a:cubicBezTo>
                <a:cubicBezTo>
                  <a:pt x="556589" y="522437"/>
                  <a:pt x="600526" y="469762"/>
                  <a:pt x="606480" y="455472"/>
                </a:cubicBezTo>
                <a:cubicBezTo>
                  <a:pt x="617133" y="429906"/>
                  <a:pt x="623997" y="402921"/>
                  <a:pt x="632756" y="376645"/>
                </a:cubicBezTo>
                <a:cubicBezTo>
                  <a:pt x="646485" y="335458"/>
                  <a:pt x="638089" y="358934"/>
                  <a:pt x="659032" y="306576"/>
                </a:cubicBezTo>
                <a:cubicBezTo>
                  <a:pt x="656519" y="281447"/>
                  <a:pt x="657299" y="224282"/>
                  <a:pt x="641515" y="192714"/>
                </a:cubicBezTo>
                <a:cubicBezTo>
                  <a:pt x="633927" y="177538"/>
                  <a:pt x="620059" y="159783"/>
                  <a:pt x="606480" y="148920"/>
                </a:cubicBezTo>
                <a:cubicBezTo>
                  <a:pt x="583682" y="130682"/>
                  <a:pt x="560703" y="112564"/>
                  <a:pt x="536411" y="96369"/>
                </a:cubicBezTo>
                <a:cubicBezTo>
                  <a:pt x="510024" y="78778"/>
                  <a:pt x="506214" y="74668"/>
                  <a:pt x="475101" y="61334"/>
                </a:cubicBezTo>
                <a:cubicBezTo>
                  <a:pt x="466615" y="57697"/>
                  <a:pt x="457584" y="55495"/>
                  <a:pt x="448825" y="52576"/>
                </a:cubicBezTo>
                <a:cubicBezTo>
                  <a:pt x="442986" y="46737"/>
                  <a:pt x="438694" y="38751"/>
                  <a:pt x="431308" y="35058"/>
                </a:cubicBezTo>
                <a:cubicBezTo>
                  <a:pt x="361192" y="0"/>
                  <a:pt x="254676" y="33598"/>
                  <a:pt x="203584" y="3505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238250" y="4606925"/>
            <a:ext cx="971550" cy="796925"/>
          </a:xfrm>
          <a:custGeom>
            <a:avLst/>
            <a:gdLst>
              <a:gd name="connsiteX0" fmla="*/ 0 w 972207"/>
              <a:gd name="connsiteY0" fmla="*/ 131380 h 797035"/>
              <a:gd name="connsiteX1" fmla="*/ 105104 w 972207"/>
              <a:gd name="connsiteY1" fmla="*/ 70069 h 797035"/>
              <a:gd name="connsiteX2" fmla="*/ 499242 w 972207"/>
              <a:gd name="connsiteY2" fmla="*/ 0 h 797035"/>
              <a:gd name="connsiteX3" fmla="*/ 709449 w 972207"/>
              <a:gd name="connsiteY3" fmla="*/ 35035 h 797035"/>
              <a:gd name="connsiteX4" fmla="*/ 770759 w 972207"/>
              <a:gd name="connsiteY4" fmla="*/ 105104 h 797035"/>
              <a:gd name="connsiteX5" fmla="*/ 928414 w 972207"/>
              <a:gd name="connsiteY5" fmla="*/ 385380 h 797035"/>
              <a:gd name="connsiteX6" fmla="*/ 972207 w 972207"/>
              <a:gd name="connsiteY6" fmla="*/ 472966 h 797035"/>
              <a:gd name="connsiteX7" fmla="*/ 963449 w 972207"/>
              <a:gd name="connsiteY7" fmla="*/ 534276 h 797035"/>
              <a:gd name="connsiteX8" fmla="*/ 875862 w 972207"/>
              <a:gd name="connsiteY8" fmla="*/ 709449 h 797035"/>
              <a:gd name="connsiteX9" fmla="*/ 840828 w 972207"/>
              <a:gd name="connsiteY9" fmla="*/ 753242 h 797035"/>
              <a:gd name="connsiteX10" fmla="*/ 770759 w 972207"/>
              <a:gd name="connsiteY10" fmla="*/ 779518 h 797035"/>
              <a:gd name="connsiteX11" fmla="*/ 709449 w 972207"/>
              <a:gd name="connsiteY11" fmla="*/ 797035 h 797035"/>
              <a:gd name="connsiteX12" fmla="*/ 490483 w 972207"/>
              <a:gd name="connsiteY12" fmla="*/ 788276 h 797035"/>
              <a:gd name="connsiteX13" fmla="*/ 324069 w 972207"/>
              <a:gd name="connsiteY13" fmla="*/ 753242 h 797035"/>
              <a:gd name="connsiteX14" fmla="*/ 280276 w 972207"/>
              <a:gd name="connsiteY14" fmla="*/ 735725 h 797035"/>
              <a:gd name="connsiteX15" fmla="*/ 201449 w 972207"/>
              <a:gd name="connsiteY15" fmla="*/ 604345 h 797035"/>
              <a:gd name="connsiteX16" fmla="*/ 183931 w 972207"/>
              <a:gd name="connsiteY16" fmla="*/ 569311 h 797035"/>
              <a:gd name="connsiteX17" fmla="*/ 148897 w 972207"/>
              <a:gd name="connsiteY17" fmla="*/ 516759 h 797035"/>
              <a:gd name="connsiteX18" fmla="*/ 131380 w 972207"/>
              <a:gd name="connsiteY18" fmla="*/ 490483 h 797035"/>
              <a:gd name="connsiteX19" fmla="*/ 105104 w 972207"/>
              <a:gd name="connsiteY19" fmla="*/ 446690 h 797035"/>
              <a:gd name="connsiteX20" fmla="*/ 78828 w 972207"/>
              <a:gd name="connsiteY20" fmla="*/ 367863 h 797035"/>
              <a:gd name="connsiteX21" fmla="*/ 70069 w 972207"/>
              <a:gd name="connsiteY21" fmla="*/ 245242 h 797035"/>
              <a:gd name="connsiteX22" fmla="*/ 61311 w 972207"/>
              <a:gd name="connsiteY22" fmla="*/ 218966 h 797035"/>
              <a:gd name="connsiteX23" fmla="*/ 61311 w 972207"/>
              <a:gd name="connsiteY23" fmla="*/ 148897 h 79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2207" h="797035">
                <a:moveTo>
                  <a:pt x="0" y="131380"/>
                </a:moveTo>
                <a:cubicBezTo>
                  <a:pt x="35035" y="110943"/>
                  <a:pt x="66530" y="82605"/>
                  <a:pt x="105104" y="70069"/>
                </a:cubicBezTo>
                <a:cubicBezTo>
                  <a:pt x="242168" y="25523"/>
                  <a:pt x="361189" y="16242"/>
                  <a:pt x="499242" y="0"/>
                </a:cubicBezTo>
                <a:cubicBezTo>
                  <a:pt x="569311" y="11678"/>
                  <a:pt x="643204" y="9391"/>
                  <a:pt x="709449" y="35035"/>
                </a:cubicBezTo>
                <a:cubicBezTo>
                  <a:pt x="738391" y="46239"/>
                  <a:pt x="751528" y="80745"/>
                  <a:pt x="770759" y="105104"/>
                </a:cubicBezTo>
                <a:cubicBezTo>
                  <a:pt x="837067" y="189095"/>
                  <a:pt x="898488" y="280637"/>
                  <a:pt x="928414" y="385380"/>
                </a:cubicBezTo>
                <a:cubicBezTo>
                  <a:pt x="949334" y="458600"/>
                  <a:pt x="930902" y="431661"/>
                  <a:pt x="972207" y="472966"/>
                </a:cubicBezTo>
                <a:cubicBezTo>
                  <a:pt x="969288" y="493403"/>
                  <a:pt x="968091" y="514161"/>
                  <a:pt x="963449" y="534276"/>
                </a:cubicBezTo>
                <a:cubicBezTo>
                  <a:pt x="950097" y="592133"/>
                  <a:pt x="906515" y="671132"/>
                  <a:pt x="875862" y="709449"/>
                </a:cubicBezTo>
                <a:cubicBezTo>
                  <a:pt x="864184" y="724047"/>
                  <a:pt x="854897" y="740932"/>
                  <a:pt x="840828" y="753242"/>
                </a:cubicBezTo>
                <a:cubicBezTo>
                  <a:pt x="821594" y="770072"/>
                  <a:pt x="793966" y="773189"/>
                  <a:pt x="770759" y="779518"/>
                </a:cubicBezTo>
                <a:cubicBezTo>
                  <a:pt x="750254" y="785110"/>
                  <a:pt x="729886" y="791196"/>
                  <a:pt x="709449" y="797035"/>
                </a:cubicBezTo>
                <a:cubicBezTo>
                  <a:pt x="636460" y="794115"/>
                  <a:pt x="563291" y="794179"/>
                  <a:pt x="490483" y="788276"/>
                </a:cubicBezTo>
                <a:cubicBezTo>
                  <a:pt x="437303" y="783964"/>
                  <a:pt x="375913" y="770523"/>
                  <a:pt x="324069" y="753242"/>
                </a:cubicBezTo>
                <a:cubicBezTo>
                  <a:pt x="309154" y="748270"/>
                  <a:pt x="294874" y="741564"/>
                  <a:pt x="280276" y="735725"/>
                </a:cubicBezTo>
                <a:cubicBezTo>
                  <a:pt x="250138" y="690517"/>
                  <a:pt x="230005" y="661453"/>
                  <a:pt x="201449" y="604345"/>
                </a:cubicBezTo>
                <a:cubicBezTo>
                  <a:pt x="195610" y="592667"/>
                  <a:pt x="190649" y="580507"/>
                  <a:pt x="183931" y="569311"/>
                </a:cubicBezTo>
                <a:cubicBezTo>
                  <a:pt x="173099" y="551258"/>
                  <a:pt x="160575" y="534276"/>
                  <a:pt x="148897" y="516759"/>
                </a:cubicBezTo>
                <a:cubicBezTo>
                  <a:pt x="143058" y="508000"/>
                  <a:pt x="136796" y="499509"/>
                  <a:pt x="131380" y="490483"/>
                </a:cubicBezTo>
                <a:cubicBezTo>
                  <a:pt x="122621" y="475885"/>
                  <a:pt x="112717" y="461916"/>
                  <a:pt x="105104" y="446690"/>
                </a:cubicBezTo>
                <a:cubicBezTo>
                  <a:pt x="88611" y="413705"/>
                  <a:pt x="87191" y="401318"/>
                  <a:pt x="78828" y="367863"/>
                </a:cubicBezTo>
                <a:cubicBezTo>
                  <a:pt x="75908" y="326989"/>
                  <a:pt x="74857" y="285939"/>
                  <a:pt x="70069" y="245242"/>
                </a:cubicBezTo>
                <a:cubicBezTo>
                  <a:pt x="68990" y="236073"/>
                  <a:pt x="62147" y="228160"/>
                  <a:pt x="61311" y="218966"/>
                </a:cubicBezTo>
                <a:cubicBezTo>
                  <a:pt x="59197" y="195706"/>
                  <a:pt x="61311" y="172253"/>
                  <a:pt x="61311" y="1488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Arrow Connector 17"/>
          <p:cNvCxnSpPr>
            <a:stCxn id="11" idx="22"/>
          </p:cNvCxnSpPr>
          <p:nvPr/>
        </p:nvCxnSpPr>
        <p:spPr>
          <a:xfrm flipV="1">
            <a:off x="1987550" y="3352800"/>
            <a:ext cx="3727450" cy="79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71700" y="3810000"/>
            <a:ext cx="3314700" cy="159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7" name="TextBox 20"/>
          <p:cNvSpPr txBox="1">
            <a:spLocks noChangeArrowheads="1"/>
          </p:cNvSpPr>
          <p:nvPr/>
        </p:nvSpPr>
        <p:spPr bwMode="auto">
          <a:xfrm>
            <a:off x="4876800" y="4283075"/>
            <a:ext cx="235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Solve for critical depth</a:t>
            </a:r>
          </a:p>
        </p:txBody>
      </p:sp>
      <p:pic>
        <p:nvPicPr>
          <p:cNvPr id="45068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00600"/>
            <a:ext cx="25781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4953000" y="572770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Compare to Eq. 3.104, pg 123)</a:t>
            </a:r>
          </a:p>
        </p:txBody>
      </p:sp>
    </p:spTree>
    <p:extLst>
      <p:ext uri="{BB962C8B-B14F-4D97-AF65-F5344CB8AC3E}">
        <p14:creationId xmlns:p14="http://schemas.microsoft.com/office/powerpoint/2010/main" val="324037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785813" y="4430713"/>
            <a:ext cx="219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 Function:</a:t>
            </a:r>
          </a:p>
        </p:txBody>
      </p:sp>
      <p:sp>
        <p:nvSpPr>
          <p:cNvPr id="47107" name="TextBox 6"/>
          <p:cNvSpPr txBox="1">
            <a:spLocks noChangeArrowheads="1"/>
          </p:cNvSpPr>
          <p:nvPr/>
        </p:nvSpPr>
        <p:spPr bwMode="auto">
          <a:xfrm>
            <a:off x="5257800" y="4430713"/>
            <a:ext cx="263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 Function:</a:t>
            </a:r>
          </a:p>
        </p:txBody>
      </p:sp>
      <p:pic>
        <p:nvPicPr>
          <p:cNvPr id="4710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842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800600"/>
            <a:ext cx="2298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53000"/>
            <a:ext cx="24003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9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Description of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Open channels are conduits whose upper boundary of flow is the </a:t>
            </a:r>
            <a:r>
              <a:rPr lang="en-US" sz="3000" b="1">
                <a:latin typeface="Calibri" charset="0"/>
              </a:rPr>
              <a:t>liquid surface</a:t>
            </a:r>
            <a:r>
              <a:rPr lang="en-US" sz="3000">
                <a:latin typeface="Calibri" charset="0"/>
              </a:rPr>
              <a:t>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Canals, streams, bayous, rivers are common examples of open channels.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b="1">
                <a:latin typeface="Calibri" charset="0"/>
              </a:rPr>
              <a:t>Storm sewers </a:t>
            </a:r>
            <a:r>
              <a:rPr lang="en-US" sz="3000">
                <a:latin typeface="Calibri" charset="0"/>
              </a:rPr>
              <a:t>and </a:t>
            </a:r>
            <a:r>
              <a:rPr lang="en-US" sz="3000" b="1">
                <a:latin typeface="Calibri" charset="0"/>
              </a:rPr>
              <a:t>sanitary sewers </a:t>
            </a:r>
            <a:r>
              <a:rPr lang="en-US" sz="3000">
                <a:latin typeface="Calibri" charset="0"/>
              </a:rPr>
              <a:t>are typically operated as open channels.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In some parts of a sewer system these </a:t>
            </a:r>
            <a:r>
              <a:rPr lang="ja-JP" altLang="en-US" sz="2600">
                <a:latin typeface="Calibri" charset="0"/>
              </a:rPr>
              <a:t>“</a:t>
            </a:r>
            <a:r>
              <a:rPr lang="en-US" altLang="ja-JP" sz="2600">
                <a:latin typeface="Calibri" charset="0"/>
              </a:rPr>
              <a:t>channels</a:t>
            </a:r>
            <a:r>
              <a:rPr lang="ja-JP" altLang="en-US" sz="2600">
                <a:latin typeface="Calibri" charset="0"/>
              </a:rPr>
              <a:t>”</a:t>
            </a:r>
            <a:r>
              <a:rPr lang="en-US" altLang="ja-JP" sz="2600">
                <a:latin typeface="Calibri" charset="0"/>
              </a:rPr>
              <a:t> may be operated as pressurized pipes, either intentionally or accidentally.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The relevant hydraulic principles are the concept of friction, gravitational, and pressure forces. .</a:t>
            </a:r>
          </a:p>
        </p:txBody>
      </p:sp>
    </p:spTree>
    <p:extLst>
      <p:ext uri="{BB962C8B-B14F-4D97-AF65-F5344CB8AC3E}">
        <p14:creationId xmlns:p14="http://schemas.microsoft.com/office/powerpoint/2010/main" val="82773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842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2298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24003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21050"/>
            <a:ext cx="40259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6800" y="3321050"/>
            <a:ext cx="1905000" cy="10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14600" y="3657600"/>
            <a:ext cx="3632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55900" y="4191000"/>
            <a:ext cx="494030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1" name="TextBox 16"/>
          <p:cNvSpPr txBox="1">
            <a:spLocks noChangeArrowheads="1"/>
          </p:cNvSpPr>
          <p:nvPr/>
        </p:nvSpPr>
        <p:spPr bwMode="auto">
          <a:xfrm>
            <a:off x="5911850" y="2951163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Substitute functions</a:t>
            </a:r>
          </a:p>
        </p:txBody>
      </p:sp>
      <p:sp>
        <p:nvSpPr>
          <p:cNvPr id="49162" name="TextBox 17"/>
          <p:cNvSpPr txBox="1">
            <a:spLocks noChangeArrowheads="1"/>
          </p:cNvSpPr>
          <p:nvPr/>
        </p:nvSpPr>
        <p:spPr bwMode="auto">
          <a:xfrm>
            <a:off x="5638800" y="5048250"/>
            <a:ext cx="3000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Solve for critical depth,</a:t>
            </a:r>
          </a:p>
          <a:p>
            <a:pPr eaLnBrk="1" hangingPunct="1"/>
            <a:r>
              <a:rPr lang="en-US" sz="1800">
                <a:latin typeface="Calibri" charset="0"/>
              </a:rPr>
              <a:t>By trial-and-error is adequate.</a:t>
            </a:r>
          </a:p>
          <a:p>
            <a:pPr eaLnBrk="1" hangingPunct="1"/>
            <a:endParaRPr lang="en-US" sz="1800">
              <a:latin typeface="Calibri" charset="0"/>
            </a:endParaRPr>
          </a:p>
          <a:p>
            <a:pPr eaLnBrk="1" hangingPunct="1"/>
            <a:r>
              <a:rPr lang="en-US" sz="1800">
                <a:latin typeface="Calibri" charset="0"/>
              </a:rPr>
              <a:t>Can use HEC-22 design charts.</a:t>
            </a:r>
          </a:p>
        </p:txBody>
      </p:sp>
    </p:spTree>
    <p:extLst>
      <p:ext uri="{BB962C8B-B14F-4D97-AF65-F5344CB8AC3E}">
        <p14:creationId xmlns:p14="http://schemas.microsoft.com/office/powerpoint/2010/main" val="272172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842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45100"/>
            <a:ext cx="40259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5245100"/>
            <a:ext cx="1905000" cy="10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5" name="TextBox 17"/>
          <p:cNvSpPr txBox="1">
            <a:spLocks noChangeArrowheads="1"/>
          </p:cNvSpPr>
          <p:nvPr/>
        </p:nvSpPr>
        <p:spPr bwMode="auto">
          <a:xfrm>
            <a:off x="5686425" y="2794000"/>
            <a:ext cx="1868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By trial-and-error:</a:t>
            </a:r>
          </a:p>
          <a:p>
            <a:pPr eaLnBrk="1" hangingPunct="1"/>
            <a:r>
              <a:rPr lang="en-US" sz="1800">
                <a:latin typeface="Calibri" charset="0"/>
              </a:rPr>
              <a:t> </a:t>
            </a:r>
          </a:p>
        </p:txBody>
      </p:sp>
      <p:pic>
        <p:nvPicPr>
          <p:cNvPr id="5120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994150"/>
            <a:ext cx="15875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4191000"/>
            <a:ext cx="19177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22638"/>
            <a:ext cx="2806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4656138"/>
            <a:ext cx="33464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4352925" y="4181475"/>
            <a:ext cx="13462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462588" y="4567237"/>
            <a:ext cx="704850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2" name="TextBox 25"/>
          <p:cNvSpPr txBox="1">
            <a:spLocks noChangeArrowheads="1"/>
          </p:cNvSpPr>
          <p:nvPr/>
        </p:nvSpPr>
        <p:spPr bwMode="auto">
          <a:xfrm>
            <a:off x="5562600" y="400685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Guess this values</a:t>
            </a:r>
          </a:p>
        </p:txBody>
      </p:sp>
      <p:sp>
        <p:nvSpPr>
          <p:cNvPr id="51213" name="TextBox 26"/>
          <p:cNvSpPr txBox="1">
            <a:spLocks noChangeArrowheads="1"/>
          </p:cNvSpPr>
          <p:nvPr/>
        </p:nvSpPr>
        <p:spPr bwMode="auto">
          <a:xfrm>
            <a:off x="6705600" y="4343400"/>
            <a:ext cx="1525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Adjust from Fr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7622382" y="4093369"/>
            <a:ext cx="5651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57800" y="5943600"/>
            <a:ext cx="3505200" cy="381000"/>
          </a:xfrm>
          <a:prstGeom prst="rect">
            <a:avLst/>
          </a:prstGeom>
          <a:solidFill>
            <a:schemeClr val="tx1">
              <a:alpha val="22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40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17650"/>
            <a:ext cx="5410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648200" y="1936750"/>
            <a:ext cx="4056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53252" name="TextBox 20"/>
          <p:cNvSpPr txBox="1">
            <a:spLocks noChangeArrowheads="1"/>
          </p:cNvSpPr>
          <p:nvPr/>
        </p:nvSpPr>
        <p:spPr bwMode="auto">
          <a:xfrm>
            <a:off x="4756150" y="2667000"/>
            <a:ext cx="176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53253" name="TextBox 22"/>
          <p:cNvSpPr txBox="1">
            <a:spLocks noChangeArrowheads="1"/>
          </p:cNvSpPr>
          <p:nvPr/>
        </p:nvSpPr>
        <p:spPr bwMode="auto">
          <a:xfrm>
            <a:off x="4876800" y="3786188"/>
            <a:ext cx="132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5325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2667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rot="5400000">
            <a:off x="1257300" y="40767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2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36888"/>
            <a:ext cx="1879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4154488"/>
            <a:ext cx="3225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TextBox 26"/>
          <p:cNvSpPr txBox="1">
            <a:spLocks noChangeArrowheads="1"/>
          </p:cNvSpPr>
          <p:nvPr/>
        </p:nvSpPr>
        <p:spPr bwMode="auto">
          <a:xfrm>
            <a:off x="3962400" y="4953000"/>
            <a:ext cx="5105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Remarks:  </a:t>
            </a:r>
          </a:p>
          <a:p>
            <a:pPr eaLnBrk="1" hangingPunct="1"/>
            <a:r>
              <a:rPr lang="en-US" sz="1800">
                <a:latin typeface="Calibri" charset="0"/>
              </a:rPr>
              <a:t>Some references use radius and not diameter.  </a:t>
            </a:r>
          </a:p>
          <a:p>
            <a:pPr eaLnBrk="1" hangingPunct="1"/>
            <a:r>
              <a:rPr lang="en-US" sz="1800">
                <a:latin typeface="Calibri" charset="0"/>
              </a:rPr>
              <a:t>If using radius, the half-angle formulas change.  </a:t>
            </a:r>
          </a:p>
          <a:p>
            <a:pPr eaLnBrk="1" hangingPunct="1"/>
            <a:r>
              <a:rPr lang="en-US" sz="1800">
                <a:latin typeface="Calibri" charset="0"/>
              </a:rPr>
              <a:t>DON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T mix formulations.</a:t>
            </a:r>
          </a:p>
          <a:p>
            <a:pPr eaLnBrk="1" hangingPunct="1"/>
            <a:r>
              <a:rPr lang="en-US" sz="1800">
                <a:latin typeface="Calibri" charset="0"/>
              </a:rPr>
              <a:t>These formulas are easy to derive, be able to do so!</a:t>
            </a:r>
          </a:p>
        </p:txBody>
      </p:sp>
    </p:spTree>
    <p:extLst>
      <p:ext uri="{BB962C8B-B14F-4D97-AF65-F5344CB8AC3E}">
        <p14:creationId xmlns:p14="http://schemas.microsoft.com/office/powerpoint/2010/main" val="9930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17650"/>
            <a:ext cx="5410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648200" y="1936750"/>
            <a:ext cx="4056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55300" name="TextBox 20"/>
          <p:cNvSpPr txBox="1">
            <a:spLocks noChangeArrowheads="1"/>
          </p:cNvSpPr>
          <p:nvPr/>
        </p:nvSpPr>
        <p:spPr bwMode="auto">
          <a:xfrm>
            <a:off x="4756150" y="2667000"/>
            <a:ext cx="176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55301" name="TextBox 22"/>
          <p:cNvSpPr txBox="1">
            <a:spLocks noChangeArrowheads="1"/>
          </p:cNvSpPr>
          <p:nvPr/>
        </p:nvSpPr>
        <p:spPr bwMode="auto">
          <a:xfrm>
            <a:off x="4876800" y="3786188"/>
            <a:ext cx="132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55302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2667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rot="5400000">
            <a:off x="1257300" y="40767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36888"/>
            <a:ext cx="1879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4154488"/>
            <a:ext cx="3225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5524500"/>
            <a:ext cx="4203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TextBox 12"/>
          <p:cNvSpPr txBox="1">
            <a:spLocks noChangeArrowheads="1"/>
          </p:cNvSpPr>
          <p:nvPr/>
        </p:nvSpPr>
        <p:spPr bwMode="auto">
          <a:xfrm>
            <a:off x="4953000" y="5116513"/>
            <a:ext cx="237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Depth-Froude Number:</a:t>
            </a:r>
          </a:p>
        </p:txBody>
      </p:sp>
    </p:spTree>
    <p:extLst>
      <p:ext uri="{BB962C8B-B14F-4D97-AF65-F5344CB8AC3E}">
        <p14:creationId xmlns:p14="http://schemas.microsoft.com/office/powerpoint/2010/main" val="139505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573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2925"/>
            <a:ext cx="365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200" y="6019800"/>
            <a:ext cx="308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573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68738"/>
            <a:ext cx="412115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1981200"/>
            <a:ext cx="1524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488" y="3868738"/>
            <a:ext cx="1524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42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Equation relating slope of water surface, channel slope, and energy slope: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889250" y="3505200"/>
          <a:ext cx="3048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505200"/>
                        <a:ext cx="3048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565275" y="4294188"/>
            <a:ext cx="1323975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346075" y="4610100"/>
            <a:ext cx="2424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</a:t>
            </a:r>
          </a:p>
          <a:p>
            <a:pPr eaLnBrk="1" hangingPunct="1"/>
            <a:r>
              <a:rPr lang="en-US" sz="1800">
                <a:latin typeface="Calibri" charset="0"/>
              </a:rPr>
              <a:t>Water Surface Elevation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784850" y="3352800"/>
            <a:ext cx="58102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784850" y="4772025"/>
            <a:ext cx="733425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6" name="TextBox 17"/>
          <p:cNvSpPr txBox="1">
            <a:spLocks noChangeArrowheads="1"/>
          </p:cNvSpPr>
          <p:nvPr/>
        </p:nvSpPr>
        <p:spPr bwMode="auto">
          <a:xfrm>
            <a:off x="6365875" y="3028950"/>
            <a:ext cx="1871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  <p:sp>
        <p:nvSpPr>
          <p:cNvPr id="58377" name="TextBox 18"/>
          <p:cNvSpPr txBox="1">
            <a:spLocks noChangeArrowheads="1"/>
          </p:cNvSpPr>
          <p:nvPr/>
        </p:nvSpPr>
        <p:spPr bwMode="auto">
          <a:xfrm>
            <a:off x="6477000" y="4764088"/>
            <a:ext cx="1870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</p:spTree>
    <p:extLst>
      <p:ext uri="{BB962C8B-B14F-4D97-AF65-F5344CB8AC3E}">
        <p14:creationId xmlns:p14="http://schemas.microsoft.com/office/powerpoint/2010/main" val="356627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Procedure to find water surface profile is to integrate the depth taper with distance: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05000" y="3276600"/>
          <a:ext cx="51403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209800" imgH="469900" progId="Equation.3">
                  <p:embed/>
                </p:oleObj>
              </mc:Choice>
              <mc:Fallback>
                <p:oleObj name="Equation" r:id="rId3" imgW="2209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51403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0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Channel Slopes and Profiles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457200" y="1600200"/>
          <a:ext cx="7620000" cy="222885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SLOPE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DEPTH RELATIONSHIP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Steep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Critical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=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Mild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Horizontal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= 0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Adverse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&lt; 0</a:t>
                      </a:r>
                    </a:p>
                  </a:txBody>
                  <a:tcPr marL="84667" marR="84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62200"/>
          <a:ext cx="6096000" cy="7429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4191000"/>
          <a:ext cx="6096000" cy="229234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57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PROFILE TYPE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DEPTH RELATIONSHIP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Type-1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AND y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 -2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&lt; y 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OR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&lt; y 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 -3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AND y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M1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Flow approaching a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pool</a:t>
            </a:r>
            <a:r>
              <a:rPr lang="ja-JP" altLang="en-US">
                <a:latin typeface="Calibri" charset="0"/>
              </a:rPr>
              <a:t>”</a:t>
            </a:r>
            <a:endParaRPr lang="en-US" altLang="ja-JP">
              <a:latin typeface="Calibri" charset="0"/>
            </a:endParaRP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144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3163"/>
            <a:ext cx="251460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98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57150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M2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Flow accelerating over a change in slope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24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0"/>
            <a:ext cx="2528888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Description of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For a given discharge, Q, the flow at any section can be described by the flow depth, cross section area, elevation, and mean section velocity.</a:t>
            </a:r>
          </a:p>
          <a:p>
            <a:pPr eaLnBrk="1" hangingPunct="1"/>
            <a:r>
              <a:rPr lang="en-US">
                <a:latin typeface="Calibri" charset="0"/>
              </a:rPr>
              <a:t>The flow-depth relationship is non-unique, and knowledge of the flow type is relevant.</a:t>
            </a:r>
          </a:p>
        </p:txBody>
      </p:sp>
    </p:spTree>
    <p:extLst>
      <p:ext uri="{BB962C8B-B14F-4D97-AF65-F5344CB8AC3E}">
        <p14:creationId xmlns:p14="http://schemas.microsoft.com/office/powerpoint/2010/main" val="318412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M3 profile.</a:t>
            </a:r>
          </a:p>
          <a:p>
            <a:pPr lvl="2" eaLnBrk="1" hangingPunct="1"/>
            <a:r>
              <a:rPr lang="en-US">
                <a:latin typeface="Calibri" charset="0"/>
              </a:rPr>
              <a:t>Upstream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Decelerating from under a sluice gate.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downstream </a:t>
            </a:r>
          </a:p>
        </p:txBody>
      </p:sp>
      <p:pic>
        <p:nvPicPr>
          <p:cNvPr id="63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78050"/>
            <a:ext cx="23622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2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S1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3276600"/>
            <a:ext cx="19685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45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S2 profile.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40386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73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S3 profile.</a:t>
            </a:r>
          </a:p>
          <a:p>
            <a:pPr lvl="2" eaLnBrk="1" hangingPunct="1"/>
            <a:r>
              <a:rPr lang="en-US">
                <a:latin typeface="Calibri" charset="0"/>
              </a:rPr>
              <a:t>Upstream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Frontwater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downstream </a:t>
            </a:r>
          </a:p>
        </p:txBody>
      </p:sp>
      <p:pic>
        <p:nvPicPr>
          <p:cNvPr id="665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22733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18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Numerous other examples, see any hydraulics text (Henderson is good choice).</a:t>
            </a:r>
          </a:p>
          <a:p>
            <a:pPr eaLnBrk="1" hangingPunct="1"/>
            <a:r>
              <a:rPr lang="en-US">
                <a:latin typeface="Calibri" charset="0"/>
              </a:rPr>
              <a:t>Flow profiles identify control points to start integration as well as direction to integrate.</a:t>
            </a:r>
          </a:p>
        </p:txBody>
      </p:sp>
    </p:spTree>
    <p:extLst>
      <p:ext uri="{BB962C8B-B14F-4D97-AF65-F5344CB8AC3E}">
        <p14:creationId xmlns:p14="http://schemas.microsoft.com/office/powerpoint/2010/main" val="17613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Using Energy Equation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Variable Step Method</a:t>
            </a:r>
          </a:p>
          <a:p>
            <a:pPr lvl="1" eaLnBrk="1" hangingPunct="1"/>
            <a:r>
              <a:rPr lang="en-US">
                <a:latin typeface="Calibri" charset="0"/>
              </a:rPr>
              <a:t>Choose y values, solve for space step between depths.</a:t>
            </a:r>
          </a:p>
          <a:p>
            <a:pPr lvl="2" eaLnBrk="1" hangingPunct="1"/>
            <a:r>
              <a:rPr lang="en-US">
                <a:latin typeface="Calibri" charset="0"/>
              </a:rPr>
              <a:t>Non-uniform space steps.</a:t>
            </a:r>
          </a:p>
          <a:p>
            <a:pPr lvl="2" eaLnBrk="1" hangingPunct="1"/>
            <a:r>
              <a:rPr lang="en-US">
                <a:latin typeface="Calibri" charset="0"/>
              </a:rPr>
              <a:t>Prisimatic channels only.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86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65532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05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Algorithm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752600"/>
            <a:ext cx="68707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00200"/>
            <a:ext cx="629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4252913"/>
            <a:ext cx="365125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2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Energy/depth function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Friction slope function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16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76800"/>
            <a:ext cx="45180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/>
        </p:nvSpPr>
        <p:spPr>
          <a:xfrm>
            <a:off x="2551113" y="5853113"/>
            <a:ext cx="2620962" cy="577850"/>
          </a:xfrm>
          <a:custGeom>
            <a:avLst/>
            <a:gdLst>
              <a:gd name="connsiteX0" fmla="*/ 11546 w 2620819"/>
              <a:gd name="connsiteY0" fmla="*/ 0 h 577273"/>
              <a:gd name="connsiteX1" fmla="*/ 969819 w 2620819"/>
              <a:gd name="connsiteY1" fmla="*/ 80819 h 577273"/>
              <a:gd name="connsiteX2" fmla="*/ 1985819 w 2620819"/>
              <a:gd name="connsiteY2" fmla="*/ 254000 h 577273"/>
              <a:gd name="connsiteX3" fmla="*/ 2620819 w 2620819"/>
              <a:gd name="connsiteY3" fmla="*/ 404091 h 577273"/>
              <a:gd name="connsiteX4" fmla="*/ 2401455 w 2620819"/>
              <a:gd name="connsiteY4" fmla="*/ 577273 h 577273"/>
              <a:gd name="connsiteX5" fmla="*/ 889000 w 2620819"/>
              <a:gd name="connsiteY5" fmla="*/ 415637 h 577273"/>
              <a:gd name="connsiteX6" fmla="*/ 0 w 2620819"/>
              <a:gd name="connsiteY6" fmla="*/ 161637 h 577273"/>
              <a:gd name="connsiteX7" fmla="*/ 11546 w 2620819"/>
              <a:gd name="connsiteY7" fmla="*/ 0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0819" h="577273">
                <a:moveTo>
                  <a:pt x="11546" y="0"/>
                </a:moveTo>
                <a:lnTo>
                  <a:pt x="969819" y="80819"/>
                </a:lnTo>
                <a:lnTo>
                  <a:pt x="1985819" y="254000"/>
                </a:lnTo>
                <a:lnTo>
                  <a:pt x="2620819" y="404091"/>
                </a:lnTo>
                <a:lnTo>
                  <a:pt x="2401455" y="577273"/>
                </a:lnTo>
                <a:lnTo>
                  <a:pt x="889000" y="415637"/>
                </a:lnTo>
                <a:lnTo>
                  <a:pt x="0" y="161637"/>
                </a:lnTo>
                <a:lnTo>
                  <a:pt x="115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3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Start at known section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Compute space step (upstream)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Enter into table and move upstream and repeat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</p:txBody>
      </p:sp>
      <p:pic>
        <p:nvPicPr>
          <p:cNvPr id="727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175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91013"/>
            <a:ext cx="6400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8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Flow depth is the depth of flow at a station (section) measured from the channel bottom.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 rot="-527192">
            <a:off x="933450" y="3608388"/>
            <a:ext cx="6902450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3876676" y="4975225"/>
            <a:ext cx="1263650" cy="1936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4605338" y="504031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6887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Start at known section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Compute space step (upstream)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373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09800"/>
            <a:ext cx="7137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5334000"/>
            <a:ext cx="674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Continue to build the table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475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77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7391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tabular values and known bottom elevation to construct WSP.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57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40">
            <a:off x="1077913" y="2882900"/>
            <a:ext cx="74295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0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Fixed Step Method</a:t>
            </a:r>
          </a:p>
        </p:txBody>
      </p:sp>
      <p:graphicFrame>
        <p:nvGraphicFramePr>
          <p:cNvPr id="76802" name="Content Placeholder 3"/>
          <p:cNvGraphicFramePr>
            <a:graphicFrameLocks noGrp="1" noChangeAspect="1"/>
          </p:cNvGraphicFramePr>
          <p:nvPr>
            <p:ph sz="quarter" idx="13"/>
          </p:nvPr>
        </p:nvGraphicFramePr>
        <p:xfrm>
          <a:off x="2819400" y="2679700"/>
          <a:ext cx="28178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104900" imgH="381000" progId="Equation.3">
                  <p:embed/>
                </p:oleObj>
              </mc:Choice>
              <mc:Fallback>
                <p:oleObj name="Equation" r:id="rId3" imgW="11049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79700"/>
                        <a:ext cx="28178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6096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Fixed step method rearranges the energy equation differently: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Right hand side and left hand side have the unknown </a:t>
            </a:r>
            <a:r>
              <a:rPr lang="ja-JP" alt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y</a:t>
            </a:r>
            <a:r>
              <a:rPr lang="ja-JP" altLang="en-US" sz="2800">
                <a:latin typeface="Calibri" charset="0"/>
              </a:rPr>
              <a:t>”</a:t>
            </a:r>
            <a:r>
              <a:rPr lang="en-US" altLang="ja-JP" sz="2800">
                <a:latin typeface="Calibri" charset="0"/>
              </a:rPr>
              <a:t> at section 2.  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Implicit, non-linear difference equation.  </a:t>
            </a:r>
          </a:p>
        </p:txBody>
      </p:sp>
    </p:spTree>
    <p:extLst>
      <p:ext uri="{BB962C8B-B14F-4D97-AF65-F5344CB8AC3E}">
        <p14:creationId xmlns:p14="http://schemas.microsoft.com/office/powerpoint/2010/main" val="278706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600200"/>
            <a:ext cx="4267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Apply WSP computation to a circular conduit</a:t>
            </a:r>
          </a:p>
        </p:txBody>
      </p:sp>
      <p:pic>
        <p:nvPicPr>
          <p:cNvPr id="778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2925"/>
            <a:ext cx="36576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57200" y="6019800"/>
            <a:ext cx="308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778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68738"/>
            <a:ext cx="412115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1981200"/>
            <a:ext cx="1524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488" y="3868738"/>
            <a:ext cx="1524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37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17650"/>
            <a:ext cx="5410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Depth-Area Relationship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648200" y="1936750"/>
            <a:ext cx="4056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78852" name="TextBox 20"/>
          <p:cNvSpPr txBox="1">
            <a:spLocks noChangeArrowheads="1"/>
          </p:cNvSpPr>
          <p:nvPr/>
        </p:nvSpPr>
        <p:spPr bwMode="auto">
          <a:xfrm>
            <a:off x="4756150" y="2667000"/>
            <a:ext cx="176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78853" name="TextBox 22"/>
          <p:cNvSpPr txBox="1">
            <a:spLocks noChangeArrowheads="1"/>
          </p:cNvSpPr>
          <p:nvPr/>
        </p:nvSpPr>
        <p:spPr bwMode="auto">
          <a:xfrm>
            <a:off x="4876800" y="3786188"/>
            <a:ext cx="132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7885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2667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rot="5400000">
            <a:off x="1257300" y="40767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8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36888"/>
            <a:ext cx="1879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4154488"/>
            <a:ext cx="3225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5524500"/>
            <a:ext cx="4203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9" name="TextBox 12"/>
          <p:cNvSpPr txBox="1">
            <a:spLocks noChangeArrowheads="1"/>
          </p:cNvSpPr>
          <p:nvPr/>
        </p:nvSpPr>
        <p:spPr bwMode="auto">
          <a:xfrm>
            <a:off x="4953000" y="5116513"/>
            <a:ext cx="237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Depth-Froude Number:</a:t>
            </a:r>
          </a:p>
        </p:txBody>
      </p:sp>
    </p:spTree>
    <p:extLst>
      <p:ext uri="{BB962C8B-B14F-4D97-AF65-F5344CB8AC3E}">
        <p14:creationId xmlns:p14="http://schemas.microsoft.com/office/powerpoint/2010/main" val="8824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Compute WSE in circular pipeline on 0.001 slope.</a:t>
            </a:r>
          </a:p>
          <a:p>
            <a:pPr eaLnBrk="1" hangingPunct="1"/>
            <a:r>
              <a:rPr lang="en-US">
                <a:latin typeface="Calibri" charset="0"/>
              </a:rPr>
              <a:t>Manning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n=0.02</a:t>
            </a:r>
          </a:p>
          <a:p>
            <a:pPr eaLnBrk="1" hangingPunct="1"/>
            <a:r>
              <a:rPr lang="en-US">
                <a:latin typeface="Calibri" charset="0"/>
              </a:rPr>
              <a:t>Q = 11 cms</a:t>
            </a:r>
          </a:p>
          <a:p>
            <a:pPr eaLnBrk="1" hangingPunct="1"/>
            <a:r>
              <a:rPr lang="en-US">
                <a:latin typeface="Calibri" charset="0"/>
              </a:rPr>
              <a:t>D = 10 meters</a:t>
            </a:r>
          </a:p>
          <a:p>
            <a:pPr eaLnBrk="1" hangingPunct="1"/>
            <a:r>
              <a:rPr lang="en-US">
                <a:latin typeface="Calibri" charset="0"/>
              </a:rPr>
              <a:t>Downstream control depth is 8 meters.</a:t>
            </a:r>
          </a:p>
        </p:txBody>
      </p:sp>
    </p:spTree>
    <p:extLst>
      <p:ext uri="{BB962C8B-B14F-4D97-AF65-F5344CB8AC3E}">
        <p14:creationId xmlns:p14="http://schemas.microsoft.com/office/powerpoint/2010/main" val="157038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spreadsheet, start at downstream control.</a:t>
            </a:r>
          </a:p>
        </p:txBody>
      </p:sp>
      <p:pic>
        <p:nvPicPr>
          <p:cNvPr id="819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667000"/>
            <a:ext cx="787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52400" y="35798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5000" y="3505200"/>
            <a:ext cx="7874000" cy="153988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93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667000"/>
            <a:ext cx="787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Compute Delta X, and move upstream to obtain station positions.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00" y="3505200"/>
            <a:ext cx="7874000" cy="153988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438107" y="3085306"/>
            <a:ext cx="38258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0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Station location, Bottom elevation and WSE to plot water surface profile.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2184400" y="2743200"/>
          <a:ext cx="5283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4914107" y="4382294"/>
            <a:ext cx="2971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0400" y="4038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974" name="TextBox 14"/>
          <p:cNvSpPr txBox="1">
            <a:spLocks noChangeArrowheads="1"/>
          </p:cNvSpPr>
          <p:nvPr/>
        </p:nvSpPr>
        <p:spPr bwMode="auto">
          <a:xfrm>
            <a:off x="4114800" y="3810000"/>
            <a:ext cx="630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Flow</a:t>
            </a: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4800600" y="3048000"/>
            <a:ext cx="228600" cy="152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54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Elevation of the channel bottom is the elevation at a station (section) measured from a reference datum (typically MSL).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 rot="-527192">
            <a:off x="933450" y="3608388"/>
            <a:ext cx="6902450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3876676" y="4975225"/>
            <a:ext cx="1263650" cy="193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4038600" y="4856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6705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2362200" y="63468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916363" y="6210300"/>
            <a:ext cx="9890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779044" y="5071269"/>
            <a:ext cx="126365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6" name="TextBox 18"/>
          <p:cNvSpPr txBox="1">
            <a:spLocks noChangeArrowheads="1"/>
          </p:cNvSpPr>
          <p:nvPr/>
        </p:nvSpPr>
        <p:spPr bwMode="auto">
          <a:xfrm>
            <a:off x="4114800" y="594201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6595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charset="0"/>
              </a:rPr>
              <a:t>Next Time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Repeat the problem using SWMM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channel bottom is called the topographic slope (or channel slope).  </a:t>
            </a:r>
          </a:p>
        </p:txBody>
      </p:sp>
      <p:grpSp>
        <p:nvGrpSpPr>
          <p:cNvPr id="20483" name="Group 6"/>
          <p:cNvGrpSpPr>
            <a:grpSpLocks/>
          </p:cNvGrpSpPr>
          <p:nvPr/>
        </p:nvGrpSpPr>
        <p:grpSpPr bwMode="auto">
          <a:xfrm rot="-527192">
            <a:off x="933450" y="3608388"/>
            <a:ext cx="6902450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3876676" y="4975225"/>
            <a:ext cx="1263650" cy="193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4038600" y="4856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6705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2362200" y="63468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916363" y="6210300"/>
            <a:ext cx="9890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779044" y="5071269"/>
            <a:ext cx="126365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170488" y="6183313"/>
            <a:ext cx="3270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35588" y="6346825"/>
            <a:ext cx="21320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2" name="TextBox 21"/>
          <p:cNvSpPr txBox="1">
            <a:spLocks noChangeArrowheads="1"/>
          </p:cNvSpPr>
          <p:nvPr/>
        </p:nvSpPr>
        <p:spPr bwMode="auto">
          <a:xfrm>
            <a:off x="4800600" y="59547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0493" name="TextBox 22"/>
          <p:cNvSpPr txBox="1">
            <a:spLocks noChangeArrowheads="1"/>
          </p:cNvSpPr>
          <p:nvPr/>
        </p:nvSpPr>
        <p:spPr bwMode="auto">
          <a:xfrm>
            <a:off x="6172200" y="6248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0494" name="TextBox 23"/>
          <p:cNvSpPr txBox="1">
            <a:spLocks noChangeArrowheads="1"/>
          </p:cNvSpPr>
          <p:nvPr/>
        </p:nvSpPr>
        <p:spPr bwMode="auto">
          <a:xfrm>
            <a:off x="4114800" y="594201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5046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water surface is the slope of the HGL, or slope of WSE (water surface elevation).  </a:t>
            </a:r>
          </a:p>
        </p:txBody>
      </p:sp>
      <p:grpSp>
        <p:nvGrpSpPr>
          <p:cNvPr id="21507" name="Group 6"/>
          <p:cNvGrpSpPr>
            <a:grpSpLocks/>
          </p:cNvGrpSpPr>
          <p:nvPr/>
        </p:nvGrpSpPr>
        <p:grpSpPr bwMode="auto">
          <a:xfrm rot="-527192">
            <a:off x="933450" y="3608388"/>
            <a:ext cx="6902450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3876676" y="4975225"/>
            <a:ext cx="1263650" cy="193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9" name="TextBox 10"/>
          <p:cNvSpPr txBox="1">
            <a:spLocks noChangeArrowheads="1"/>
          </p:cNvSpPr>
          <p:nvPr/>
        </p:nvSpPr>
        <p:spPr bwMode="auto">
          <a:xfrm>
            <a:off x="4038600" y="4856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6705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1" name="TextBox 12"/>
          <p:cNvSpPr txBox="1">
            <a:spLocks noChangeArrowheads="1"/>
          </p:cNvSpPr>
          <p:nvPr/>
        </p:nvSpPr>
        <p:spPr bwMode="auto">
          <a:xfrm>
            <a:off x="2362200" y="63468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916363" y="6210300"/>
            <a:ext cx="9890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779044" y="5071269"/>
            <a:ext cx="126365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170488" y="6183313"/>
            <a:ext cx="3270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35588" y="6346825"/>
            <a:ext cx="21320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6" name="TextBox 21"/>
          <p:cNvSpPr txBox="1">
            <a:spLocks noChangeArrowheads="1"/>
          </p:cNvSpPr>
          <p:nvPr/>
        </p:nvSpPr>
        <p:spPr bwMode="auto">
          <a:xfrm>
            <a:off x="4800600" y="59547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1517" name="TextBox 22"/>
          <p:cNvSpPr txBox="1">
            <a:spLocks noChangeArrowheads="1"/>
          </p:cNvSpPr>
          <p:nvPr/>
        </p:nvSpPr>
        <p:spPr bwMode="auto">
          <a:xfrm>
            <a:off x="6172200" y="6248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1518" name="TextBox 23"/>
          <p:cNvSpPr txBox="1">
            <a:spLocks noChangeArrowheads="1"/>
          </p:cNvSpPr>
          <p:nvPr/>
        </p:nvSpPr>
        <p:spPr bwMode="auto">
          <a:xfrm>
            <a:off x="4114800" y="594201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34000" y="4876800"/>
            <a:ext cx="21320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171281" y="4734719"/>
            <a:ext cx="3270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4"/>
          <p:cNvSpPr txBox="1">
            <a:spLocks noChangeArrowheads="1"/>
          </p:cNvSpPr>
          <p:nvPr/>
        </p:nvSpPr>
        <p:spPr bwMode="auto">
          <a:xfrm>
            <a:off x="6172200" y="4876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1522" name="TextBox 25"/>
          <p:cNvSpPr txBox="1">
            <a:spLocks noChangeArrowheads="1"/>
          </p:cNvSpPr>
          <p:nvPr/>
        </p:nvSpPr>
        <p:spPr bwMode="auto">
          <a:xfrm>
            <a:off x="4843463" y="45831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wse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3865563"/>
            <a:ext cx="7162800" cy="108743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4" name="TextBox 30"/>
          <p:cNvSpPr txBox="1">
            <a:spLocks noChangeArrowheads="1"/>
          </p:cNvSpPr>
          <p:nvPr/>
        </p:nvSpPr>
        <p:spPr bwMode="auto">
          <a:xfrm>
            <a:off x="3744913" y="38655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HGL</a:t>
            </a:r>
          </a:p>
        </p:txBody>
      </p:sp>
      <p:cxnSp>
        <p:nvCxnSpPr>
          <p:cNvPr id="33" name="Curved Connector 32"/>
          <p:cNvCxnSpPr>
            <a:stCxn id="21524" idx="1"/>
          </p:cNvCxnSpPr>
          <p:nvPr/>
        </p:nvCxnSpPr>
        <p:spPr>
          <a:xfrm rot="10800000" flipV="1">
            <a:off x="3179763" y="4051300"/>
            <a:ext cx="565150" cy="63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2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energy grade line (EGL) is called the energy or friction slope.  </a:t>
            </a:r>
          </a:p>
        </p:txBody>
      </p:sp>
      <p:grpSp>
        <p:nvGrpSpPr>
          <p:cNvPr id="22531" name="Group 6"/>
          <p:cNvGrpSpPr>
            <a:grpSpLocks/>
          </p:cNvGrpSpPr>
          <p:nvPr/>
        </p:nvGrpSpPr>
        <p:grpSpPr bwMode="auto">
          <a:xfrm rot="-527192">
            <a:off x="933450" y="3608388"/>
            <a:ext cx="6902450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3876676" y="4975225"/>
            <a:ext cx="1263650" cy="193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3" name="TextBox 10"/>
          <p:cNvSpPr txBox="1">
            <a:spLocks noChangeArrowheads="1"/>
          </p:cNvSpPr>
          <p:nvPr/>
        </p:nvSpPr>
        <p:spPr bwMode="auto">
          <a:xfrm>
            <a:off x="4038600" y="4856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6705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2362200" y="63468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916363" y="6210300"/>
            <a:ext cx="9890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779044" y="5071269"/>
            <a:ext cx="126365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170488" y="6183313"/>
            <a:ext cx="3270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35588" y="6346825"/>
            <a:ext cx="21320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TextBox 21"/>
          <p:cNvSpPr txBox="1">
            <a:spLocks noChangeArrowheads="1"/>
          </p:cNvSpPr>
          <p:nvPr/>
        </p:nvSpPr>
        <p:spPr bwMode="auto">
          <a:xfrm>
            <a:off x="4800600" y="59547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2541" name="TextBox 22"/>
          <p:cNvSpPr txBox="1">
            <a:spLocks noChangeArrowheads="1"/>
          </p:cNvSpPr>
          <p:nvPr/>
        </p:nvSpPr>
        <p:spPr bwMode="auto">
          <a:xfrm>
            <a:off x="6172200" y="6248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42" name="TextBox 23"/>
          <p:cNvSpPr txBox="1">
            <a:spLocks noChangeArrowheads="1"/>
          </p:cNvSpPr>
          <p:nvPr/>
        </p:nvSpPr>
        <p:spPr bwMode="auto">
          <a:xfrm>
            <a:off x="4114800" y="594201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34000" y="4876800"/>
            <a:ext cx="21320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171281" y="4734719"/>
            <a:ext cx="3270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5" name="TextBox 24"/>
          <p:cNvSpPr txBox="1">
            <a:spLocks noChangeArrowheads="1"/>
          </p:cNvSpPr>
          <p:nvPr/>
        </p:nvSpPr>
        <p:spPr bwMode="auto">
          <a:xfrm>
            <a:off x="6172200" y="4876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46" name="TextBox 25"/>
          <p:cNvSpPr txBox="1">
            <a:spLocks noChangeArrowheads="1"/>
          </p:cNvSpPr>
          <p:nvPr/>
        </p:nvSpPr>
        <p:spPr bwMode="auto">
          <a:xfrm>
            <a:off x="4843463" y="458311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wse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3865563"/>
            <a:ext cx="7162800" cy="108743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8" name="TextBox 30"/>
          <p:cNvSpPr txBox="1">
            <a:spLocks noChangeArrowheads="1"/>
          </p:cNvSpPr>
          <p:nvPr/>
        </p:nvSpPr>
        <p:spPr bwMode="auto">
          <a:xfrm>
            <a:off x="2071688" y="3536950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HGL</a:t>
            </a:r>
          </a:p>
        </p:txBody>
      </p:sp>
      <p:cxnSp>
        <p:nvCxnSpPr>
          <p:cNvPr id="33" name="Curved Connector 32"/>
          <p:cNvCxnSpPr>
            <a:stCxn id="22548" idx="3"/>
          </p:cNvCxnSpPr>
          <p:nvPr/>
        </p:nvCxnSpPr>
        <p:spPr>
          <a:xfrm>
            <a:off x="2652713" y="3721100"/>
            <a:ext cx="527050" cy="393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3000" y="2874963"/>
            <a:ext cx="7162800" cy="10874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1" name="TextBox 28"/>
          <p:cNvSpPr txBox="1">
            <a:spLocks noChangeArrowheads="1"/>
          </p:cNvSpPr>
          <p:nvPr/>
        </p:nvSpPr>
        <p:spPr bwMode="auto">
          <a:xfrm>
            <a:off x="7572375" y="2851150"/>
            <a:ext cx="54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EGL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6473825" y="3113088"/>
            <a:ext cx="1147763" cy="4238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91138" y="3821113"/>
            <a:ext cx="2133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127626" y="3679825"/>
            <a:ext cx="32861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5" name="TextBox 36"/>
          <p:cNvSpPr txBox="1">
            <a:spLocks noChangeArrowheads="1"/>
          </p:cNvSpPr>
          <p:nvPr/>
        </p:nvSpPr>
        <p:spPr bwMode="auto">
          <a:xfrm>
            <a:off x="6129338" y="38211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56" name="TextBox 37"/>
          <p:cNvSpPr txBox="1">
            <a:spLocks noChangeArrowheads="1"/>
          </p:cNvSpPr>
          <p:nvPr/>
        </p:nvSpPr>
        <p:spPr bwMode="auto">
          <a:xfrm>
            <a:off x="4800600" y="352901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3902869" y="3853657"/>
            <a:ext cx="1000125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8" name="TextBox 42"/>
          <p:cNvSpPr txBox="1">
            <a:spLocks noChangeArrowheads="1"/>
          </p:cNvSpPr>
          <p:nvPr/>
        </p:nvSpPr>
        <p:spPr bwMode="auto">
          <a:xfrm>
            <a:off x="3733800" y="36576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</a:t>
            </a:r>
            <a:r>
              <a:rPr lang="en-US" sz="1800" baseline="30000"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/2g</a:t>
            </a:r>
          </a:p>
        </p:txBody>
      </p:sp>
      <p:sp>
        <p:nvSpPr>
          <p:cNvPr id="22559" name="TextBox 45"/>
          <p:cNvSpPr txBox="1">
            <a:spLocks noChangeArrowheads="1"/>
          </p:cNvSpPr>
          <p:nvPr/>
        </p:nvSpPr>
        <p:spPr bwMode="auto">
          <a:xfrm>
            <a:off x="533400" y="4430713"/>
            <a:ext cx="70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Q=VA</a:t>
            </a:r>
          </a:p>
        </p:txBody>
      </p:sp>
      <p:cxnSp>
        <p:nvCxnSpPr>
          <p:cNvPr id="53" name="Straight Arrow Connector 52"/>
          <p:cNvCxnSpPr>
            <a:stCxn id="22559" idx="3"/>
          </p:cNvCxnSpPr>
          <p:nvPr/>
        </p:nvCxnSpPr>
        <p:spPr>
          <a:xfrm>
            <a:off x="1241425" y="4616450"/>
            <a:ext cx="1282700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6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8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1709</Words>
  <Application>Microsoft Macintosh PowerPoint</Application>
  <PresentationFormat>On-screen Show (4:3)</PresentationFormat>
  <Paragraphs>452</Paragraphs>
  <Slides>60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Droplet</vt:lpstr>
      <vt:lpstr>Equation</vt:lpstr>
      <vt:lpstr>CE 3372 Water Systems Design</vt:lpstr>
      <vt:lpstr>Flow in Open Conduits</vt:lpstr>
      <vt:lpstr>Description of Flow</vt:lpstr>
      <vt:lpstr>Description of Flow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Uniform Flow</vt:lpstr>
      <vt:lpstr>Uniform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Critical Flow</vt:lpstr>
      <vt:lpstr>Critical Flow</vt:lpstr>
      <vt:lpstr>Depth-Area</vt:lpstr>
      <vt:lpstr>Super/Sub Critical Flow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Gradually Varied Flow</vt:lpstr>
      <vt:lpstr>Gradually Varied Flow</vt:lpstr>
      <vt:lpstr>Gradually Varied Flow</vt:lpstr>
      <vt:lpstr>Channel Slopes and Profiles</vt:lpstr>
      <vt:lpstr>Flow Profiles </vt:lpstr>
      <vt:lpstr>Flow Profiles </vt:lpstr>
      <vt:lpstr>Flow Profiles </vt:lpstr>
      <vt:lpstr>Flow Profiles </vt:lpstr>
      <vt:lpstr>Flow Profiles </vt:lpstr>
      <vt:lpstr>Flow Profiles </vt:lpstr>
      <vt:lpstr>Flow Profiles </vt:lpstr>
      <vt:lpstr>WSP Using Energy Equation</vt:lpstr>
      <vt:lpstr>WSP Algorithm</vt:lpstr>
      <vt:lpstr>Example</vt:lpstr>
      <vt:lpstr>Example</vt:lpstr>
      <vt:lpstr>Example</vt:lpstr>
      <vt:lpstr>Example</vt:lpstr>
      <vt:lpstr>Example</vt:lpstr>
      <vt:lpstr>Example</vt:lpstr>
      <vt:lpstr>WSP Fixed Step Method</vt:lpstr>
      <vt:lpstr>Gradually Varied Flow</vt:lpstr>
      <vt:lpstr>Depth-Area Relationship</vt:lpstr>
      <vt:lpstr>Variable Step Method</vt:lpstr>
      <vt:lpstr>Variable Step Method</vt:lpstr>
      <vt:lpstr>Variable Step Method</vt:lpstr>
      <vt:lpstr>Variable Step Method</vt:lpstr>
      <vt:lpstr>Next Time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94</cp:revision>
  <cp:lastPrinted>2015-01-21T23:21:49Z</cp:lastPrinted>
  <dcterms:created xsi:type="dcterms:W3CDTF">2015-01-19T20:36:34Z</dcterms:created>
  <dcterms:modified xsi:type="dcterms:W3CDTF">2017-07-17T03:41:41Z</dcterms:modified>
</cp:coreProperties>
</file>