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87" r:id="rId2"/>
    <p:sldId id="351" r:id="rId3"/>
    <p:sldId id="352" r:id="rId4"/>
    <p:sldId id="353" r:id="rId5"/>
    <p:sldId id="354" r:id="rId6"/>
    <p:sldId id="355" r:id="rId7"/>
    <p:sldId id="356" r:id="rId8"/>
    <p:sldId id="358" r:id="rId9"/>
    <p:sldId id="357" r:id="rId10"/>
    <p:sldId id="361" r:id="rId11"/>
    <p:sldId id="362" r:id="rId12"/>
    <p:sldId id="363" r:id="rId13"/>
    <p:sldId id="364" r:id="rId14"/>
    <p:sldId id="35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4"/>
    <p:restoredTop sz="93127" autoAdjust="0"/>
  </p:normalViewPr>
  <p:slideViewPr>
    <p:cSldViewPr snapToGrid="0" snapToObjects="1">
      <p:cViewPr varScale="1">
        <p:scale>
          <a:sx n="136" d="100"/>
          <a:sy n="136" d="100"/>
        </p:scale>
        <p:origin x="21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A747-9665-7048-85A9-219A20BF8E1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A099-37C4-7642-9CFD-DFABEA82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0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𝑉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=</m:t>
                      </m:r>
                      <m:f>
                        <m:f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fPr>
                        <m:num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1.49</m:t>
                          </m:r>
                        </m:num>
                        <m:den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sSup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-128"/>
                                  <a:cs typeface="ＭＳ Ｐゴシック" charset="-128"/>
                                </a:rPr>
                              </m:ctrlPr>
                            </m:fPr>
                            <m:num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)</m:t>
                          </m:r>
                        </m:e>
                        <m:sup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2/3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radPr>
                        <m:deg/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𝑆</m:t>
                          </m:r>
                        </m:e>
                      </m:rad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𝑉=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1.49/𝑛 〖(𝐷/4)〗^(2/3) √𝑆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1FF66-D7E5-E64D-AC67-668644EB5C8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53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𝑉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=</m:t>
                      </m:r>
                      <m:f>
                        <m:f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fPr>
                        <m:num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1.49</m:t>
                          </m:r>
                        </m:num>
                        <m:den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sSup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-128"/>
                                  <a:cs typeface="ＭＳ Ｐゴシック" charset="-128"/>
                                </a:rPr>
                              </m:ctrlPr>
                            </m:fPr>
                            <m:num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)</m:t>
                          </m:r>
                        </m:e>
                        <m:sup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2/3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radPr>
                        <m:deg/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𝑆</m:t>
                          </m:r>
                        </m:e>
                      </m:rad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𝑉=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1.49/𝑛 〖(𝐷/4)〗^(2/3) √𝑆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1FF66-D7E5-E64D-AC67-668644EB5C8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33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𝑉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=</m:t>
                      </m:r>
                      <m:f>
                        <m:f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fPr>
                        <m:num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1.49</m:t>
                          </m:r>
                        </m:num>
                        <m:den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sSup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-128"/>
                                  <a:cs typeface="ＭＳ Ｐゴシック" charset="-128"/>
                                </a:rPr>
                              </m:ctrlPr>
                            </m:fPr>
                            <m:num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)</m:t>
                          </m:r>
                        </m:e>
                        <m:sup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2/3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radPr>
                        <m:deg/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𝑆</m:t>
                          </m:r>
                        </m:e>
                      </m:rad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𝑉=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1.49/𝑛 〖(𝐷/4)〗^(2/3) √𝑆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1FF66-D7E5-E64D-AC67-668644EB5C8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5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𝑉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=</m:t>
                      </m:r>
                      <m:f>
                        <m:f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fPr>
                        <m:num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1.49</m:t>
                          </m:r>
                        </m:num>
                        <m:den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sSup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-128"/>
                                  <a:cs typeface="ＭＳ Ｐゴシック" charset="-128"/>
                                </a:rPr>
                              </m:ctrlPr>
                            </m:fPr>
                            <m:num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)</m:t>
                          </m:r>
                        </m:e>
                        <m:sup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2/3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radPr>
                        <m:deg/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𝑆</m:t>
                          </m:r>
                        </m:e>
                      </m:rad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𝑉=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1.49/𝑛 〖(𝐷/4)〗^(2/3) √𝑆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1FF66-D7E5-E64D-AC67-668644EB5C8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62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𝑉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=</m:t>
                      </m:r>
                      <m:f>
                        <m:f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fPr>
                        <m:num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1.49</m:t>
                          </m:r>
                        </m:num>
                        <m:den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sSup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-128"/>
                                  <a:cs typeface="ＭＳ Ｐゴシック" charset="-128"/>
                                </a:rPr>
                              </m:ctrlPr>
                            </m:fPr>
                            <m:num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)</m:t>
                          </m:r>
                        </m:e>
                        <m:sup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2/3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radPr>
                        <m:deg/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𝑆</m:t>
                          </m:r>
                        </m:e>
                      </m:rad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𝑉=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1.49/𝑛 〖(𝐷/4)〗^(2/3) √𝑆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1FF66-D7E5-E64D-AC67-668644EB5C8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25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𝑉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ＭＳ Ｐゴシック" charset="-128"/>
                          <a:cs typeface="ＭＳ Ｐゴシック" charset="-128"/>
                        </a:rPr>
                        <m:t>=</m:t>
                      </m:r>
                      <m:f>
                        <m:f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fPr>
                        <m:num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1.49</m:t>
                          </m:r>
                        </m:num>
                        <m:den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sSup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-128"/>
                                  <a:cs typeface="ＭＳ Ｐゴシック" charset="-128"/>
                                </a:rPr>
                              </m:ctrlPr>
                            </m:fPr>
                            <m:num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)</m:t>
                          </m:r>
                        </m:e>
                        <m:sup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2/3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radPr>
                        <m:deg/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  <m:t>𝑆</m:t>
                          </m:r>
                        </m:e>
                      </m:rad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𝑉=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ＭＳ Ｐゴシック" charset="-128"/>
                    <a:cs typeface="ＭＳ Ｐゴシック" charset="-128"/>
                  </a:rPr>
                  <a:t>1.49/𝑛 〖(𝐷/4)〗^(2/3) √𝑆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1FF66-D7E5-E64D-AC67-668644EB5C8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91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1FF66-D7E5-E64D-AC67-668644EB5C8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4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124221-987E-3245-91D0-C9B1EFA8715E}" type="datetime1">
              <a:rPr lang="en-US" smtClean="0"/>
              <a:pPr>
                <a:defRPr/>
              </a:pPr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A0457-D1E0-0348-8261-3D354328FB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9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7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 3372 Water Systems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17: Storm sewers Conduit design (size selection) by rational equation method Fall 2020</a:t>
            </a:r>
          </a:p>
        </p:txBody>
      </p:sp>
    </p:spTree>
    <p:extLst>
      <p:ext uri="{BB962C8B-B14F-4D97-AF65-F5344CB8AC3E}">
        <p14:creationId xmlns:p14="http://schemas.microsoft.com/office/powerpoint/2010/main" val="140525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72200" y="2241850"/>
            <a:ext cx="3810470" cy="400483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At NEXT upstream inlet</a:t>
            </a:r>
          </a:p>
          <a:p>
            <a:pPr lvl="2"/>
            <a:r>
              <a:rPr lang="en-US" dirty="0"/>
              <a:t>Compute Q</a:t>
            </a:r>
            <a:r>
              <a:rPr lang="en-US" baseline="-25000" dirty="0"/>
              <a:t>P</a:t>
            </a:r>
            <a:r>
              <a:rPr lang="en-US" dirty="0"/>
              <a:t>=</a:t>
            </a:r>
            <a:r>
              <a:rPr lang="en-US" dirty="0" err="1"/>
              <a:t>CiA</a:t>
            </a:r>
            <a:r>
              <a:rPr lang="en-US" dirty="0"/>
              <a:t> to the inlet from inlet time</a:t>
            </a:r>
          </a:p>
          <a:p>
            <a:pPr lvl="2"/>
            <a:r>
              <a:rPr lang="en-US" dirty="0"/>
              <a:t>Size pipe from this inlet to hold Q</a:t>
            </a:r>
            <a:r>
              <a:rPr lang="en-US" baseline="-25000" dirty="0"/>
              <a:t>P </a:t>
            </a:r>
            <a:endParaRPr lang="en-US" dirty="0"/>
          </a:p>
          <a:p>
            <a:pPr lvl="2"/>
            <a:r>
              <a:rPr lang="en-US" dirty="0"/>
              <a:t>ADD pipe travel time to inlet time</a:t>
            </a:r>
          </a:p>
          <a:p>
            <a:pPr lvl="2"/>
            <a:r>
              <a:rPr lang="en-US" dirty="0"/>
              <a:t>Move to next node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52601"/>
            <a:ext cx="3124200" cy="489142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178140" y="5681610"/>
            <a:ext cx="1222625" cy="565079"/>
          </a:xfrm>
          <a:custGeom>
            <a:avLst/>
            <a:gdLst>
              <a:gd name="connsiteX0" fmla="*/ 0 w 1222625"/>
              <a:gd name="connsiteY0" fmla="*/ 0 h 565079"/>
              <a:gd name="connsiteX1" fmla="*/ 1212351 w 1222625"/>
              <a:gd name="connsiteY1" fmla="*/ 0 h 565079"/>
              <a:gd name="connsiteX2" fmla="*/ 1222625 w 1222625"/>
              <a:gd name="connsiteY2" fmla="*/ 92467 h 565079"/>
              <a:gd name="connsiteX3" fmla="*/ 750014 w 1222625"/>
              <a:gd name="connsiteY3" fmla="*/ 565079 h 565079"/>
              <a:gd name="connsiteX4" fmla="*/ 51371 w 1222625"/>
              <a:gd name="connsiteY4" fmla="*/ 544530 h 565079"/>
              <a:gd name="connsiteX5" fmla="*/ 51371 w 1222625"/>
              <a:gd name="connsiteY5" fmla="*/ 544530 h 565079"/>
              <a:gd name="connsiteX6" fmla="*/ 51371 w 1222625"/>
              <a:gd name="connsiteY6" fmla="*/ 544530 h 56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2625" h="565079">
                <a:moveTo>
                  <a:pt x="0" y="0"/>
                </a:moveTo>
                <a:lnTo>
                  <a:pt x="1212351" y="0"/>
                </a:lnTo>
                <a:lnTo>
                  <a:pt x="1222625" y="92467"/>
                </a:lnTo>
                <a:lnTo>
                  <a:pt x="750014" y="565079"/>
                </a:lnTo>
                <a:lnTo>
                  <a:pt x="51371" y="544530"/>
                </a:lnTo>
                <a:lnTo>
                  <a:pt x="51371" y="544530"/>
                </a:lnTo>
                <a:lnTo>
                  <a:pt x="51371" y="544530"/>
                </a:lnTo>
              </a:path>
            </a:pathLst>
          </a:cu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650752" y="4818581"/>
            <a:ext cx="113015" cy="1017141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963694" y="4552546"/>
            <a:ext cx="583672" cy="865761"/>
          </a:xfrm>
          <a:custGeom>
            <a:avLst/>
            <a:gdLst>
              <a:gd name="connsiteX0" fmla="*/ 0 w 583672"/>
              <a:gd name="connsiteY0" fmla="*/ 0 h 865761"/>
              <a:gd name="connsiteX1" fmla="*/ 369651 w 583672"/>
              <a:gd name="connsiteY1" fmla="*/ 9727 h 865761"/>
              <a:gd name="connsiteX2" fmla="*/ 457200 w 583672"/>
              <a:gd name="connsiteY2" fmla="*/ 68093 h 865761"/>
              <a:gd name="connsiteX3" fmla="*/ 457200 w 583672"/>
              <a:gd name="connsiteY3" fmla="*/ 87549 h 865761"/>
              <a:gd name="connsiteX4" fmla="*/ 447472 w 583672"/>
              <a:gd name="connsiteY4" fmla="*/ 486383 h 865761"/>
              <a:gd name="connsiteX5" fmla="*/ 515566 w 583672"/>
              <a:gd name="connsiteY5" fmla="*/ 535021 h 865761"/>
              <a:gd name="connsiteX6" fmla="*/ 544749 w 583672"/>
              <a:gd name="connsiteY6" fmla="*/ 544749 h 865761"/>
              <a:gd name="connsiteX7" fmla="*/ 573932 w 583672"/>
              <a:gd name="connsiteY7" fmla="*/ 564204 h 865761"/>
              <a:gd name="connsiteX8" fmla="*/ 583659 w 583672"/>
              <a:gd name="connsiteY8" fmla="*/ 612842 h 865761"/>
              <a:gd name="connsiteX9" fmla="*/ 573932 w 583672"/>
              <a:gd name="connsiteY9" fmla="*/ 826851 h 865761"/>
              <a:gd name="connsiteX10" fmla="*/ 496110 w 583672"/>
              <a:gd name="connsiteY10" fmla="*/ 856034 h 865761"/>
              <a:gd name="connsiteX11" fmla="*/ 233463 w 583672"/>
              <a:gd name="connsiteY11" fmla="*/ 865761 h 865761"/>
              <a:gd name="connsiteX12" fmla="*/ 243191 w 583672"/>
              <a:gd name="connsiteY12" fmla="*/ 447472 h 865761"/>
              <a:gd name="connsiteX13" fmla="*/ 0 w 583672"/>
              <a:gd name="connsiteY13" fmla="*/ 447472 h 865761"/>
              <a:gd name="connsiteX14" fmla="*/ 0 w 583672"/>
              <a:gd name="connsiteY14" fmla="*/ 0 h 86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3672" h="865761">
                <a:moveTo>
                  <a:pt x="0" y="0"/>
                </a:moveTo>
                <a:lnTo>
                  <a:pt x="369651" y="9727"/>
                </a:lnTo>
                <a:cubicBezTo>
                  <a:pt x="435471" y="34409"/>
                  <a:pt x="446706" y="15626"/>
                  <a:pt x="457200" y="68093"/>
                </a:cubicBezTo>
                <a:cubicBezTo>
                  <a:pt x="458472" y="74452"/>
                  <a:pt x="457200" y="81064"/>
                  <a:pt x="457200" y="87549"/>
                </a:cubicBezTo>
                <a:lnTo>
                  <a:pt x="447472" y="486383"/>
                </a:lnTo>
                <a:cubicBezTo>
                  <a:pt x="470170" y="502596"/>
                  <a:pt x="491647" y="520670"/>
                  <a:pt x="515566" y="535021"/>
                </a:cubicBezTo>
                <a:cubicBezTo>
                  <a:pt x="524359" y="540297"/>
                  <a:pt x="535578" y="540163"/>
                  <a:pt x="544749" y="544749"/>
                </a:cubicBezTo>
                <a:cubicBezTo>
                  <a:pt x="555206" y="549977"/>
                  <a:pt x="564204" y="557719"/>
                  <a:pt x="573932" y="564204"/>
                </a:cubicBezTo>
                <a:cubicBezTo>
                  <a:pt x="584445" y="606261"/>
                  <a:pt x="583659" y="589746"/>
                  <a:pt x="583659" y="612842"/>
                </a:cubicBezTo>
                <a:lnTo>
                  <a:pt x="573932" y="826851"/>
                </a:lnTo>
                <a:lnTo>
                  <a:pt x="496110" y="856034"/>
                </a:lnTo>
                <a:lnTo>
                  <a:pt x="233463" y="865761"/>
                </a:lnTo>
                <a:lnTo>
                  <a:pt x="243191" y="447472"/>
                </a:lnTo>
                <a:lnTo>
                  <a:pt x="0" y="447472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331796" y="4818580"/>
            <a:ext cx="431971" cy="58220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72200" y="2241850"/>
            <a:ext cx="3810470" cy="4004839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AT JUNCTION AND INLET</a:t>
            </a:r>
          </a:p>
          <a:p>
            <a:pPr lvl="2"/>
            <a:r>
              <a:rPr lang="en-US" dirty="0"/>
              <a:t>Choose largest of: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Local inlet time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Upstream </a:t>
            </a:r>
            <a:r>
              <a:rPr lang="en-US" dirty="0" err="1"/>
              <a:t>node+travel</a:t>
            </a:r>
            <a:r>
              <a:rPr lang="en-US" dirty="0"/>
              <a:t> time</a:t>
            </a:r>
          </a:p>
          <a:p>
            <a:pPr lvl="1"/>
            <a:r>
              <a:rPr lang="en-US" dirty="0"/>
              <a:t>Compute </a:t>
            </a:r>
            <a:r>
              <a:rPr lang="en-US" dirty="0" err="1"/>
              <a:t>Q</a:t>
            </a:r>
            <a:r>
              <a:rPr lang="en-US" baseline="-25000" dirty="0" err="1"/>
              <a:t>p</a:t>
            </a:r>
            <a:r>
              <a:rPr lang="en-US" dirty="0"/>
              <a:t> LEAVING THE JUNCTION FROM: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SIZE next pipe from this </a:t>
            </a:r>
            <a:r>
              <a:rPr lang="en-US" dirty="0" err="1"/>
              <a:t>q</a:t>
            </a:r>
            <a:r>
              <a:rPr lang="en-US" baseline="-25000" dirty="0" err="1"/>
              <a:t>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52601"/>
            <a:ext cx="3124200" cy="489142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178140" y="5681610"/>
            <a:ext cx="1222625" cy="565079"/>
          </a:xfrm>
          <a:custGeom>
            <a:avLst/>
            <a:gdLst>
              <a:gd name="connsiteX0" fmla="*/ 0 w 1222625"/>
              <a:gd name="connsiteY0" fmla="*/ 0 h 565079"/>
              <a:gd name="connsiteX1" fmla="*/ 1212351 w 1222625"/>
              <a:gd name="connsiteY1" fmla="*/ 0 h 565079"/>
              <a:gd name="connsiteX2" fmla="*/ 1222625 w 1222625"/>
              <a:gd name="connsiteY2" fmla="*/ 92467 h 565079"/>
              <a:gd name="connsiteX3" fmla="*/ 750014 w 1222625"/>
              <a:gd name="connsiteY3" fmla="*/ 565079 h 565079"/>
              <a:gd name="connsiteX4" fmla="*/ 51371 w 1222625"/>
              <a:gd name="connsiteY4" fmla="*/ 544530 h 565079"/>
              <a:gd name="connsiteX5" fmla="*/ 51371 w 1222625"/>
              <a:gd name="connsiteY5" fmla="*/ 544530 h 565079"/>
              <a:gd name="connsiteX6" fmla="*/ 51371 w 1222625"/>
              <a:gd name="connsiteY6" fmla="*/ 544530 h 56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2625" h="565079">
                <a:moveTo>
                  <a:pt x="0" y="0"/>
                </a:moveTo>
                <a:lnTo>
                  <a:pt x="1212351" y="0"/>
                </a:lnTo>
                <a:lnTo>
                  <a:pt x="1222625" y="92467"/>
                </a:lnTo>
                <a:lnTo>
                  <a:pt x="750014" y="565079"/>
                </a:lnTo>
                <a:lnTo>
                  <a:pt x="51371" y="544530"/>
                </a:lnTo>
                <a:lnTo>
                  <a:pt x="51371" y="544530"/>
                </a:lnTo>
                <a:lnTo>
                  <a:pt x="51371" y="544530"/>
                </a:lnTo>
              </a:path>
            </a:pathLst>
          </a:cu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650752" y="4818581"/>
            <a:ext cx="113015" cy="1017141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963694" y="4552546"/>
            <a:ext cx="583672" cy="865761"/>
          </a:xfrm>
          <a:custGeom>
            <a:avLst/>
            <a:gdLst>
              <a:gd name="connsiteX0" fmla="*/ 0 w 583672"/>
              <a:gd name="connsiteY0" fmla="*/ 0 h 865761"/>
              <a:gd name="connsiteX1" fmla="*/ 369651 w 583672"/>
              <a:gd name="connsiteY1" fmla="*/ 9727 h 865761"/>
              <a:gd name="connsiteX2" fmla="*/ 457200 w 583672"/>
              <a:gd name="connsiteY2" fmla="*/ 68093 h 865761"/>
              <a:gd name="connsiteX3" fmla="*/ 457200 w 583672"/>
              <a:gd name="connsiteY3" fmla="*/ 87549 h 865761"/>
              <a:gd name="connsiteX4" fmla="*/ 447472 w 583672"/>
              <a:gd name="connsiteY4" fmla="*/ 486383 h 865761"/>
              <a:gd name="connsiteX5" fmla="*/ 515566 w 583672"/>
              <a:gd name="connsiteY5" fmla="*/ 535021 h 865761"/>
              <a:gd name="connsiteX6" fmla="*/ 544749 w 583672"/>
              <a:gd name="connsiteY6" fmla="*/ 544749 h 865761"/>
              <a:gd name="connsiteX7" fmla="*/ 573932 w 583672"/>
              <a:gd name="connsiteY7" fmla="*/ 564204 h 865761"/>
              <a:gd name="connsiteX8" fmla="*/ 583659 w 583672"/>
              <a:gd name="connsiteY8" fmla="*/ 612842 h 865761"/>
              <a:gd name="connsiteX9" fmla="*/ 573932 w 583672"/>
              <a:gd name="connsiteY9" fmla="*/ 826851 h 865761"/>
              <a:gd name="connsiteX10" fmla="*/ 496110 w 583672"/>
              <a:gd name="connsiteY10" fmla="*/ 856034 h 865761"/>
              <a:gd name="connsiteX11" fmla="*/ 233463 w 583672"/>
              <a:gd name="connsiteY11" fmla="*/ 865761 h 865761"/>
              <a:gd name="connsiteX12" fmla="*/ 243191 w 583672"/>
              <a:gd name="connsiteY12" fmla="*/ 447472 h 865761"/>
              <a:gd name="connsiteX13" fmla="*/ 0 w 583672"/>
              <a:gd name="connsiteY13" fmla="*/ 447472 h 865761"/>
              <a:gd name="connsiteX14" fmla="*/ 0 w 583672"/>
              <a:gd name="connsiteY14" fmla="*/ 0 h 86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3672" h="865761">
                <a:moveTo>
                  <a:pt x="0" y="0"/>
                </a:moveTo>
                <a:lnTo>
                  <a:pt x="369651" y="9727"/>
                </a:lnTo>
                <a:cubicBezTo>
                  <a:pt x="435471" y="34409"/>
                  <a:pt x="446706" y="15626"/>
                  <a:pt x="457200" y="68093"/>
                </a:cubicBezTo>
                <a:cubicBezTo>
                  <a:pt x="458472" y="74452"/>
                  <a:pt x="457200" y="81064"/>
                  <a:pt x="457200" y="87549"/>
                </a:cubicBezTo>
                <a:lnTo>
                  <a:pt x="447472" y="486383"/>
                </a:lnTo>
                <a:cubicBezTo>
                  <a:pt x="470170" y="502596"/>
                  <a:pt x="491647" y="520670"/>
                  <a:pt x="515566" y="535021"/>
                </a:cubicBezTo>
                <a:cubicBezTo>
                  <a:pt x="524359" y="540297"/>
                  <a:pt x="535578" y="540163"/>
                  <a:pt x="544749" y="544749"/>
                </a:cubicBezTo>
                <a:cubicBezTo>
                  <a:pt x="555206" y="549977"/>
                  <a:pt x="564204" y="557719"/>
                  <a:pt x="573932" y="564204"/>
                </a:cubicBezTo>
                <a:cubicBezTo>
                  <a:pt x="584445" y="606261"/>
                  <a:pt x="583659" y="589746"/>
                  <a:pt x="583659" y="612842"/>
                </a:cubicBezTo>
                <a:lnTo>
                  <a:pt x="573932" y="826851"/>
                </a:lnTo>
                <a:lnTo>
                  <a:pt x="496110" y="856034"/>
                </a:lnTo>
                <a:lnTo>
                  <a:pt x="233463" y="865761"/>
                </a:lnTo>
                <a:lnTo>
                  <a:pt x="243191" y="447472"/>
                </a:lnTo>
                <a:lnTo>
                  <a:pt x="0" y="447472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331796" y="4818580"/>
            <a:ext cx="431971" cy="58220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187431" y="4669277"/>
            <a:ext cx="1215957" cy="1021404"/>
          </a:xfrm>
          <a:custGeom>
            <a:avLst/>
            <a:gdLst>
              <a:gd name="connsiteX0" fmla="*/ 204281 w 1215957"/>
              <a:gd name="connsiteY0" fmla="*/ 77821 h 1021404"/>
              <a:gd name="connsiteX1" fmla="*/ 214008 w 1215957"/>
              <a:gd name="connsiteY1" fmla="*/ 379378 h 1021404"/>
              <a:gd name="connsiteX2" fmla="*/ 214008 w 1215957"/>
              <a:gd name="connsiteY2" fmla="*/ 379378 h 1021404"/>
              <a:gd name="connsiteX3" fmla="*/ 340468 w 1215957"/>
              <a:gd name="connsiteY3" fmla="*/ 437744 h 1021404"/>
              <a:gd name="connsiteX4" fmla="*/ 340468 w 1215957"/>
              <a:gd name="connsiteY4" fmla="*/ 437744 h 1021404"/>
              <a:gd name="connsiteX5" fmla="*/ 340468 w 1215957"/>
              <a:gd name="connsiteY5" fmla="*/ 739302 h 1021404"/>
              <a:gd name="connsiteX6" fmla="*/ 340468 w 1215957"/>
              <a:gd name="connsiteY6" fmla="*/ 739302 h 1021404"/>
              <a:gd name="connsiteX7" fmla="*/ 19455 w 1215957"/>
              <a:gd name="connsiteY7" fmla="*/ 739302 h 1021404"/>
              <a:gd name="connsiteX8" fmla="*/ 0 w 1215957"/>
              <a:gd name="connsiteY8" fmla="*/ 1021404 h 1021404"/>
              <a:gd name="connsiteX9" fmla="*/ 1196502 w 1215957"/>
              <a:gd name="connsiteY9" fmla="*/ 1011676 h 1021404"/>
              <a:gd name="connsiteX10" fmla="*/ 1215957 w 1215957"/>
              <a:gd name="connsiteY10" fmla="*/ 9727 h 1021404"/>
              <a:gd name="connsiteX11" fmla="*/ 622570 w 1215957"/>
              <a:gd name="connsiteY11" fmla="*/ 0 h 1021404"/>
              <a:gd name="connsiteX12" fmla="*/ 612842 w 1215957"/>
              <a:gd name="connsiteY12" fmla="*/ 97276 h 1021404"/>
              <a:gd name="connsiteX13" fmla="*/ 204281 w 1215957"/>
              <a:gd name="connsiteY13" fmla="*/ 77821 h 102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5957" h="1021404">
                <a:moveTo>
                  <a:pt x="204281" y="77821"/>
                </a:moveTo>
                <a:lnTo>
                  <a:pt x="214008" y="379378"/>
                </a:lnTo>
                <a:lnTo>
                  <a:pt x="214008" y="379378"/>
                </a:lnTo>
                <a:lnTo>
                  <a:pt x="340468" y="437744"/>
                </a:lnTo>
                <a:lnTo>
                  <a:pt x="340468" y="437744"/>
                </a:lnTo>
                <a:lnTo>
                  <a:pt x="340468" y="739302"/>
                </a:lnTo>
                <a:lnTo>
                  <a:pt x="340468" y="739302"/>
                </a:lnTo>
                <a:lnTo>
                  <a:pt x="19455" y="739302"/>
                </a:lnTo>
                <a:lnTo>
                  <a:pt x="0" y="1021404"/>
                </a:lnTo>
                <a:lnTo>
                  <a:pt x="1196502" y="1011676"/>
                </a:lnTo>
                <a:lnTo>
                  <a:pt x="1215957" y="9727"/>
                </a:lnTo>
                <a:lnTo>
                  <a:pt x="622570" y="0"/>
                </a:lnTo>
                <a:lnTo>
                  <a:pt x="612842" y="97276"/>
                </a:lnTo>
                <a:lnTo>
                  <a:pt x="204281" y="77821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763766" y="4876800"/>
            <a:ext cx="351034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553201" y="4766308"/>
                <a:ext cx="3826689" cy="827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𝐶𝐴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𝑙𝑜𝑐𝑎𝑙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𝐶𝐴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𝑢𝑝𝑠𝑡𝑟𝑒𝑎𝑚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1" y="4766308"/>
                <a:ext cx="3826689" cy="827342"/>
              </a:xfrm>
              <a:prstGeom prst="rect">
                <a:avLst/>
              </a:prstGeom>
              <a:blipFill>
                <a:blip r:embed="rId4"/>
                <a:stretch>
                  <a:fillRect t="-104545" b="-15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 rot="2994942">
            <a:off x="3889955" y="4981109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44459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72200" y="1942523"/>
            <a:ext cx="3810470" cy="400483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Continue downstream in same fashion (from upstream to junction) until reach outlet</a:t>
            </a:r>
          </a:p>
          <a:p>
            <a:pPr lvl="1"/>
            <a:r>
              <a:rPr lang="en-US" dirty="0"/>
              <a:t>Accumulate CA values and Tc as move downstream</a:t>
            </a:r>
          </a:p>
          <a:p>
            <a:pPr lvl="1"/>
            <a:r>
              <a:rPr lang="en-US" dirty="0"/>
              <a:t>Checks include that all areas add up to total area</a:t>
            </a:r>
          </a:p>
          <a:p>
            <a:pPr lvl="1"/>
            <a:r>
              <a:rPr lang="en-US" dirty="0"/>
              <a:t>T</a:t>
            </a:r>
            <a:r>
              <a:rPr lang="en-US" baseline="-25000" dirty="0"/>
              <a:t>c</a:t>
            </a:r>
            <a:r>
              <a:rPr lang="en-US" dirty="0"/>
              <a:t> should be increasing in value as move downstream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52601"/>
            <a:ext cx="3124200" cy="489142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178140" y="5681610"/>
            <a:ext cx="1222625" cy="565079"/>
          </a:xfrm>
          <a:custGeom>
            <a:avLst/>
            <a:gdLst>
              <a:gd name="connsiteX0" fmla="*/ 0 w 1222625"/>
              <a:gd name="connsiteY0" fmla="*/ 0 h 565079"/>
              <a:gd name="connsiteX1" fmla="*/ 1212351 w 1222625"/>
              <a:gd name="connsiteY1" fmla="*/ 0 h 565079"/>
              <a:gd name="connsiteX2" fmla="*/ 1222625 w 1222625"/>
              <a:gd name="connsiteY2" fmla="*/ 92467 h 565079"/>
              <a:gd name="connsiteX3" fmla="*/ 750014 w 1222625"/>
              <a:gd name="connsiteY3" fmla="*/ 565079 h 565079"/>
              <a:gd name="connsiteX4" fmla="*/ 51371 w 1222625"/>
              <a:gd name="connsiteY4" fmla="*/ 544530 h 565079"/>
              <a:gd name="connsiteX5" fmla="*/ 51371 w 1222625"/>
              <a:gd name="connsiteY5" fmla="*/ 544530 h 565079"/>
              <a:gd name="connsiteX6" fmla="*/ 51371 w 1222625"/>
              <a:gd name="connsiteY6" fmla="*/ 544530 h 56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2625" h="565079">
                <a:moveTo>
                  <a:pt x="0" y="0"/>
                </a:moveTo>
                <a:lnTo>
                  <a:pt x="1212351" y="0"/>
                </a:lnTo>
                <a:lnTo>
                  <a:pt x="1222625" y="92467"/>
                </a:lnTo>
                <a:lnTo>
                  <a:pt x="750014" y="565079"/>
                </a:lnTo>
                <a:lnTo>
                  <a:pt x="51371" y="544530"/>
                </a:lnTo>
                <a:lnTo>
                  <a:pt x="51371" y="544530"/>
                </a:lnTo>
                <a:lnTo>
                  <a:pt x="51371" y="544530"/>
                </a:lnTo>
              </a:path>
            </a:pathLst>
          </a:cu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650752" y="4818581"/>
            <a:ext cx="113015" cy="1017141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963694" y="4552546"/>
            <a:ext cx="583672" cy="865761"/>
          </a:xfrm>
          <a:custGeom>
            <a:avLst/>
            <a:gdLst>
              <a:gd name="connsiteX0" fmla="*/ 0 w 583672"/>
              <a:gd name="connsiteY0" fmla="*/ 0 h 865761"/>
              <a:gd name="connsiteX1" fmla="*/ 369651 w 583672"/>
              <a:gd name="connsiteY1" fmla="*/ 9727 h 865761"/>
              <a:gd name="connsiteX2" fmla="*/ 457200 w 583672"/>
              <a:gd name="connsiteY2" fmla="*/ 68093 h 865761"/>
              <a:gd name="connsiteX3" fmla="*/ 457200 w 583672"/>
              <a:gd name="connsiteY3" fmla="*/ 87549 h 865761"/>
              <a:gd name="connsiteX4" fmla="*/ 447472 w 583672"/>
              <a:gd name="connsiteY4" fmla="*/ 486383 h 865761"/>
              <a:gd name="connsiteX5" fmla="*/ 515566 w 583672"/>
              <a:gd name="connsiteY5" fmla="*/ 535021 h 865761"/>
              <a:gd name="connsiteX6" fmla="*/ 544749 w 583672"/>
              <a:gd name="connsiteY6" fmla="*/ 544749 h 865761"/>
              <a:gd name="connsiteX7" fmla="*/ 573932 w 583672"/>
              <a:gd name="connsiteY7" fmla="*/ 564204 h 865761"/>
              <a:gd name="connsiteX8" fmla="*/ 583659 w 583672"/>
              <a:gd name="connsiteY8" fmla="*/ 612842 h 865761"/>
              <a:gd name="connsiteX9" fmla="*/ 573932 w 583672"/>
              <a:gd name="connsiteY9" fmla="*/ 826851 h 865761"/>
              <a:gd name="connsiteX10" fmla="*/ 496110 w 583672"/>
              <a:gd name="connsiteY10" fmla="*/ 856034 h 865761"/>
              <a:gd name="connsiteX11" fmla="*/ 233463 w 583672"/>
              <a:gd name="connsiteY11" fmla="*/ 865761 h 865761"/>
              <a:gd name="connsiteX12" fmla="*/ 243191 w 583672"/>
              <a:gd name="connsiteY12" fmla="*/ 447472 h 865761"/>
              <a:gd name="connsiteX13" fmla="*/ 0 w 583672"/>
              <a:gd name="connsiteY13" fmla="*/ 447472 h 865761"/>
              <a:gd name="connsiteX14" fmla="*/ 0 w 583672"/>
              <a:gd name="connsiteY14" fmla="*/ 0 h 86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3672" h="865761">
                <a:moveTo>
                  <a:pt x="0" y="0"/>
                </a:moveTo>
                <a:lnTo>
                  <a:pt x="369651" y="9727"/>
                </a:lnTo>
                <a:cubicBezTo>
                  <a:pt x="435471" y="34409"/>
                  <a:pt x="446706" y="15626"/>
                  <a:pt x="457200" y="68093"/>
                </a:cubicBezTo>
                <a:cubicBezTo>
                  <a:pt x="458472" y="74452"/>
                  <a:pt x="457200" y="81064"/>
                  <a:pt x="457200" y="87549"/>
                </a:cubicBezTo>
                <a:lnTo>
                  <a:pt x="447472" y="486383"/>
                </a:lnTo>
                <a:cubicBezTo>
                  <a:pt x="470170" y="502596"/>
                  <a:pt x="491647" y="520670"/>
                  <a:pt x="515566" y="535021"/>
                </a:cubicBezTo>
                <a:cubicBezTo>
                  <a:pt x="524359" y="540297"/>
                  <a:pt x="535578" y="540163"/>
                  <a:pt x="544749" y="544749"/>
                </a:cubicBezTo>
                <a:cubicBezTo>
                  <a:pt x="555206" y="549977"/>
                  <a:pt x="564204" y="557719"/>
                  <a:pt x="573932" y="564204"/>
                </a:cubicBezTo>
                <a:cubicBezTo>
                  <a:pt x="584445" y="606261"/>
                  <a:pt x="583659" y="589746"/>
                  <a:pt x="583659" y="612842"/>
                </a:cubicBezTo>
                <a:lnTo>
                  <a:pt x="573932" y="826851"/>
                </a:lnTo>
                <a:lnTo>
                  <a:pt x="496110" y="856034"/>
                </a:lnTo>
                <a:lnTo>
                  <a:pt x="233463" y="865761"/>
                </a:lnTo>
                <a:lnTo>
                  <a:pt x="243191" y="447472"/>
                </a:lnTo>
                <a:lnTo>
                  <a:pt x="0" y="447472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331796" y="4818580"/>
            <a:ext cx="431971" cy="58220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187431" y="4669277"/>
            <a:ext cx="1215957" cy="1021404"/>
          </a:xfrm>
          <a:custGeom>
            <a:avLst/>
            <a:gdLst>
              <a:gd name="connsiteX0" fmla="*/ 204281 w 1215957"/>
              <a:gd name="connsiteY0" fmla="*/ 77821 h 1021404"/>
              <a:gd name="connsiteX1" fmla="*/ 214008 w 1215957"/>
              <a:gd name="connsiteY1" fmla="*/ 379378 h 1021404"/>
              <a:gd name="connsiteX2" fmla="*/ 214008 w 1215957"/>
              <a:gd name="connsiteY2" fmla="*/ 379378 h 1021404"/>
              <a:gd name="connsiteX3" fmla="*/ 340468 w 1215957"/>
              <a:gd name="connsiteY3" fmla="*/ 437744 h 1021404"/>
              <a:gd name="connsiteX4" fmla="*/ 340468 w 1215957"/>
              <a:gd name="connsiteY4" fmla="*/ 437744 h 1021404"/>
              <a:gd name="connsiteX5" fmla="*/ 340468 w 1215957"/>
              <a:gd name="connsiteY5" fmla="*/ 739302 h 1021404"/>
              <a:gd name="connsiteX6" fmla="*/ 340468 w 1215957"/>
              <a:gd name="connsiteY6" fmla="*/ 739302 h 1021404"/>
              <a:gd name="connsiteX7" fmla="*/ 19455 w 1215957"/>
              <a:gd name="connsiteY7" fmla="*/ 739302 h 1021404"/>
              <a:gd name="connsiteX8" fmla="*/ 0 w 1215957"/>
              <a:gd name="connsiteY8" fmla="*/ 1021404 h 1021404"/>
              <a:gd name="connsiteX9" fmla="*/ 1196502 w 1215957"/>
              <a:gd name="connsiteY9" fmla="*/ 1011676 h 1021404"/>
              <a:gd name="connsiteX10" fmla="*/ 1215957 w 1215957"/>
              <a:gd name="connsiteY10" fmla="*/ 9727 h 1021404"/>
              <a:gd name="connsiteX11" fmla="*/ 622570 w 1215957"/>
              <a:gd name="connsiteY11" fmla="*/ 0 h 1021404"/>
              <a:gd name="connsiteX12" fmla="*/ 612842 w 1215957"/>
              <a:gd name="connsiteY12" fmla="*/ 97276 h 1021404"/>
              <a:gd name="connsiteX13" fmla="*/ 204281 w 1215957"/>
              <a:gd name="connsiteY13" fmla="*/ 77821 h 102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5957" h="1021404">
                <a:moveTo>
                  <a:pt x="204281" y="77821"/>
                </a:moveTo>
                <a:lnTo>
                  <a:pt x="214008" y="379378"/>
                </a:lnTo>
                <a:lnTo>
                  <a:pt x="214008" y="379378"/>
                </a:lnTo>
                <a:lnTo>
                  <a:pt x="340468" y="437744"/>
                </a:lnTo>
                <a:lnTo>
                  <a:pt x="340468" y="437744"/>
                </a:lnTo>
                <a:lnTo>
                  <a:pt x="340468" y="739302"/>
                </a:lnTo>
                <a:lnTo>
                  <a:pt x="340468" y="739302"/>
                </a:lnTo>
                <a:lnTo>
                  <a:pt x="19455" y="739302"/>
                </a:lnTo>
                <a:lnTo>
                  <a:pt x="0" y="1021404"/>
                </a:lnTo>
                <a:lnTo>
                  <a:pt x="1196502" y="1011676"/>
                </a:lnTo>
                <a:lnTo>
                  <a:pt x="1215957" y="9727"/>
                </a:lnTo>
                <a:lnTo>
                  <a:pt x="622570" y="0"/>
                </a:lnTo>
                <a:lnTo>
                  <a:pt x="612842" y="97276"/>
                </a:lnTo>
                <a:lnTo>
                  <a:pt x="204281" y="77821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763766" y="4876800"/>
            <a:ext cx="351034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994942">
            <a:off x="3889955" y="4981109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local</a:t>
            </a:r>
          </a:p>
        </p:txBody>
      </p:sp>
      <p:sp>
        <p:nvSpPr>
          <p:cNvPr id="7" name="Freeform 6"/>
          <p:cNvSpPr/>
          <p:nvPr/>
        </p:nvSpPr>
        <p:spPr>
          <a:xfrm>
            <a:off x="2963694" y="4163439"/>
            <a:ext cx="398834" cy="389107"/>
          </a:xfrm>
          <a:custGeom>
            <a:avLst/>
            <a:gdLst>
              <a:gd name="connsiteX0" fmla="*/ 9727 w 398834"/>
              <a:gd name="connsiteY0" fmla="*/ 0 h 389107"/>
              <a:gd name="connsiteX1" fmla="*/ 398834 w 398834"/>
              <a:gd name="connsiteY1" fmla="*/ 0 h 389107"/>
              <a:gd name="connsiteX2" fmla="*/ 379378 w 398834"/>
              <a:gd name="connsiteY2" fmla="*/ 389107 h 389107"/>
              <a:gd name="connsiteX3" fmla="*/ 0 w 398834"/>
              <a:gd name="connsiteY3" fmla="*/ 389107 h 389107"/>
              <a:gd name="connsiteX4" fmla="*/ 9727 w 398834"/>
              <a:gd name="connsiteY4" fmla="*/ 0 h 38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34" h="389107">
                <a:moveTo>
                  <a:pt x="9727" y="0"/>
                </a:moveTo>
                <a:lnTo>
                  <a:pt x="398834" y="0"/>
                </a:lnTo>
                <a:lnTo>
                  <a:pt x="379378" y="389107"/>
                </a:lnTo>
                <a:lnTo>
                  <a:pt x="0" y="389107"/>
                </a:lnTo>
                <a:lnTo>
                  <a:pt x="9727" y="0"/>
                </a:lnTo>
                <a:close/>
              </a:path>
            </a:pathLst>
          </a:custGeom>
          <a:solidFill>
            <a:srgbClr val="7030A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86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72200" y="1942523"/>
            <a:ext cx="3810470" cy="400483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outlet should have:</a:t>
            </a:r>
          </a:p>
          <a:p>
            <a:pPr lvl="1"/>
            <a:r>
              <a:rPr lang="en-US" dirty="0"/>
              <a:t>Pipe sizes</a:t>
            </a:r>
          </a:p>
          <a:p>
            <a:pPr lvl="1"/>
            <a:r>
              <a:rPr lang="en-US" dirty="0"/>
              <a:t>Pipe discharges</a:t>
            </a:r>
          </a:p>
          <a:p>
            <a:r>
              <a:rPr lang="en-US" dirty="0"/>
              <a:t>Next check hydraulics</a:t>
            </a:r>
          </a:p>
          <a:p>
            <a:pPr lvl="1"/>
            <a:r>
              <a:rPr lang="en-US" dirty="0"/>
              <a:t>SWMM </a:t>
            </a:r>
            <a:r>
              <a:rPr lang="mr-IN" dirty="0"/>
              <a:t>–</a:t>
            </a:r>
            <a:r>
              <a:rPr lang="en-US" dirty="0"/>
              <a:t> enter Q</a:t>
            </a:r>
            <a:r>
              <a:rPr lang="en-US" baseline="-25000" dirty="0"/>
              <a:t>INLET</a:t>
            </a:r>
            <a:r>
              <a:rPr lang="en-US" dirty="0"/>
              <a:t> directly and check pipe hydraulics</a:t>
            </a:r>
          </a:p>
          <a:p>
            <a:pPr lvl="1"/>
            <a:r>
              <a:rPr lang="en-US" dirty="0"/>
              <a:t>SWMM </a:t>
            </a:r>
            <a:r>
              <a:rPr lang="mr-IN" dirty="0"/>
              <a:t>–</a:t>
            </a:r>
            <a:r>
              <a:rPr lang="en-US" dirty="0"/>
              <a:t> Approximate rational in SWMM to check a design hyetograph</a:t>
            </a:r>
          </a:p>
          <a:p>
            <a:pPr lvl="1"/>
            <a:r>
              <a:rPr lang="en-US" dirty="0"/>
              <a:t>Use SWMM results to adjust design and produce a HGL drawing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52601"/>
            <a:ext cx="3124200" cy="489142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178140" y="5681610"/>
            <a:ext cx="1222625" cy="565079"/>
          </a:xfrm>
          <a:custGeom>
            <a:avLst/>
            <a:gdLst>
              <a:gd name="connsiteX0" fmla="*/ 0 w 1222625"/>
              <a:gd name="connsiteY0" fmla="*/ 0 h 565079"/>
              <a:gd name="connsiteX1" fmla="*/ 1212351 w 1222625"/>
              <a:gd name="connsiteY1" fmla="*/ 0 h 565079"/>
              <a:gd name="connsiteX2" fmla="*/ 1222625 w 1222625"/>
              <a:gd name="connsiteY2" fmla="*/ 92467 h 565079"/>
              <a:gd name="connsiteX3" fmla="*/ 750014 w 1222625"/>
              <a:gd name="connsiteY3" fmla="*/ 565079 h 565079"/>
              <a:gd name="connsiteX4" fmla="*/ 51371 w 1222625"/>
              <a:gd name="connsiteY4" fmla="*/ 544530 h 565079"/>
              <a:gd name="connsiteX5" fmla="*/ 51371 w 1222625"/>
              <a:gd name="connsiteY5" fmla="*/ 544530 h 565079"/>
              <a:gd name="connsiteX6" fmla="*/ 51371 w 1222625"/>
              <a:gd name="connsiteY6" fmla="*/ 544530 h 56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2625" h="565079">
                <a:moveTo>
                  <a:pt x="0" y="0"/>
                </a:moveTo>
                <a:lnTo>
                  <a:pt x="1212351" y="0"/>
                </a:lnTo>
                <a:lnTo>
                  <a:pt x="1222625" y="92467"/>
                </a:lnTo>
                <a:lnTo>
                  <a:pt x="750014" y="565079"/>
                </a:lnTo>
                <a:lnTo>
                  <a:pt x="51371" y="544530"/>
                </a:lnTo>
                <a:lnTo>
                  <a:pt x="51371" y="544530"/>
                </a:lnTo>
                <a:lnTo>
                  <a:pt x="51371" y="544530"/>
                </a:lnTo>
              </a:path>
            </a:pathLst>
          </a:cu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650752" y="4818581"/>
            <a:ext cx="113015" cy="1017141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963694" y="4552546"/>
            <a:ext cx="583672" cy="865761"/>
          </a:xfrm>
          <a:custGeom>
            <a:avLst/>
            <a:gdLst>
              <a:gd name="connsiteX0" fmla="*/ 0 w 583672"/>
              <a:gd name="connsiteY0" fmla="*/ 0 h 865761"/>
              <a:gd name="connsiteX1" fmla="*/ 369651 w 583672"/>
              <a:gd name="connsiteY1" fmla="*/ 9727 h 865761"/>
              <a:gd name="connsiteX2" fmla="*/ 457200 w 583672"/>
              <a:gd name="connsiteY2" fmla="*/ 68093 h 865761"/>
              <a:gd name="connsiteX3" fmla="*/ 457200 w 583672"/>
              <a:gd name="connsiteY3" fmla="*/ 87549 h 865761"/>
              <a:gd name="connsiteX4" fmla="*/ 447472 w 583672"/>
              <a:gd name="connsiteY4" fmla="*/ 486383 h 865761"/>
              <a:gd name="connsiteX5" fmla="*/ 515566 w 583672"/>
              <a:gd name="connsiteY5" fmla="*/ 535021 h 865761"/>
              <a:gd name="connsiteX6" fmla="*/ 544749 w 583672"/>
              <a:gd name="connsiteY6" fmla="*/ 544749 h 865761"/>
              <a:gd name="connsiteX7" fmla="*/ 573932 w 583672"/>
              <a:gd name="connsiteY7" fmla="*/ 564204 h 865761"/>
              <a:gd name="connsiteX8" fmla="*/ 583659 w 583672"/>
              <a:gd name="connsiteY8" fmla="*/ 612842 h 865761"/>
              <a:gd name="connsiteX9" fmla="*/ 573932 w 583672"/>
              <a:gd name="connsiteY9" fmla="*/ 826851 h 865761"/>
              <a:gd name="connsiteX10" fmla="*/ 496110 w 583672"/>
              <a:gd name="connsiteY10" fmla="*/ 856034 h 865761"/>
              <a:gd name="connsiteX11" fmla="*/ 233463 w 583672"/>
              <a:gd name="connsiteY11" fmla="*/ 865761 h 865761"/>
              <a:gd name="connsiteX12" fmla="*/ 243191 w 583672"/>
              <a:gd name="connsiteY12" fmla="*/ 447472 h 865761"/>
              <a:gd name="connsiteX13" fmla="*/ 0 w 583672"/>
              <a:gd name="connsiteY13" fmla="*/ 447472 h 865761"/>
              <a:gd name="connsiteX14" fmla="*/ 0 w 583672"/>
              <a:gd name="connsiteY14" fmla="*/ 0 h 86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3672" h="865761">
                <a:moveTo>
                  <a:pt x="0" y="0"/>
                </a:moveTo>
                <a:lnTo>
                  <a:pt x="369651" y="9727"/>
                </a:lnTo>
                <a:cubicBezTo>
                  <a:pt x="435471" y="34409"/>
                  <a:pt x="446706" y="15626"/>
                  <a:pt x="457200" y="68093"/>
                </a:cubicBezTo>
                <a:cubicBezTo>
                  <a:pt x="458472" y="74452"/>
                  <a:pt x="457200" y="81064"/>
                  <a:pt x="457200" y="87549"/>
                </a:cubicBezTo>
                <a:lnTo>
                  <a:pt x="447472" y="486383"/>
                </a:lnTo>
                <a:cubicBezTo>
                  <a:pt x="470170" y="502596"/>
                  <a:pt x="491647" y="520670"/>
                  <a:pt x="515566" y="535021"/>
                </a:cubicBezTo>
                <a:cubicBezTo>
                  <a:pt x="524359" y="540297"/>
                  <a:pt x="535578" y="540163"/>
                  <a:pt x="544749" y="544749"/>
                </a:cubicBezTo>
                <a:cubicBezTo>
                  <a:pt x="555206" y="549977"/>
                  <a:pt x="564204" y="557719"/>
                  <a:pt x="573932" y="564204"/>
                </a:cubicBezTo>
                <a:cubicBezTo>
                  <a:pt x="584445" y="606261"/>
                  <a:pt x="583659" y="589746"/>
                  <a:pt x="583659" y="612842"/>
                </a:cubicBezTo>
                <a:lnTo>
                  <a:pt x="573932" y="826851"/>
                </a:lnTo>
                <a:lnTo>
                  <a:pt x="496110" y="856034"/>
                </a:lnTo>
                <a:lnTo>
                  <a:pt x="233463" y="865761"/>
                </a:lnTo>
                <a:lnTo>
                  <a:pt x="243191" y="447472"/>
                </a:lnTo>
                <a:lnTo>
                  <a:pt x="0" y="447472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331796" y="4818580"/>
            <a:ext cx="431971" cy="58220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187431" y="4669277"/>
            <a:ext cx="1215957" cy="1021404"/>
          </a:xfrm>
          <a:custGeom>
            <a:avLst/>
            <a:gdLst>
              <a:gd name="connsiteX0" fmla="*/ 204281 w 1215957"/>
              <a:gd name="connsiteY0" fmla="*/ 77821 h 1021404"/>
              <a:gd name="connsiteX1" fmla="*/ 214008 w 1215957"/>
              <a:gd name="connsiteY1" fmla="*/ 379378 h 1021404"/>
              <a:gd name="connsiteX2" fmla="*/ 214008 w 1215957"/>
              <a:gd name="connsiteY2" fmla="*/ 379378 h 1021404"/>
              <a:gd name="connsiteX3" fmla="*/ 340468 w 1215957"/>
              <a:gd name="connsiteY3" fmla="*/ 437744 h 1021404"/>
              <a:gd name="connsiteX4" fmla="*/ 340468 w 1215957"/>
              <a:gd name="connsiteY4" fmla="*/ 437744 h 1021404"/>
              <a:gd name="connsiteX5" fmla="*/ 340468 w 1215957"/>
              <a:gd name="connsiteY5" fmla="*/ 739302 h 1021404"/>
              <a:gd name="connsiteX6" fmla="*/ 340468 w 1215957"/>
              <a:gd name="connsiteY6" fmla="*/ 739302 h 1021404"/>
              <a:gd name="connsiteX7" fmla="*/ 19455 w 1215957"/>
              <a:gd name="connsiteY7" fmla="*/ 739302 h 1021404"/>
              <a:gd name="connsiteX8" fmla="*/ 0 w 1215957"/>
              <a:gd name="connsiteY8" fmla="*/ 1021404 h 1021404"/>
              <a:gd name="connsiteX9" fmla="*/ 1196502 w 1215957"/>
              <a:gd name="connsiteY9" fmla="*/ 1011676 h 1021404"/>
              <a:gd name="connsiteX10" fmla="*/ 1215957 w 1215957"/>
              <a:gd name="connsiteY10" fmla="*/ 9727 h 1021404"/>
              <a:gd name="connsiteX11" fmla="*/ 622570 w 1215957"/>
              <a:gd name="connsiteY11" fmla="*/ 0 h 1021404"/>
              <a:gd name="connsiteX12" fmla="*/ 612842 w 1215957"/>
              <a:gd name="connsiteY12" fmla="*/ 97276 h 1021404"/>
              <a:gd name="connsiteX13" fmla="*/ 204281 w 1215957"/>
              <a:gd name="connsiteY13" fmla="*/ 77821 h 102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5957" h="1021404">
                <a:moveTo>
                  <a:pt x="204281" y="77821"/>
                </a:moveTo>
                <a:lnTo>
                  <a:pt x="214008" y="379378"/>
                </a:lnTo>
                <a:lnTo>
                  <a:pt x="214008" y="379378"/>
                </a:lnTo>
                <a:lnTo>
                  <a:pt x="340468" y="437744"/>
                </a:lnTo>
                <a:lnTo>
                  <a:pt x="340468" y="437744"/>
                </a:lnTo>
                <a:lnTo>
                  <a:pt x="340468" y="739302"/>
                </a:lnTo>
                <a:lnTo>
                  <a:pt x="340468" y="739302"/>
                </a:lnTo>
                <a:lnTo>
                  <a:pt x="19455" y="739302"/>
                </a:lnTo>
                <a:lnTo>
                  <a:pt x="0" y="1021404"/>
                </a:lnTo>
                <a:lnTo>
                  <a:pt x="1196502" y="1011676"/>
                </a:lnTo>
                <a:lnTo>
                  <a:pt x="1215957" y="9727"/>
                </a:lnTo>
                <a:lnTo>
                  <a:pt x="622570" y="0"/>
                </a:lnTo>
                <a:lnTo>
                  <a:pt x="612842" y="97276"/>
                </a:lnTo>
                <a:lnTo>
                  <a:pt x="204281" y="77821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763766" y="4876800"/>
            <a:ext cx="351034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994942">
            <a:off x="3889955" y="4981109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local</a:t>
            </a:r>
          </a:p>
        </p:txBody>
      </p:sp>
      <p:sp>
        <p:nvSpPr>
          <p:cNvPr id="7" name="Freeform 6"/>
          <p:cNvSpPr/>
          <p:nvPr/>
        </p:nvSpPr>
        <p:spPr>
          <a:xfrm>
            <a:off x="2963694" y="4163439"/>
            <a:ext cx="398834" cy="389107"/>
          </a:xfrm>
          <a:custGeom>
            <a:avLst/>
            <a:gdLst>
              <a:gd name="connsiteX0" fmla="*/ 9727 w 398834"/>
              <a:gd name="connsiteY0" fmla="*/ 0 h 389107"/>
              <a:gd name="connsiteX1" fmla="*/ 398834 w 398834"/>
              <a:gd name="connsiteY1" fmla="*/ 0 h 389107"/>
              <a:gd name="connsiteX2" fmla="*/ 379378 w 398834"/>
              <a:gd name="connsiteY2" fmla="*/ 389107 h 389107"/>
              <a:gd name="connsiteX3" fmla="*/ 0 w 398834"/>
              <a:gd name="connsiteY3" fmla="*/ 389107 h 389107"/>
              <a:gd name="connsiteX4" fmla="*/ 9727 w 398834"/>
              <a:gd name="connsiteY4" fmla="*/ 0 h 38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34" h="389107">
                <a:moveTo>
                  <a:pt x="9727" y="0"/>
                </a:moveTo>
                <a:lnTo>
                  <a:pt x="398834" y="0"/>
                </a:lnTo>
                <a:lnTo>
                  <a:pt x="379378" y="389107"/>
                </a:lnTo>
                <a:lnTo>
                  <a:pt x="0" y="389107"/>
                </a:lnTo>
                <a:lnTo>
                  <a:pt x="9727" y="0"/>
                </a:lnTo>
                <a:close/>
              </a:path>
            </a:pathLst>
          </a:custGeom>
          <a:solidFill>
            <a:srgbClr val="7030A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1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Next Time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Goodwin Avenue Example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Same layout as this lesson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Step-by-step</a:t>
            </a:r>
          </a:p>
        </p:txBody>
      </p:sp>
    </p:spTree>
    <p:extLst>
      <p:ext uri="{BB962C8B-B14F-4D97-AF65-F5344CB8AC3E}">
        <p14:creationId xmlns:p14="http://schemas.microsoft.com/office/powerpoint/2010/main" val="357574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Purposes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Conduits convey Flow from one location to another</a:t>
            </a:r>
          </a:p>
          <a:p>
            <a:pPr lvl="1"/>
            <a:r>
              <a:rPr lang="en-US" sz="2200" dirty="0">
                <a:latin typeface="Verdana" charset="0"/>
                <a:ea typeface="ＭＳ Ｐゴシック" charset="0"/>
                <a:cs typeface="ＭＳ Ｐゴシック" charset="0"/>
              </a:rPr>
              <a:t>Pipes</a:t>
            </a:r>
          </a:p>
          <a:p>
            <a:pPr lvl="1"/>
            <a:r>
              <a:rPr lang="en-US" sz="2200" dirty="0">
                <a:latin typeface="Verdana" charset="0"/>
                <a:ea typeface="ＭＳ Ｐゴシック" charset="0"/>
                <a:cs typeface="ＭＳ Ｐゴシック" charset="0"/>
              </a:rPr>
              <a:t>Culverts</a:t>
            </a:r>
          </a:p>
          <a:p>
            <a:pPr lvl="1"/>
            <a:r>
              <a:rPr lang="en-US" sz="2200" dirty="0">
                <a:latin typeface="Verdana" charset="0"/>
                <a:ea typeface="ＭＳ Ｐゴシック" charset="0"/>
                <a:cs typeface="ＭＳ Ｐゴシック" charset="0"/>
              </a:rPr>
              <a:t>Open channels</a:t>
            </a:r>
          </a:p>
          <a:p>
            <a:endParaRPr lang="en-US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6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Conduit design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Select size, material, and slope</a:t>
            </a:r>
          </a:p>
          <a:p>
            <a:pPr lvl="1"/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Storm sewer </a:t>
            </a:r>
            <a:r>
              <a:rPr lang="mr-IN" dirty="0">
                <a:latin typeface="Verdana" charset="0"/>
                <a:ea typeface="ＭＳ Ｐゴシック" charset="0"/>
                <a:cs typeface="ＭＳ Ｐゴシック" charset="0"/>
              </a:rPr>
              <a:t>–</a:t>
            </a:r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 usually desire to operate with free surface (as an open channel)</a:t>
            </a:r>
          </a:p>
          <a:p>
            <a:pPr lvl="1"/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Sanitary sewer </a:t>
            </a:r>
            <a:r>
              <a:rPr lang="mr-IN" dirty="0">
                <a:latin typeface="Verdana" charset="0"/>
                <a:ea typeface="ＭＳ Ｐゴシック" charset="0"/>
                <a:cs typeface="ＭＳ Ｐゴシック" charset="0"/>
              </a:rPr>
              <a:t>–</a:t>
            </a:r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 similar usually want a free surface</a:t>
            </a:r>
          </a:p>
          <a:p>
            <a:pPr lvl="1"/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Size (diameter) is dictated by</a:t>
            </a:r>
          </a:p>
          <a:p>
            <a:pPr lvl="2"/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Flow required</a:t>
            </a:r>
          </a:p>
          <a:p>
            <a:pPr lvl="2"/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Burial depth relative to drop available</a:t>
            </a:r>
          </a:p>
        </p:txBody>
      </p:sp>
    </p:spTree>
    <p:extLst>
      <p:ext uri="{BB962C8B-B14F-4D97-AF65-F5344CB8AC3E}">
        <p14:creationId xmlns:p14="http://schemas.microsoft.com/office/powerpoint/2010/main" val="140646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good preliminary design can be obtained using a combination of the rational equation and manning’s equation</a:t>
            </a:r>
          </a:p>
          <a:p>
            <a:pPr lvl="1"/>
            <a:r>
              <a:rPr lang="en-US" dirty="0"/>
              <a:t>Done without regard to downstream boundary conditions</a:t>
            </a:r>
          </a:p>
          <a:p>
            <a:pPr lvl="1"/>
            <a:r>
              <a:rPr lang="en-US" dirty="0"/>
              <a:t>Needs to be checked using a hydraulic model (like SWMM)</a:t>
            </a:r>
          </a:p>
        </p:txBody>
      </p:sp>
    </p:spTree>
    <p:extLst>
      <p:ext uri="{BB962C8B-B14F-4D97-AF65-F5344CB8AC3E}">
        <p14:creationId xmlns:p14="http://schemas.microsoft.com/office/powerpoint/2010/main" val="318800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02166" y="2234388"/>
            <a:ext cx="3810470" cy="4004839"/>
          </a:xfrm>
        </p:spPr>
        <p:txBody>
          <a:bodyPr>
            <a:normAutofit fontScale="92500"/>
          </a:bodyPr>
          <a:lstStyle/>
          <a:p>
            <a:r>
              <a:rPr lang="en-US" dirty="0"/>
              <a:t>Determine discharge in each pipe.</a:t>
            </a:r>
          </a:p>
          <a:p>
            <a:r>
              <a:rPr lang="en-US" dirty="0"/>
              <a:t>Size using manning’s equation </a:t>
            </a:r>
            <a:br>
              <a:rPr lang="en-US" dirty="0"/>
            </a:br>
            <a:r>
              <a:rPr lang="en-US" dirty="0"/>
              <a:t>   (</a:t>
            </a:r>
            <a:r>
              <a:rPr lang="mr-IN" dirty="0"/>
              <a:t>…</a:t>
            </a:r>
            <a:r>
              <a:rPr lang="en-US" dirty="0"/>
              <a:t> in us customary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Assumes full, but pipes will have free surface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434120"/>
            <a:ext cx="4178536" cy="380510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00600" y="3048000"/>
            <a:ext cx="0" cy="2610494"/>
          </a:xfrm>
          <a:prstGeom prst="straightConnector1">
            <a:avLst/>
          </a:prstGeom>
          <a:ln w="41275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209332" y="3581400"/>
            <a:ext cx="2591268" cy="0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1" y="4353247"/>
            <a:ext cx="1790467" cy="6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4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02166" y="2234388"/>
            <a:ext cx="3810470" cy="4004839"/>
          </a:xfrm>
        </p:spPr>
        <p:txBody>
          <a:bodyPr>
            <a:normAutofit/>
          </a:bodyPr>
          <a:lstStyle/>
          <a:p>
            <a:r>
              <a:rPr lang="en-US" dirty="0"/>
              <a:t>Layout of system</a:t>
            </a:r>
          </a:p>
          <a:p>
            <a:pPr lvl="1"/>
            <a:r>
              <a:rPr lang="en-US" dirty="0"/>
              <a:t>Drainage area and Inlets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 dirty="0"/>
              <a:t>Outfall</a:t>
            </a:r>
          </a:p>
          <a:p>
            <a:pPr lvl="1"/>
            <a:r>
              <a:rPr lang="en-US" dirty="0"/>
              <a:t>elevations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752601"/>
            <a:ext cx="3124200" cy="489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0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02166" y="2234388"/>
            <a:ext cx="3810470" cy="4004839"/>
          </a:xfrm>
        </p:spPr>
        <p:txBody>
          <a:bodyPr>
            <a:normAutofit/>
          </a:bodyPr>
          <a:lstStyle/>
          <a:p>
            <a:r>
              <a:rPr lang="en-US" dirty="0"/>
              <a:t>Drainage areas and inlets</a:t>
            </a:r>
          </a:p>
          <a:p>
            <a:pPr lvl="1"/>
            <a:r>
              <a:rPr lang="en-US" dirty="0"/>
              <a:t>Determine inlet time of concentration</a:t>
            </a:r>
          </a:p>
          <a:p>
            <a:pPr lvl="1"/>
            <a:r>
              <a:rPr lang="en-US" dirty="0"/>
              <a:t>Determine drainage area runoff coefficient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752601"/>
            <a:ext cx="3124200" cy="489142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178140" y="5681610"/>
            <a:ext cx="1222625" cy="565079"/>
          </a:xfrm>
          <a:custGeom>
            <a:avLst/>
            <a:gdLst>
              <a:gd name="connsiteX0" fmla="*/ 0 w 1222625"/>
              <a:gd name="connsiteY0" fmla="*/ 0 h 565079"/>
              <a:gd name="connsiteX1" fmla="*/ 1212351 w 1222625"/>
              <a:gd name="connsiteY1" fmla="*/ 0 h 565079"/>
              <a:gd name="connsiteX2" fmla="*/ 1222625 w 1222625"/>
              <a:gd name="connsiteY2" fmla="*/ 92467 h 565079"/>
              <a:gd name="connsiteX3" fmla="*/ 750014 w 1222625"/>
              <a:gd name="connsiteY3" fmla="*/ 565079 h 565079"/>
              <a:gd name="connsiteX4" fmla="*/ 51371 w 1222625"/>
              <a:gd name="connsiteY4" fmla="*/ 544530 h 565079"/>
              <a:gd name="connsiteX5" fmla="*/ 51371 w 1222625"/>
              <a:gd name="connsiteY5" fmla="*/ 544530 h 565079"/>
              <a:gd name="connsiteX6" fmla="*/ 51371 w 1222625"/>
              <a:gd name="connsiteY6" fmla="*/ 544530 h 56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2625" h="565079">
                <a:moveTo>
                  <a:pt x="0" y="0"/>
                </a:moveTo>
                <a:lnTo>
                  <a:pt x="1212351" y="0"/>
                </a:lnTo>
                <a:lnTo>
                  <a:pt x="1222625" y="92467"/>
                </a:lnTo>
                <a:lnTo>
                  <a:pt x="750014" y="565079"/>
                </a:lnTo>
                <a:lnTo>
                  <a:pt x="51371" y="544530"/>
                </a:lnTo>
                <a:lnTo>
                  <a:pt x="51371" y="544530"/>
                </a:lnTo>
                <a:lnTo>
                  <a:pt x="51371" y="544530"/>
                </a:lnTo>
              </a:path>
            </a:pathLst>
          </a:cu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4785" y="1699568"/>
            <a:ext cx="3887885" cy="4547120"/>
          </a:xfrm>
        </p:spPr>
        <p:txBody>
          <a:bodyPr>
            <a:normAutofit/>
          </a:bodyPr>
          <a:lstStyle/>
          <a:p>
            <a:r>
              <a:rPr lang="en-US" dirty="0"/>
              <a:t>Pipes (Start upstream)</a:t>
            </a:r>
          </a:p>
          <a:p>
            <a:pPr lvl="1"/>
            <a:r>
              <a:rPr lang="en-US" dirty="0"/>
              <a:t>Select pipe size</a:t>
            </a:r>
          </a:p>
          <a:p>
            <a:pPr lvl="2"/>
            <a:r>
              <a:rPr lang="en-US" dirty="0"/>
              <a:t>Design guidelines</a:t>
            </a:r>
          </a:p>
          <a:p>
            <a:pPr lvl="2"/>
            <a:r>
              <a:rPr lang="en-US" dirty="0"/>
              <a:t>Discharge criteria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Velocity criteria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Determine pipe travel 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52601"/>
            <a:ext cx="3124200" cy="489142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178140" y="5681610"/>
            <a:ext cx="1222625" cy="565079"/>
          </a:xfrm>
          <a:custGeom>
            <a:avLst/>
            <a:gdLst>
              <a:gd name="connsiteX0" fmla="*/ 0 w 1222625"/>
              <a:gd name="connsiteY0" fmla="*/ 0 h 565079"/>
              <a:gd name="connsiteX1" fmla="*/ 1212351 w 1222625"/>
              <a:gd name="connsiteY1" fmla="*/ 0 h 565079"/>
              <a:gd name="connsiteX2" fmla="*/ 1222625 w 1222625"/>
              <a:gd name="connsiteY2" fmla="*/ 92467 h 565079"/>
              <a:gd name="connsiteX3" fmla="*/ 750014 w 1222625"/>
              <a:gd name="connsiteY3" fmla="*/ 565079 h 565079"/>
              <a:gd name="connsiteX4" fmla="*/ 51371 w 1222625"/>
              <a:gd name="connsiteY4" fmla="*/ 544530 h 565079"/>
              <a:gd name="connsiteX5" fmla="*/ 51371 w 1222625"/>
              <a:gd name="connsiteY5" fmla="*/ 544530 h 565079"/>
              <a:gd name="connsiteX6" fmla="*/ 51371 w 1222625"/>
              <a:gd name="connsiteY6" fmla="*/ 544530 h 56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2625" h="565079">
                <a:moveTo>
                  <a:pt x="0" y="0"/>
                </a:moveTo>
                <a:lnTo>
                  <a:pt x="1212351" y="0"/>
                </a:lnTo>
                <a:lnTo>
                  <a:pt x="1222625" y="92467"/>
                </a:lnTo>
                <a:lnTo>
                  <a:pt x="750014" y="565079"/>
                </a:lnTo>
                <a:lnTo>
                  <a:pt x="51371" y="544530"/>
                </a:lnTo>
                <a:lnTo>
                  <a:pt x="51371" y="544530"/>
                </a:lnTo>
                <a:lnTo>
                  <a:pt x="51371" y="544530"/>
                </a:lnTo>
              </a:path>
            </a:pathLst>
          </a:cu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650752" y="4818581"/>
            <a:ext cx="113015" cy="1017141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614404" y="4240038"/>
                <a:ext cx="2182969" cy="689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𝑉</m:t>
                      </m:r>
                      <m:r>
                        <a:rPr lang="en-US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charset="0"/>
                            </a:rPr>
                            <m:t>1.49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>
                                  <a:latin typeface="Cambria Math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charset="0"/>
                            </a:rPr>
                            <m:t>𝑆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404" y="4240038"/>
                <a:ext cx="2182969" cy="689420"/>
              </a:xfrm>
              <a:prstGeom prst="rect">
                <a:avLst/>
              </a:prstGeom>
              <a:blipFill>
                <a:blip r:embed="rId4"/>
                <a:stretch>
                  <a:fillRect t="-41818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7130708" y="46482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601581" y="3823163"/>
            <a:ext cx="989083" cy="596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91401" y="3632197"/>
            <a:ext cx="1314487" cy="787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46726" y="4509701"/>
            <a:ext cx="101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From criterion</a:t>
            </a:r>
          </a:p>
        </p:txBody>
      </p:sp>
      <p:sp>
        <p:nvSpPr>
          <p:cNvPr id="27" name="TextBox 26"/>
          <p:cNvSpPr txBox="1"/>
          <p:nvPr/>
        </p:nvSpPr>
        <p:spPr>
          <a:xfrm rot="1760424">
            <a:off x="8906151" y="3875638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Adjust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269381" y="5345838"/>
                <a:ext cx="1538691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𝑡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𝑑𝑖𝑠𝑡𝑎𝑛𝑐𝑒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381" y="5345838"/>
                <a:ext cx="1538691" cy="618311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130708" y="3150919"/>
                <a:ext cx="2125838" cy="730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𝐷</m:t>
                      </m:r>
                      <m:r>
                        <a:rPr lang="en-US" i="1">
                          <a:latin typeface="Cambria Math" charset="0"/>
                        </a:rPr>
                        <m:t>=1.333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𝑄𝑛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mr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𝑆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3/8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08" y="3150919"/>
                <a:ext cx="2125838" cy="7304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37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72200" y="2241850"/>
            <a:ext cx="3810470" cy="400483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At most upstream inlet</a:t>
            </a:r>
          </a:p>
          <a:p>
            <a:pPr lvl="2"/>
            <a:r>
              <a:rPr lang="en-US" dirty="0"/>
              <a:t>Compute Q</a:t>
            </a:r>
            <a:r>
              <a:rPr lang="en-US" baseline="-25000" dirty="0"/>
              <a:t>P</a:t>
            </a:r>
            <a:r>
              <a:rPr lang="en-US" dirty="0"/>
              <a:t>=</a:t>
            </a:r>
            <a:r>
              <a:rPr lang="en-US" dirty="0" err="1"/>
              <a:t>CiA</a:t>
            </a:r>
            <a:r>
              <a:rPr lang="en-US" dirty="0"/>
              <a:t> to the inlet from inlet time</a:t>
            </a:r>
          </a:p>
          <a:p>
            <a:pPr lvl="2"/>
            <a:r>
              <a:rPr lang="en-US" dirty="0"/>
              <a:t>Size pipe from this inlet to hold Q</a:t>
            </a:r>
            <a:r>
              <a:rPr lang="en-US" baseline="-25000" dirty="0"/>
              <a:t>P </a:t>
            </a:r>
            <a:endParaRPr lang="en-US" dirty="0"/>
          </a:p>
          <a:p>
            <a:pPr lvl="2"/>
            <a:r>
              <a:rPr lang="en-US" dirty="0"/>
              <a:t>ADD pipe travel time to inlet time</a:t>
            </a:r>
          </a:p>
          <a:p>
            <a:pPr lvl="2"/>
            <a:r>
              <a:rPr lang="en-US" dirty="0"/>
              <a:t>Move to next node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52601"/>
            <a:ext cx="3124200" cy="489142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178140" y="5681610"/>
            <a:ext cx="1222625" cy="565079"/>
          </a:xfrm>
          <a:custGeom>
            <a:avLst/>
            <a:gdLst>
              <a:gd name="connsiteX0" fmla="*/ 0 w 1222625"/>
              <a:gd name="connsiteY0" fmla="*/ 0 h 565079"/>
              <a:gd name="connsiteX1" fmla="*/ 1212351 w 1222625"/>
              <a:gd name="connsiteY1" fmla="*/ 0 h 565079"/>
              <a:gd name="connsiteX2" fmla="*/ 1222625 w 1222625"/>
              <a:gd name="connsiteY2" fmla="*/ 92467 h 565079"/>
              <a:gd name="connsiteX3" fmla="*/ 750014 w 1222625"/>
              <a:gd name="connsiteY3" fmla="*/ 565079 h 565079"/>
              <a:gd name="connsiteX4" fmla="*/ 51371 w 1222625"/>
              <a:gd name="connsiteY4" fmla="*/ 544530 h 565079"/>
              <a:gd name="connsiteX5" fmla="*/ 51371 w 1222625"/>
              <a:gd name="connsiteY5" fmla="*/ 544530 h 565079"/>
              <a:gd name="connsiteX6" fmla="*/ 51371 w 1222625"/>
              <a:gd name="connsiteY6" fmla="*/ 544530 h 56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2625" h="565079">
                <a:moveTo>
                  <a:pt x="0" y="0"/>
                </a:moveTo>
                <a:lnTo>
                  <a:pt x="1212351" y="0"/>
                </a:lnTo>
                <a:lnTo>
                  <a:pt x="1222625" y="92467"/>
                </a:lnTo>
                <a:lnTo>
                  <a:pt x="750014" y="565079"/>
                </a:lnTo>
                <a:lnTo>
                  <a:pt x="51371" y="544530"/>
                </a:lnTo>
                <a:lnTo>
                  <a:pt x="51371" y="544530"/>
                </a:lnTo>
                <a:lnTo>
                  <a:pt x="51371" y="544530"/>
                </a:lnTo>
              </a:path>
            </a:pathLst>
          </a:cu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650752" y="4818581"/>
            <a:ext cx="113015" cy="1017141"/>
          </a:xfrm>
          <a:custGeom>
            <a:avLst/>
            <a:gdLst>
              <a:gd name="connsiteX0" fmla="*/ 10274 w 113015"/>
              <a:gd name="connsiteY0" fmla="*/ 0 h 1017141"/>
              <a:gd name="connsiteX1" fmla="*/ 10274 w 113015"/>
              <a:gd name="connsiteY1" fmla="*/ 0 h 1017141"/>
              <a:gd name="connsiteX2" fmla="*/ 0 w 113015"/>
              <a:gd name="connsiteY2" fmla="*/ 1017141 h 1017141"/>
              <a:gd name="connsiteX3" fmla="*/ 92467 w 113015"/>
              <a:gd name="connsiteY3" fmla="*/ 1017141 h 1017141"/>
              <a:gd name="connsiteX4" fmla="*/ 113015 w 113015"/>
              <a:gd name="connsiteY4" fmla="*/ 10274 h 1017141"/>
              <a:gd name="connsiteX5" fmla="*/ 10274 w 113015"/>
              <a:gd name="connsiteY5" fmla="*/ 0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015" h="1017141">
                <a:moveTo>
                  <a:pt x="10274" y="0"/>
                </a:moveTo>
                <a:lnTo>
                  <a:pt x="10274" y="0"/>
                </a:lnTo>
                <a:lnTo>
                  <a:pt x="0" y="1017141"/>
                </a:lnTo>
                <a:lnTo>
                  <a:pt x="92467" y="1017141"/>
                </a:lnTo>
                <a:lnTo>
                  <a:pt x="113015" y="10274"/>
                </a:lnTo>
                <a:lnTo>
                  <a:pt x="10274" y="0"/>
                </a:lnTo>
                <a:close/>
              </a:path>
            </a:pathLst>
          </a:custGeom>
          <a:solidFill>
            <a:schemeClr val="bg1">
              <a:lumMod val="50000"/>
              <a:alpha val="35000"/>
            </a:schemeClr>
          </a:solidFill>
          <a:ln>
            <a:solidFill>
              <a:schemeClr val="bg1">
                <a:lumMod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19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32719</TotalTime>
  <Words>460</Words>
  <Application>Microsoft Macintosh PowerPoint</Application>
  <PresentationFormat>Widescreen</PresentationFormat>
  <Paragraphs>104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Arial</vt:lpstr>
      <vt:lpstr>Calibri</vt:lpstr>
      <vt:lpstr>Cambria Math</vt:lpstr>
      <vt:lpstr>Mangal</vt:lpstr>
      <vt:lpstr>Trebuchet MS</vt:lpstr>
      <vt:lpstr>Tw Cen MT</vt:lpstr>
      <vt:lpstr>Verdana</vt:lpstr>
      <vt:lpstr>Wingdings</vt:lpstr>
      <vt:lpstr>Circuit</vt:lpstr>
      <vt:lpstr>CE 3372 Water Systems Design</vt:lpstr>
      <vt:lpstr>Purposes</vt:lpstr>
      <vt:lpstr>Conduit design</vt:lpstr>
      <vt:lpstr>methods</vt:lpstr>
      <vt:lpstr>Preliminary design</vt:lpstr>
      <vt:lpstr>Preliminary design</vt:lpstr>
      <vt:lpstr>Preliminary design</vt:lpstr>
      <vt:lpstr>Preliminary design</vt:lpstr>
      <vt:lpstr>Preliminary design</vt:lpstr>
      <vt:lpstr>Preliminary design</vt:lpstr>
      <vt:lpstr>Preliminary design</vt:lpstr>
      <vt:lpstr>Preliminary design</vt:lpstr>
      <vt:lpstr>Preliminary design</vt:lpstr>
      <vt:lpstr>Next Time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Resources Management</dc:title>
  <dc:creator>Cleveland, Theodore</dc:creator>
  <cp:lastModifiedBy>Cleveland, Theodore</cp:lastModifiedBy>
  <cp:revision>121</cp:revision>
  <cp:lastPrinted>2020-10-19T16:55:09Z</cp:lastPrinted>
  <dcterms:created xsi:type="dcterms:W3CDTF">2017-08-31T15:12:46Z</dcterms:created>
  <dcterms:modified xsi:type="dcterms:W3CDTF">2020-10-19T20:00:21Z</dcterms:modified>
</cp:coreProperties>
</file>