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87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11" r:id="rId13"/>
    <p:sldId id="412" r:id="rId14"/>
    <p:sldId id="413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3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/>
    <p:restoredTop sz="93127" autoAdjust="0"/>
  </p:normalViewPr>
  <p:slideViewPr>
    <p:cSldViewPr snapToGrid="0" snapToObjects="1">
      <p:cViewPr varScale="1">
        <p:scale>
          <a:sx n="75" d="100"/>
          <a:sy n="75" d="100"/>
        </p:scale>
        <p:origin x="-96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A747-9665-7048-85A9-219A20BF8E11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A099-37C4-7642-9CFD-DFABEA82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0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124221-987E-3245-91D0-C9B1EFA8715E}" type="datetime1">
              <a:rPr lang="en-US" smtClean="0"/>
              <a:pPr>
                <a:defRPr/>
              </a:pPr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A0457-D1E0-0348-8261-3D354328FB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 3372 Water Systems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21: detention/retention basin hydraulics</a:t>
            </a:r>
          </a:p>
        </p:txBody>
      </p:sp>
    </p:spTree>
    <p:extLst>
      <p:ext uri="{BB962C8B-B14F-4D97-AF65-F5344CB8AC3E}">
        <p14:creationId xmlns:p14="http://schemas.microsoft.com/office/powerpoint/2010/main" val="140525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38401" y="1735138"/>
            <a:ext cx="7313613" cy="40560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Consider a detention pond that drains a 5-acre parking lot, then discharges to a nearby receiving stream</a:t>
            </a:r>
          </a:p>
          <a:p>
            <a:r>
              <a:rPr lang="en-US" dirty="0"/>
              <a:t>Use SWMM to approximate the hydraulics</a:t>
            </a:r>
          </a:p>
          <a:p>
            <a:pPr lvl="1"/>
            <a:r>
              <a:rPr lang="en-US" dirty="0"/>
              <a:t>Sub-catchment, high CN (98) to represent the parking lot</a:t>
            </a:r>
          </a:p>
          <a:p>
            <a:pPr lvl="1"/>
            <a:r>
              <a:rPr lang="en-US" dirty="0"/>
              <a:t>1-inch/hour storm for 3 hours</a:t>
            </a:r>
          </a:p>
          <a:p>
            <a:pPr lvl="1"/>
            <a:r>
              <a:rPr lang="en-US" dirty="0"/>
              <a:t>All flow passes through the detention pond before exiting to a stream through a 6-inch pipe at the inverts, and a 1-foot pipe at 2-feet above basin bottom</a:t>
            </a:r>
          </a:p>
        </p:txBody>
      </p:sp>
    </p:spTree>
    <p:extLst>
      <p:ext uri="{BB962C8B-B14F-4D97-AF65-F5344CB8AC3E}">
        <p14:creationId xmlns:p14="http://schemas.microsoft.com/office/powerpoint/2010/main" val="137063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8534400" y="5257801"/>
            <a:ext cx="1466850" cy="209883"/>
          </a:xfrm>
          <a:prstGeom prst="line">
            <a:avLst/>
          </a:prstGeom>
          <a:ln w="1524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38401" y="1735138"/>
            <a:ext cx="7313613" cy="40560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Schematic of the system</a:t>
            </a:r>
          </a:p>
        </p:txBody>
      </p:sp>
      <p:sp>
        <p:nvSpPr>
          <p:cNvPr id="5" name="Diamond 4"/>
          <p:cNvSpPr/>
          <p:nvPr/>
        </p:nvSpPr>
        <p:spPr>
          <a:xfrm>
            <a:off x="1676400" y="3124200"/>
            <a:ext cx="3810000" cy="106680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ghtning Bolt 6"/>
          <p:cNvSpPr/>
          <p:nvPr/>
        </p:nvSpPr>
        <p:spPr>
          <a:xfrm>
            <a:off x="2895600" y="2819400"/>
            <a:ext cx="609600" cy="820738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2482516" y="2509253"/>
            <a:ext cx="990600" cy="53340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4358105" y="3886200"/>
            <a:ext cx="2499895" cy="1284705"/>
          </a:xfrm>
          <a:prstGeom prst="can">
            <a:avLst/>
          </a:prstGeom>
          <a:solidFill>
            <a:srgbClr val="0000FF">
              <a:alpha val="1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31938" y="3640138"/>
            <a:ext cx="887663" cy="322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9" idx="2"/>
          </p:cNvCxnSpPr>
          <p:nvPr/>
        </p:nvCxnSpPr>
        <p:spPr>
          <a:xfrm>
            <a:off x="6858000" y="5029200"/>
            <a:ext cx="1676400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0" y="4572000"/>
            <a:ext cx="1676400" cy="304800"/>
          </a:xfrm>
          <a:prstGeom prst="line">
            <a:avLst/>
          </a:prstGeom>
          <a:ln w="762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458200" y="4800600"/>
            <a:ext cx="1524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854074">
            <a:off x="3338887" y="3307661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acre; CN=98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31938" y="2531980"/>
            <a:ext cx="185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inch/</a:t>
            </a:r>
            <a:r>
              <a:rPr lang="en-US" dirty="0" err="1"/>
              <a:t>hr</a:t>
            </a:r>
            <a:r>
              <a:rPr lang="en-US" dirty="0"/>
              <a:t> for 3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00600" y="4445598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Detention Pond</a:t>
            </a:r>
          </a:p>
        </p:txBody>
      </p:sp>
      <p:sp>
        <p:nvSpPr>
          <p:cNvPr id="36" name="TextBox 35"/>
          <p:cNvSpPr txBox="1"/>
          <p:nvPr/>
        </p:nvSpPr>
        <p:spPr>
          <a:xfrm rot="552383">
            <a:off x="7086600" y="4332632"/>
            <a:ext cx="126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foot pipe</a:t>
            </a:r>
          </a:p>
        </p:txBody>
      </p:sp>
      <p:sp>
        <p:nvSpPr>
          <p:cNvPr id="37" name="TextBox 36"/>
          <p:cNvSpPr txBox="1"/>
          <p:nvPr/>
        </p:nvSpPr>
        <p:spPr>
          <a:xfrm rot="552383">
            <a:off x="6968244" y="5149333"/>
            <a:ext cx="122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6-inch pipe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999506" y="5645972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Ordinary </a:t>
            </a:r>
            <a:br>
              <a:rPr lang="en-US" dirty="0"/>
            </a:br>
            <a:r>
              <a:rPr lang="en-US" dirty="0"/>
              <a:t>Node</a:t>
            </a: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9829801" y="5257800"/>
            <a:ext cx="381001" cy="342232"/>
          </a:xfrm>
          <a:prstGeom prst="triangl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98214" y="5791200"/>
            <a:ext cx="85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Outfall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424653" y="2917887"/>
            <a:ext cx="2234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Diameter</a:t>
            </a:r>
            <a:br>
              <a:rPr lang="en-US" dirty="0"/>
            </a:br>
            <a:r>
              <a:rPr lang="en-US" dirty="0"/>
              <a:t>Pipe to connect to outfall without surcharge</a:t>
            </a:r>
          </a:p>
        </p:txBody>
      </p:sp>
      <p:cxnSp>
        <p:nvCxnSpPr>
          <p:cNvPr id="43" name="Straight Arrow Connector 42"/>
          <p:cNvCxnSpPr>
            <a:stCxn id="41" idx="2"/>
          </p:cNvCxnSpPr>
          <p:nvPr/>
        </p:nvCxnSpPr>
        <p:spPr>
          <a:xfrm flipH="1">
            <a:off x="9296400" y="4118216"/>
            <a:ext cx="245448" cy="1139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1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SWMM Model Run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54150"/>
            <a:ext cx="8544560" cy="53403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581400" y="2819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657600" y="3581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2634734"/>
            <a:ext cx="27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Peak Q from the parking 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1" y="3352800"/>
            <a:ext cx="3400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Peak Q leaving the detention pond</a:t>
            </a:r>
          </a:p>
        </p:txBody>
      </p:sp>
    </p:spTree>
    <p:extLst>
      <p:ext uri="{BB962C8B-B14F-4D97-AF65-F5344CB8AC3E}">
        <p14:creationId xmlns:p14="http://schemas.microsoft.com/office/powerpoint/2010/main" val="333493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D9E2E3-EC8A-CC4D-8512-F5826D77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ES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A57C04-C05F-DA4C-A53F-C74E27FE76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4"/>
            <a:ext cx="3347142" cy="3270135"/>
          </a:xfrm>
        </p:spPr>
        <p:txBody>
          <a:bodyPr/>
          <a:lstStyle/>
          <a:p>
            <a:r>
              <a:rPr lang="en-US" dirty="0"/>
              <a:t>Use SWMM to model a detention basin (Harris County Permit 8-262-4)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526622E-E989-0249-9E36-35DA585FE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006" y="258860"/>
            <a:ext cx="6286963" cy="634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0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D9E2E3-EC8A-CC4D-8512-F5826D77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ES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A57C04-C05F-DA4C-A53F-C74E27FE76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4"/>
            <a:ext cx="3347142" cy="3270135"/>
          </a:xfrm>
        </p:spPr>
        <p:txBody>
          <a:bodyPr/>
          <a:lstStyle/>
          <a:p>
            <a:r>
              <a:rPr lang="en-US" dirty="0"/>
              <a:t>Use SWMM to model a detention basin (Harris County Permit 8-262-4)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BCC6597-E5CA-7642-832B-8CB6D7CD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902" y="1480009"/>
            <a:ext cx="7560044" cy="38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884149"/>
            <a:ext cx="5638800" cy="5780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218" y="15786"/>
            <a:ext cx="7313613" cy="868362"/>
          </a:xfrm>
        </p:spPr>
        <p:txBody>
          <a:bodyPr/>
          <a:lstStyle/>
          <a:p>
            <a:r>
              <a:rPr lang="en-US" dirty="0"/>
              <a:t>Detention Pond Drawing</a:t>
            </a:r>
          </a:p>
        </p:txBody>
      </p:sp>
    </p:spTree>
    <p:extLst>
      <p:ext uri="{BB962C8B-B14F-4D97-AF65-F5344CB8AC3E}">
        <p14:creationId xmlns:p14="http://schemas.microsoft.com/office/powerpoint/2010/main" val="292075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38401" y="1735138"/>
            <a:ext cx="7313613" cy="40560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Use the drawing to determine the depth-area of the pond</a:t>
            </a:r>
          </a:p>
          <a:p>
            <a:pPr lvl="1"/>
            <a:r>
              <a:rPr lang="en-US" dirty="0"/>
              <a:t>Pick an elevation (depth)</a:t>
            </a:r>
          </a:p>
          <a:p>
            <a:pPr lvl="1"/>
            <a:r>
              <a:rPr lang="en-US" dirty="0"/>
              <a:t>Find pool area for that elevation (depth)</a:t>
            </a:r>
          </a:p>
          <a:p>
            <a:pPr lvl="1"/>
            <a:r>
              <a:rPr lang="en-US" dirty="0"/>
              <a:t>Record the depth and the area (in acres usually)</a:t>
            </a:r>
          </a:p>
        </p:txBody>
      </p:sp>
    </p:spTree>
    <p:extLst>
      <p:ext uri="{BB962C8B-B14F-4D97-AF65-F5344CB8AC3E}">
        <p14:creationId xmlns:p14="http://schemas.microsoft.com/office/powerpoint/2010/main" val="281864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84149"/>
            <a:ext cx="5638800" cy="5780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218" y="15786"/>
            <a:ext cx="7313613" cy="868362"/>
          </a:xfrm>
        </p:spPr>
        <p:txBody>
          <a:bodyPr/>
          <a:lstStyle/>
          <a:p>
            <a:r>
              <a:rPr lang="en-US" dirty="0"/>
              <a:t>Depth-Elevation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6200" y="1447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Pool elevation = 140 ft.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Depth = 0.5 ft.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Pool Area = 0.25 acres</a:t>
            </a:r>
          </a:p>
        </p:txBody>
      </p:sp>
      <p:sp>
        <p:nvSpPr>
          <p:cNvPr id="5" name="Freeform 4"/>
          <p:cNvSpPr/>
          <p:nvPr/>
        </p:nvSpPr>
        <p:spPr>
          <a:xfrm>
            <a:off x="4004733" y="2633134"/>
            <a:ext cx="1337734" cy="1557867"/>
          </a:xfrm>
          <a:custGeom>
            <a:avLst/>
            <a:gdLst>
              <a:gd name="connsiteX0" fmla="*/ 1303867 w 1337734"/>
              <a:gd name="connsiteY0" fmla="*/ 0 h 1557867"/>
              <a:gd name="connsiteX1" fmla="*/ 42334 w 1337734"/>
              <a:gd name="connsiteY1" fmla="*/ 0 h 1557867"/>
              <a:gd name="connsiteX2" fmla="*/ 8467 w 1337734"/>
              <a:gd name="connsiteY2" fmla="*/ 42334 h 1557867"/>
              <a:gd name="connsiteX3" fmla="*/ 16934 w 1337734"/>
              <a:gd name="connsiteY3" fmla="*/ 635000 h 1557867"/>
              <a:gd name="connsiteX4" fmla="*/ 982134 w 1337734"/>
              <a:gd name="connsiteY4" fmla="*/ 643467 h 1557867"/>
              <a:gd name="connsiteX5" fmla="*/ 1041400 w 1337734"/>
              <a:gd name="connsiteY5" fmla="*/ 719667 h 1557867"/>
              <a:gd name="connsiteX6" fmla="*/ 1024467 w 1337734"/>
              <a:gd name="connsiteY6" fmla="*/ 795867 h 1557867"/>
              <a:gd name="connsiteX7" fmla="*/ 1024467 w 1337734"/>
              <a:gd name="connsiteY7" fmla="*/ 795867 h 1557867"/>
              <a:gd name="connsiteX8" fmla="*/ 0 w 1337734"/>
              <a:gd name="connsiteY8" fmla="*/ 829734 h 1557867"/>
              <a:gd name="connsiteX9" fmla="*/ 8467 w 1337734"/>
              <a:gd name="connsiteY9" fmla="*/ 1473200 h 1557867"/>
              <a:gd name="connsiteX10" fmla="*/ 67734 w 1337734"/>
              <a:gd name="connsiteY10" fmla="*/ 1557867 h 1557867"/>
              <a:gd name="connsiteX11" fmla="*/ 1312334 w 1337734"/>
              <a:gd name="connsiteY11" fmla="*/ 1540934 h 1557867"/>
              <a:gd name="connsiteX12" fmla="*/ 1337734 w 1337734"/>
              <a:gd name="connsiteY12" fmla="*/ 1456267 h 1557867"/>
              <a:gd name="connsiteX13" fmla="*/ 1320800 w 1337734"/>
              <a:gd name="connsiteY13" fmla="*/ 1176867 h 1557867"/>
              <a:gd name="connsiteX14" fmla="*/ 457200 w 1337734"/>
              <a:gd name="connsiteY14" fmla="*/ 1176867 h 1557867"/>
              <a:gd name="connsiteX15" fmla="*/ 389467 w 1337734"/>
              <a:gd name="connsiteY15" fmla="*/ 1083734 h 1557867"/>
              <a:gd name="connsiteX16" fmla="*/ 474134 w 1337734"/>
              <a:gd name="connsiteY16" fmla="*/ 982134 h 1557867"/>
              <a:gd name="connsiteX17" fmla="*/ 1320800 w 1337734"/>
              <a:gd name="connsiteY17" fmla="*/ 990600 h 1557867"/>
              <a:gd name="connsiteX18" fmla="*/ 1320800 w 1337734"/>
              <a:gd name="connsiteY18" fmla="*/ 482600 h 1557867"/>
              <a:gd name="connsiteX19" fmla="*/ 304800 w 1337734"/>
              <a:gd name="connsiteY19" fmla="*/ 482600 h 1557867"/>
              <a:gd name="connsiteX20" fmla="*/ 220134 w 1337734"/>
              <a:gd name="connsiteY20" fmla="*/ 431800 h 1557867"/>
              <a:gd name="connsiteX21" fmla="*/ 254000 w 1337734"/>
              <a:gd name="connsiteY21" fmla="*/ 338667 h 1557867"/>
              <a:gd name="connsiteX22" fmla="*/ 321734 w 1337734"/>
              <a:gd name="connsiteY22" fmla="*/ 287867 h 1557867"/>
              <a:gd name="connsiteX23" fmla="*/ 1337734 w 1337734"/>
              <a:gd name="connsiteY23" fmla="*/ 296334 h 1557867"/>
              <a:gd name="connsiteX24" fmla="*/ 1303867 w 1337734"/>
              <a:gd name="connsiteY24" fmla="*/ 0 h 155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37734" h="1557867">
                <a:moveTo>
                  <a:pt x="1303867" y="0"/>
                </a:moveTo>
                <a:lnTo>
                  <a:pt x="42334" y="0"/>
                </a:lnTo>
                <a:lnTo>
                  <a:pt x="8467" y="42334"/>
                </a:lnTo>
                <a:lnTo>
                  <a:pt x="16934" y="635000"/>
                </a:lnTo>
                <a:lnTo>
                  <a:pt x="982134" y="643467"/>
                </a:lnTo>
                <a:lnTo>
                  <a:pt x="1041400" y="719667"/>
                </a:lnTo>
                <a:lnTo>
                  <a:pt x="1024467" y="795867"/>
                </a:lnTo>
                <a:lnTo>
                  <a:pt x="1024467" y="795867"/>
                </a:lnTo>
                <a:lnTo>
                  <a:pt x="0" y="829734"/>
                </a:lnTo>
                <a:lnTo>
                  <a:pt x="8467" y="1473200"/>
                </a:lnTo>
                <a:lnTo>
                  <a:pt x="67734" y="1557867"/>
                </a:lnTo>
                <a:lnTo>
                  <a:pt x="1312334" y="1540934"/>
                </a:lnTo>
                <a:lnTo>
                  <a:pt x="1337734" y="1456267"/>
                </a:lnTo>
                <a:lnTo>
                  <a:pt x="1320800" y="1176867"/>
                </a:lnTo>
                <a:lnTo>
                  <a:pt x="457200" y="1176867"/>
                </a:lnTo>
                <a:lnTo>
                  <a:pt x="389467" y="1083734"/>
                </a:lnTo>
                <a:lnTo>
                  <a:pt x="474134" y="982134"/>
                </a:lnTo>
                <a:lnTo>
                  <a:pt x="1320800" y="990600"/>
                </a:lnTo>
                <a:lnTo>
                  <a:pt x="1320800" y="482600"/>
                </a:lnTo>
                <a:lnTo>
                  <a:pt x="304800" y="482600"/>
                </a:lnTo>
                <a:lnTo>
                  <a:pt x="220134" y="431800"/>
                </a:lnTo>
                <a:lnTo>
                  <a:pt x="254000" y="338667"/>
                </a:lnTo>
                <a:lnTo>
                  <a:pt x="321734" y="287867"/>
                </a:lnTo>
                <a:lnTo>
                  <a:pt x="1337734" y="296334"/>
                </a:lnTo>
                <a:lnTo>
                  <a:pt x="1303867" y="0"/>
                </a:lnTo>
                <a:close/>
              </a:path>
            </a:pathLst>
          </a:custGeom>
          <a:solidFill>
            <a:srgbClr val="3366FF">
              <a:alpha val="18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94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84149"/>
            <a:ext cx="5638800" cy="5780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218" y="15786"/>
            <a:ext cx="7313613" cy="868362"/>
          </a:xfrm>
        </p:spPr>
        <p:txBody>
          <a:bodyPr/>
          <a:lstStyle/>
          <a:p>
            <a:r>
              <a:rPr lang="en-US" dirty="0"/>
              <a:t>Depth-Elevation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6200" y="1447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Pool elevation = 141 ft.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Depth = 1.5 ft.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Pool Area = 0.35 acres</a:t>
            </a:r>
          </a:p>
        </p:txBody>
      </p:sp>
      <p:sp>
        <p:nvSpPr>
          <p:cNvPr id="6" name="Freeform 5"/>
          <p:cNvSpPr/>
          <p:nvPr/>
        </p:nvSpPr>
        <p:spPr>
          <a:xfrm>
            <a:off x="3945467" y="2565401"/>
            <a:ext cx="1473200" cy="1684867"/>
          </a:xfrm>
          <a:custGeom>
            <a:avLst/>
            <a:gdLst>
              <a:gd name="connsiteX0" fmla="*/ 1447800 w 1473200"/>
              <a:gd name="connsiteY0" fmla="*/ 42333 h 1684867"/>
              <a:gd name="connsiteX1" fmla="*/ 1447800 w 1473200"/>
              <a:gd name="connsiteY1" fmla="*/ 42333 h 1684867"/>
              <a:gd name="connsiteX2" fmla="*/ 67733 w 1473200"/>
              <a:gd name="connsiteY2" fmla="*/ 0 h 1684867"/>
              <a:gd name="connsiteX3" fmla="*/ 8466 w 1473200"/>
              <a:gd name="connsiteY3" fmla="*/ 42333 h 1684867"/>
              <a:gd name="connsiteX4" fmla="*/ 0 w 1473200"/>
              <a:gd name="connsiteY4" fmla="*/ 1617133 h 1684867"/>
              <a:gd name="connsiteX5" fmla="*/ 59266 w 1473200"/>
              <a:gd name="connsiteY5" fmla="*/ 1667933 h 1684867"/>
              <a:gd name="connsiteX6" fmla="*/ 1413933 w 1473200"/>
              <a:gd name="connsiteY6" fmla="*/ 1684867 h 1684867"/>
              <a:gd name="connsiteX7" fmla="*/ 1473200 w 1473200"/>
              <a:gd name="connsiteY7" fmla="*/ 1625600 h 1684867"/>
              <a:gd name="connsiteX8" fmla="*/ 1447800 w 1473200"/>
              <a:gd name="connsiteY8" fmla="*/ 42333 h 168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3200" h="1684867">
                <a:moveTo>
                  <a:pt x="1447800" y="42333"/>
                </a:moveTo>
                <a:lnTo>
                  <a:pt x="1447800" y="42333"/>
                </a:lnTo>
                <a:lnTo>
                  <a:pt x="67733" y="0"/>
                </a:lnTo>
                <a:lnTo>
                  <a:pt x="8466" y="42333"/>
                </a:lnTo>
                <a:lnTo>
                  <a:pt x="0" y="1617133"/>
                </a:lnTo>
                <a:lnTo>
                  <a:pt x="59266" y="1667933"/>
                </a:lnTo>
                <a:lnTo>
                  <a:pt x="1413933" y="1684867"/>
                </a:lnTo>
                <a:lnTo>
                  <a:pt x="1473200" y="1625600"/>
                </a:lnTo>
                <a:lnTo>
                  <a:pt x="1447800" y="42333"/>
                </a:lnTo>
                <a:close/>
              </a:path>
            </a:pathLst>
          </a:custGeom>
          <a:solidFill>
            <a:srgbClr val="3366FF">
              <a:alpha val="2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84149"/>
            <a:ext cx="5638800" cy="5780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218" y="15786"/>
            <a:ext cx="7313613" cy="868362"/>
          </a:xfrm>
        </p:spPr>
        <p:txBody>
          <a:bodyPr/>
          <a:lstStyle/>
          <a:p>
            <a:r>
              <a:rPr lang="en-US" dirty="0"/>
              <a:t>Depth-Elevation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6200" y="1447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Pool elevation = 142 ft.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Depth = 2.5 ft.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Pool Area = 0.55 acres</a:t>
            </a:r>
          </a:p>
        </p:txBody>
      </p:sp>
      <p:sp>
        <p:nvSpPr>
          <p:cNvPr id="5" name="Freeform 4"/>
          <p:cNvSpPr/>
          <p:nvPr/>
        </p:nvSpPr>
        <p:spPr>
          <a:xfrm>
            <a:off x="3810001" y="2438401"/>
            <a:ext cx="1718733" cy="1938867"/>
          </a:xfrm>
          <a:custGeom>
            <a:avLst/>
            <a:gdLst>
              <a:gd name="connsiteX0" fmla="*/ 1676400 w 1718733"/>
              <a:gd name="connsiteY0" fmla="*/ 33867 h 1938867"/>
              <a:gd name="connsiteX1" fmla="*/ 67733 w 1718733"/>
              <a:gd name="connsiteY1" fmla="*/ 0 h 1938867"/>
              <a:gd name="connsiteX2" fmla="*/ 8467 w 1718733"/>
              <a:gd name="connsiteY2" fmla="*/ 42333 h 1938867"/>
              <a:gd name="connsiteX3" fmla="*/ 0 w 1718733"/>
              <a:gd name="connsiteY3" fmla="*/ 1879600 h 1938867"/>
              <a:gd name="connsiteX4" fmla="*/ 42333 w 1718733"/>
              <a:gd name="connsiteY4" fmla="*/ 1938867 h 1938867"/>
              <a:gd name="connsiteX5" fmla="*/ 1634067 w 1718733"/>
              <a:gd name="connsiteY5" fmla="*/ 1938867 h 1938867"/>
              <a:gd name="connsiteX6" fmla="*/ 1710267 w 1718733"/>
              <a:gd name="connsiteY6" fmla="*/ 1896533 h 1938867"/>
              <a:gd name="connsiteX7" fmla="*/ 1718733 w 1718733"/>
              <a:gd name="connsiteY7" fmla="*/ 118533 h 1938867"/>
              <a:gd name="connsiteX8" fmla="*/ 1676400 w 1718733"/>
              <a:gd name="connsiteY8" fmla="*/ 33867 h 193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8733" h="1938867">
                <a:moveTo>
                  <a:pt x="1676400" y="33867"/>
                </a:moveTo>
                <a:lnTo>
                  <a:pt x="67733" y="0"/>
                </a:lnTo>
                <a:lnTo>
                  <a:pt x="8467" y="42333"/>
                </a:lnTo>
                <a:cubicBezTo>
                  <a:pt x="5645" y="654755"/>
                  <a:pt x="2822" y="1267178"/>
                  <a:pt x="0" y="1879600"/>
                </a:cubicBezTo>
                <a:lnTo>
                  <a:pt x="42333" y="1938867"/>
                </a:lnTo>
                <a:lnTo>
                  <a:pt x="1634067" y="1938867"/>
                </a:lnTo>
                <a:lnTo>
                  <a:pt x="1710267" y="1896533"/>
                </a:lnTo>
                <a:lnTo>
                  <a:pt x="1718733" y="118533"/>
                </a:lnTo>
                <a:lnTo>
                  <a:pt x="1676400" y="33867"/>
                </a:lnTo>
                <a:close/>
              </a:path>
            </a:pathLst>
          </a:custGeom>
          <a:solidFill>
            <a:srgbClr val="3366FF">
              <a:alpha val="2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9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Purposes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438401" y="1735138"/>
            <a:ext cx="7313613" cy="4056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Detention Basin</a:t>
            </a:r>
          </a:p>
          <a:p>
            <a:pPr lvl="1"/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Mitigate peak discharge(s)</a:t>
            </a:r>
          </a:p>
          <a:p>
            <a:pPr lvl="1"/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Provide water quality benefit</a:t>
            </a:r>
          </a:p>
        </p:txBody>
      </p:sp>
    </p:spTree>
    <p:extLst>
      <p:ext uri="{BB962C8B-B14F-4D97-AF65-F5344CB8AC3E}">
        <p14:creationId xmlns:p14="http://schemas.microsoft.com/office/powerpoint/2010/main" val="299946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84149"/>
            <a:ext cx="5638800" cy="5780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218" y="15786"/>
            <a:ext cx="7313613" cy="868362"/>
          </a:xfrm>
        </p:spPr>
        <p:txBody>
          <a:bodyPr/>
          <a:lstStyle/>
          <a:p>
            <a:r>
              <a:rPr lang="en-US" dirty="0"/>
              <a:t>Depth-Elevation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6200" y="1447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Pool elevation = 143 ft.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Depth = 3.5 ft.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Pool Area = 0.70 acres</a:t>
            </a:r>
          </a:p>
        </p:txBody>
      </p:sp>
      <p:sp>
        <p:nvSpPr>
          <p:cNvPr id="6" name="Freeform 5"/>
          <p:cNvSpPr/>
          <p:nvPr/>
        </p:nvSpPr>
        <p:spPr>
          <a:xfrm>
            <a:off x="3674534" y="2311401"/>
            <a:ext cx="1989667" cy="2192867"/>
          </a:xfrm>
          <a:custGeom>
            <a:avLst/>
            <a:gdLst>
              <a:gd name="connsiteX0" fmla="*/ 1938867 w 1989667"/>
              <a:gd name="connsiteY0" fmla="*/ 16933 h 2192867"/>
              <a:gd name="connsiteX1" fmla="*/ 93134 w 1989667"/>
              <a:gd name="connsiteY1" fmla="*/ 0 h 2192867"/>
              <a:gd name="connsiteX2" fmla="*/ 16934 w 1989667"/>
              <a:gd name="connsiteY2" fmla="*/ 42333 h 2192867"/>
              <a:gd name="connsiteX3" fmla="*/ 16934 w 1989667"/>
              <a:gd name="connsiteY3" fmla="*/ 42333 h 2192867"/>
              <a:gd name="connsiteX4" fmla="*/ 0 w 1989667"/>
              <a:gd name="connsiteY4" fmla="*/ 2125133 h 2192867"/>
              <a:gd name="connsiteX5" fmla="*/ 0 w 1989667"/>
              <a:gd name="connsiteY5" fmla="*/ 2125133 h 2192867"/>
              <a:gd name="connsiteX6" fmla="*/ 84667 w 1989667"/>
              <a:gd name="connsiteY6" fmla="*/ 2192867 h 2192867"/>
              <a:gd name="connsiteX7" fmla="*/ 1905000 w 1989667"/>
              <a:gd name="connsiteY7" fmla="*/ 2192867 h 2192867"/>
              <a:gd name="connsiteX8" fmla="*/ 1972734 w 1989667"/>
              <a:gd name="connsiteY8" fmla="*/ 2159000 h 2192867"/>
              <a:gd name="connsiteX9" fmla="*/ 1972734 w 1989667"/>
              <a:gd name="connsiteY9" fmla="*/ 2159000 h 2192867"/>
              <a:gd name="connsiteX10" fmla="*/ 1989667 w 1989667"/>
              <a:gd name="connsiteY10" fmla="*/ 101600 h 2192867"/>
              <a:gd name="connsiteX11" fmla="*/ 1989667 w 1989667"/>
              <a:gd name="connsiteY11" fmla="*/ 101600 h 2192867"/>
              <a:gd name="connsiteX12" fmla="*/ 1938867 w 1989667"/>
              <a:gd name="connsiteY12" fmla="*/ 16933 h 219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89667" h="2192867">
                <a:moveTo>
                  <a:pt x="1938867" y="16933"/>
                </a:moveTo>
                <a:lnTo>
                  <a:pt x="93134" y="0"/>
                </a:lnTo>
                <a:lnTo>
                  <a:pt x="16934" y="42333"/>
                </a:lnTo>
                <a:lnTo>
                  <a:pt x="16934" y="42333"/>
                </a:lnTo>
                <a:lnTo>
                  <a:pt x="0" y="2125133"/>
                </a:lnTo>
                <a:lnTo>
                  <a:pt x="0" y="2125133"/>
                </a:lnTo>
                <a:lnTo>
                  <a:pt x="84667" y="2192867"/>
                </a:lnTo>
                <a:lnTo>
                  <a:pt x="1905000" y="2192867"/>
                </a:lnTo>
                <a:lnTo>
                  <a:pt x="1972734" y="2159000"/>
                </a:lnTo>
                <a:lnTo>
                  <a:pt x="1972734" y="2159000"/>
                </a:lnTo>
                <a:lnTo>
                  <a:pt x="1989667" y="101600"/>
                </a:lnTo>
                <a:lnTo>
                  <a:pt x="1989667" y="101600"/>
                </a:lnTo>
                <a:lnTo>
                  <a:pt x="1938867" y="16933"/>
                </a:lnTo>
                <a:close/>
              </a:path>
            </a:pathLst>
          </a:custGeom>
          <a:solidFill>
            <a:srgbClr val="3366FF">
              <a:alpha val="2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30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84149"/>
            <a:ext cx="5638800" cy="5780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218" y="15786"/>
            <a:ext cx="7313613" cy="868362"/>
          </a:xfrm>
        </p:spPr>
        <p:txBody>
          <a:bodyPr/>
          <a:lstStyle/>
          <a:p>
            <a:r>
              <a:rPr lang="en-US" dirty="0"/>
              <a:t>Depth-Elevation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6200" y="1447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Pool elevation = 144 ft.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Depth = 4.5 ft.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Pool Area = 0.90 acres</a:t>
            </a:r>
          </a:p>
        </p:txBody>
      </p:sp>
      <p:sp>
        <p:nvSpPr>
          <p:cNvPr id="6" name="Freeform 5"/>
          <p:cNvSpPr/>
          <p:nvPr/>
        </p:nvSpPr>
        <p:spPr>
          <a:xfrm>
            <a:off x="3505201" y="2209800"/>
            <a:ext cx="2286000" cy="2438400"/>
          </a:xfrm>
          <a:custGeom>
            <a:avLst/>
            <a:gdLst>
              <a:gd name="connsiteX0" fmla="*/ 1938867 w 1989667"/>
              <a:gd name="connsiteY0" fmla="*/ 16933 h 2192867"/>
              <a:gd name="connsiteX1" fmla="*/ 93134 w 1989667"/>
              <a:gd name="connsiteY1" fmla="*/ 0 h 2192867"/>
              <a:gd name="connsiteX2" fmla="*/ 16934 w 1989667"/>
              <a:gd name="connsiteY2" fmla="*/ 42333 h 2192867"/>
              <a:gd name="connsiteX3" fmla="*/ 16934 w 1989667"/>
              <a:gd name="connsiteY3" fmla="*/ 42333 h 2192867"/>
              <a:gd name="connsiteX4" fmla="*/ 0 w 1989667"/>
              <a:gd name="connsiteY4" fmla="*/ 2125133 h 2192867"/>
              <a:gd name="connsiteX5" fmla="*/ 0 w 1989667"/>
              <a:gd name="connsiteY5" fmla="*/ 2125133 h 2192867"/>
              <a:gd name="connsiteX6" fmla="*/ 84667 w 1989667"/>
              <a:gd name="connsiteY6" fmla="*/ 2192867 h 2192867"/>
              <a:gd name="connsiteX7" fmla="*/ 1905000 w 1989667"/>
              <a:gd name="connsiteY7" fmla="*/ 2192867 h 2192867"/>
              <a:gd name="connsiteX8" fmla="*/ 1972734 w 1989667"/>
              <a:gd name="connsiteY8" fmla="*/ 2159000 h 2192867"/>
              <a:gd name="connsiteX9" fmla="*/ 1972734 w 1989667"/>
              <a:gd name="connsiteY9" fmla="*/ 2159000 h 2192867"/>
              <a:gd name="connsiteX10" fmla="*/ 1989667 w 1989667"/>
              <a:gd name="connsiteY10" fmla="*/ 101600 h 2192867"/>
              <a:gd name="connsiteX11" fmla="*/ 1989667 w 1989667"/>
              <a:gd name="connsiteY11" fmla="*/ 101600 h 2192867"/>
              <a:gd name="connsiteX12" fmla="*/ 1938867 w 1989667"/>
              <a:gd name="connsiteY12" fmla="*/ 16933 h 219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89667" h="2192867">
                <a:moveTo>
                  <a:pt x="1938867" y="16933"/>
                </a:moveTo>
                <a:lnTo>
                  <a:pt x="93134" y="0"/>
                </a:lnTo>
                <a:lnTo>
                  <a:pt x="16934" y="42333"/>
                </a:lnTo>
                <a:lnTo>
                  <a:pt x="16934" y="42333"/>
                </a:lnTo>
                <a:lnTo>
                  <a:pt x="0" y="2125133"/>
                </a:lnTo>
                <a:lnTo>
                  <a:pt x="0" y="2125133"/>
                </a:lnTo>
                <a:lnTo>
                  <a:pt x="84667" y="2192867"/>
                </a:lnTo>
                <a:lnTo>
                  <a:pt x="1905000" y="2192867"/>
                </a:lnTo>
                <a:lnTo>
                  <a:pt x="1972734" y="2159000"/>
                </a:lnTo>
                <a:lnTo>
                  <a:pt x="1972734" y="2159000"/>
                </a:lnTo>
                <a:lnTo>
                  <a:pt x="1989667" y="101600"/>
                </a:lnTo>
                <a:lnTo>
                  <a:pt x="1989667" y="101600"/>
                </a:lnTo>
                <a:lnTo>
                  <a:pt x="1938867" y="16933"/>
                </a:lnTo>
                <a:close/>
              </a:path>
            </a:pathLst>
          </a:custGeom>
          <a:solidFill>
            <a:srgbClr val="3366FF">
              <a:alpha val="2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07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84149"/>
            <a:ext cx="5638800" cy="5780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218" y="15786"/>
            <a:ext cx="7313613" cy="868362"/>
          </a:xfrm>
        </p:spPr>
        <p:txBody>
          <a:bodyPr/>
          <a:lstStyle/>
          <a:p>
            <a:r>
              <a:rPr lang="en-US" dirty="0"/>
              <a:t>Depth-Elevation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6200" y="1447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Pool elevation = 145 ft.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Depth = 5.5 ft.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Pool Area = 1.20 acres</a:t>
            </a:r>
          </a:p>
        </p:txBody>
      </p:sp>
      <p:sp>
        <p:nvSpPr>
          <p:cNvPr id="5" name="Freeform 4"/>
          <p:cNvSpPr/>
          <p:nvPr/>
        </p:nvSpPr>
        <p:spPr>
          <a:xfrm>
            <a:off x="3403601" y="2048933"/>
            <a:ext cx="2506133" cy="2717800"/>
          </a:xfrm>
          <a:custGeom>
            <a:avLst/>
            <a:gdLst>
              <a:gd name="connsiteX0" fmla="*/ 2506133 w 2506133"/>
              <a:gd name="connsiteY0" fmla="*/ 101600 h 2717800"/>
              <a:gd name="connsiteX1" fmla="*/ 2446867 w 2506133"/>
              <a:gd name="connsiteY1" fmla="*/ 16934 h 2717800"/>
              <a:gd name="connsiteX2" fmla="*/ 118533 w 2506133"/>
              <a:gd name="connsiteY2" fmla="*/ 0 h 2717800"/>
              <a:gd name="connsiteX3" fmla="*/ 25400 w 2506133"/>
              <a:gd name="connsiteY3" fmla="*/ 84667 h 2717800"/>
              <a:gd name="connsiteX4" fmla="*/ 0 w 2506133"/>
              <a:gd name="connsiteY4" fmla="*/ 2590800 h 2717800"/>
              <a:gd name="connsiteX5" fmla="*/ 93133 w 2506133"/>
              <a:gd name="connsiteY5" fmla="*/ 2692400 h 2717800"/>
              <a:gd name="connsiteX6" fmla="*/ 2413000 w 2506133"/>
              <a:gd name="connsiteY6" fmla="*/ 2717800 h 2717800"/>
              <a:gd name="connsiteX7" fmla="*/ 2497667 w 2506133"/>
              <a:gd name="connsiteY7" fmla="*/ 2650067 h 2717800"/>
              <a:gd name="connsiteX8" fmla="*/ 2506133 w 2506133"/>
              <a:gd name="connsiteY8" fmla="*/ 10160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6133" h="2717800">
                <a:moveTo>
                  <a:pt x="2506133" y="101600"/>
                </a:moveTo>
                <a:lnTo>
                  <a:pt x="2446867" y="16934"/>
                </a:lnTo>
                <a:lnTo>
                  <a:pt x="118533" y="0"/>
                </a:lnTo>
                <a:lnTo>
                  <a:pt x="25400" y="84667"/>
                </a:lnTo>
                <a:lnTo>
                  <a:pt x="0" y="2590800"/>
                </a:lnTo>
                <a:lnTo>
                  <a:pt x="93133" y="2692400"/>
                </a:lnTo>
                <a:lnTo>
                  <a:pt x="2413000" y="2717800"/>
                </a:lnTo>
                <a:lnTo>
                  <a:pt x="2497667" y="2650067"/>
                </a:lnTo>
                <a:lnTo>
                  <a:pt x="2506133" y="101600"/>
                </a:lnTo>
                <a:close/>
              </a:path>
            </a:pathLst>
          </a:custGeom>
          <a:solidFill>
            <a:srgbClr val="3366FF">
              <a:alpha val="18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00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84149"/>
            <a:ext cx="5638800" cy="5780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218" y="15786"/>
            <a:ext cx="7313613" cy="868362"/>
          </a:xfrm>
        </p:spPr>
        <p:txBody>
          <a:bodyPr/>
          <a:lstStyle/>
          <a:p>
            <a:r>
              <a:rPr lang="en-US" dirty="0"/>
              <a:t>Depth-Elevation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43800" y="1447801"/>
            <a:ext cx="2971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Pool elevation = 148 ft.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Depth = 8.5 ft.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Pool Area = 1.85 acres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/>
              <a:t>Any deeper and we are inundating off-site property</a:t>
            </a:r>
          </a:p>
        </p:txBody>
      </p:sp>
      <p:sp>
        <p:nvSpPr>
          <p:cNvPr id="7" name="Freeform 6"/>
          <p:cNvSpPr/>
          <p:nvPr/>
        </p:nvSpPr>
        <p:spPr>
          <a:xfrm>
            <a:off x="2980268" y="1778001"/>
            <a:ext cx="3268133" cy="3344333"/>
          </a:xfrm>
          <a:custGeom>
            <a:avLst/>
            <a:gdLst>
              <a:gd name="connsiteX0" fmla="*/ 0 w 3268133"/>
              <a:gd name="connsiteY0" fmla="*/ 0 h 3344333"/>
              <a:gd name="connsiteX1" fmla="*/ 3268133 w 3268133"/>
              <a:gd name="connsiteY1" fmla="*/ 0 h 3344333"/>
              <a:gd name="connsiteX2" fmla="*/ 3268133 w 3268133"/>
              <a:gd name="connsiteY2" fmla="*/ 3344333 h 3344333"/>
              <a:gd name="connsiteX3" fmla="*/ 0 w 3268133"/>
              <a:gd name="connsiteY3" fmla="*/ 3344333 h 3344333"/>
              <a:gd name="connsiteX4" fmla="*/ 0 w 3268133"/>
              <a:gd name="connsiteY4" fmla="*/ 0 h 334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8133" h="3344333">
                <a:moveTo>
                  <a:pt x="0" y="0"/>
                </a:moveTo>
                <a:lnTo>
                  <a:pt x="3268133" y="0"/>
                </a:lnTo>
                <a:lnTo>
                  <a:pt x="3268133" y="3344333"/>
                </a:lnTo>
                <a:lnTo>
                  <a:pt x="0" y="3344333"/>
                </a:lnTo>
                <a:lnTo>
                  <a:pt x="0" y="0"/>
                </a:lnTo>
                <a:close/>
              </a:path>
            </a:pathLst>
          </a:custGeom>
          <a:solidFill>
            <a:srgbClr val="3366FF">
              <a:alpha val="2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18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alibri" charset="0"/>
              </a:rPr>
              <a:t>Enter information into </a:t>
            </a:r>
            <a:r>
              <a:rPr lang="en-US" dirty="0" err="1">
                <a:latin typeface="Calibri" charset="0"/>
              </a:rPr>
              <a:t>swmm</a:t>
            </a:r>
            <a:endParaRPr lang="en-US" dirty="0">
              <a:latin typeface="Calibri" charset="0"/>
            </a:endParaRPr>
          </a:p>
        </p:txBody>
      </p:sp>
      <p:sp>
        <p:nvSpPr>
          <p:cNvPr id="96258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Storage tabular element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Apply a rainfall (flow)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Simulate pond fill/drain and outflow hydrograph</a:t>
            </a:r>
          </a:p>
        </p:txBody>
      </p:sp>
    </p:spTree>
    <p:extLst>
      <p:ext uri="{BB962C8B-B14F-4D97-AF65-F5344CB8AC3E}">
        <p14:creationId xmlns:p14="http://schemas.microsoft.com/office/powerpoint/2010/main" val="135142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Junction (Node)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38401" y="1735138"/>
            <a:ext cx="7313613" cy="40560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Ordinary junction connects hydraulic elements (links)</a:t>
            </a:r>
          </a:p>
          <a:p>
            <a:r>
              <a:rPr lang="en-US" dirty="0"/>
              <a:t>Junction attributes are:</a:t>
            </a:r>
          </a:p>
          <a:p>
            <a:pPr lvl="1"/>
            <a:r>
              <a:rPr lang="en-US" dirty="0"/>
              <a:t>Invert elevation (elevation of the bottom of the node)</a:t>
            </a:r>
          </a:p>
          <a:p>
            <a:pPr lvl="1"/>
            <a:r>
              <a:rPr lang="en-US" dirty="0"/>
              <a:t>Max elevation (elevation of top of node)</a:t>
            </a:r>
          </a:p>
          <a:p>
            <a:pPr lvl="2"/>
            <a:r>
              <a:rPr lang="en-US" dirty="0"/>
              <a:t>Set to land surface to plot profile grade line in SWMM</a:t>
            </a:r>
          </a:p>
          <a:p>
            <a:pPr lvl="2"/>
            <a:r>
              <a:rPr lang="en-US" dirty="0"/>
              <a:t>Set to land surface + added depth for dual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surface+subsurface</a:t>
            </a:r>
            <a:r>
              <a:rPr lang="en-US" dirty="0"/>
              <a:t> drainage)</a:t>
            </a:r>
          </a:p>
          <a:p>
            <a:r>
              <a:rPr lang="en-US" dirty="0"/>
              <a:t>When program runs, depth at the node is computed, but there is no storage (node has zero area)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1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Junction (Node)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26566" y="1727928"/>
            <a:ext cx="7313613" cy="4056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Ordinary junction just connects pipes N-1, N, and N+1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1" y="2257310"/>
            <a:ext cx="5729943" cy="43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Junction (Node)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26566" y="1727928"/>
            <a:ext cx="7313613" cy="4056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If flooding occurs, it is only considered when HGL is above node Max. Depth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86" y="2971800"/>
            <a:ext cx="4468615" cy="3409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971800"/>
            <a:ext cx="4468614" cy="3409666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3261896" y="4077368"/>
            <a:ext cx="1056105" cy="2005264"/>
          </a:xfrm>
          <a:custGeom>
            <a:avLst/>
            <a:gdLst>
              <a:gd name="connsiteX0" fmla="*/ 0 w 1056105"/>
              <a:gd name="connsiteY0" fmla="*/ 13369 h 2005264"/>
              <a:gd name="connsiteX1" fmla="*/ 1056105 w 1056105"/>
              <a:gd name="connsiteY1" fmla="*/ 0 h 2005264"/>
              <a:gd name="connsiteX2" fmla="*/ 1056105 w 1056105"/>
              <a:gd name="connsiteY2" fmla="*/ 2005264 h 2005264"/>
              <a:gd name="connsiteX3" fmla="*/ 13368 w 1056105"/>
              <a:gd name="connsiteY3" fmla="*/ 1991895 h 2005264"/>
              <a:gd name="connsiteX4" fmla="*/ 0 w 1056105"/>
              <a:gd name="connsiteY4" fmla="*/ 13369 h 200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105" h="2005264">
                <a:moveTo>
                  <a:pt x="0" y="13369"/>
                </a:moveTo>
                <a:lnTo>
                  <a:pt x="1056105" y="0"/>
                </a:lnTo>
                <a:lnTo>
                  <a:pt x="1056105" y="2005264"/>
                </a:lnTo>
                <a:lnTo>
                  <a:pt x="13368" y="1991895"/>
                </a:lnTo>
                <a:lnTo>
                  <a:pt x="0" y="13369"/>
                </a:lnTo>
                <a:close/>
              </a:path>
            </a:pathLst>
          </a:custGeom>
          <a:solidFill>
            <a:srgbClr val="0000FF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848601" y="3124200"/>
            <a:ext cx="1056105" cy="2958432"/>
          </a:xfrm>
          <a:custGeom>
            <a:avLst/>
            <a:gdLst>
              <a:gd name="connsiteX0" fmla="*/ 0 w 1056105"/>
              <a:gd name="connsiteY0" fmla="*/ 13369 h 2005264"/>
              <a:gd name="connsiteX1" fmla="*/ 1056105 w 1056105"/>
              <a:gd name="connsiteY1" fmla="*/ 0 h 2005264"/>
              <a:gd name="connsiteX2" fmla="*/ 1056105 w 1056105"/>
              <a:gd name="connsiteY2" fmla="*/ 2005264 h 2005264"/>
              <a:gd name="connsiteX3" fmla="*/ 13368 w 1056105"/>
              <a:gd name="connsiteY3" fmla="*/ 1991895 h 2005264"/>
              <a:gd name="connsiteX4" fmla="*/ 0 w 1056105"/>
              <a:gd name="connsiteY4" fmla="*/ 13369 h 200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105" h="2005264">
                <a:moveTo>
                  <a:pt x="0" y="13369"/>
                </a:moveTo>
                <a:lnTo>
                  <a:pt x="1056105" y="0"/>
                </a:lnTo>
                <a:lnTo>
                  <a:pt x="1056105" y="2005264"/>
                </a:lnTo>
                <a:lnTo>
                  <a:pt x="13368" y="1991895"/>
                </a:lnTo>
                <a:lnTo>
                  <a:pt x="0" y="13369"/>
                </a:lnTo>
                <a:close/>
              </a:path>
            </a:pathLst>
          </a:custGeom>
          <a:solidFill>
            <a:srgbClr val="0000FF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430211" y="3088105"/>
            <a:ext cx="3943684" cy="173790"/>
          </a:xfrm>
          <a:custGeom>
            <a:avLst/>
            <a:gdLst>
              <a:gd name="connsiteX0" fmla="*/ 0 w 3943684"/>
              <a:gd name="connsiteY0" fmla="*/ 0 h 173790"/>
              <a:gd name="connsiteX1" fmla="*/ 66842 w 3943684"/>
              <a:gd name="connsiteY1" fmla="*/ 147053 h 173790"/>
              <a:gd name="connsiteX2" fmla="*/ 655052 w 3943684"/>
              <a:gd name="connsiteY2" fmla="*/ 66842 h 173790"/>
              <a:gd name="connsiteX3" fmla="*/ 3382210 w 3943684"/>
              <a:gd name="connsiteY3" fmla="*/ 93579 h 173790"/>
              <a:gd name="connsiteX4" fmla="*/ 3930315 w 3943684"/>
              <a:gd name="connsiteY4" fmla="*/ 173790 h 173790"/>
              <a:gd name="connsiteX5" fmla="*/ 3943684 w 3943684"/>
              <a:gd name="connsiteY5" fmla="*/ 40106 h 173790"/>
              <a:gd name="connsiteX6" fmla="*/ 0 w 3943684"/>
              <a:gd name="connsiteY6" fmla="*/ 0 h 17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3684" h="173790">
                <a:moveTo>
                  <a:pt x="0" y="0"/>
                </a:moveTo>
                <a:lnTo>
                  <a:pt x="66842" y="147053"/>
                </a:lnTo>
                <a:lnTo>
                  <a:pt x="655052" y="66842"/>
                </a:lnTo>
                <a:lnTo>
                  <a:pt x="3382210" y="93579"/>
                </a:lnTo>
                <a:lnTo>
                  <a:pt x="3930315" y="173790"/>
                </a:lnTo>
                <a:lnTo>
                  <a:pt x="3943684" y="40106"/>
                </a:lnTo>
                <a:lnTo>
                  <a:pt x="0" y="0"/>
                </a:lnTo>
                <a:close/>
              </a:path>
            </a:pathLst>
          </a:custGeom>
          <a:solidFill>
            <a:srgbClr val="0000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80014" y="6400800"/>
            <a:ext cx="392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not flooded; pipes are surcharged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32234" y="6400800"/>
            <a:ext cx="357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flooded; pipes are surcharged</a:t>
            </a:r>
          </a:p>
        </p:txBody>
      </p:sp>
    </p:spTree>
    <p:extLst>
      <p:ext uri="{BB962C8B-B14F-4D97-AF65-F5344CB8AC3E}">
        <p14:creationId xmlns:p14="http://schemas.microsoft.com/office/powerpoint/2010/main" val="235699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Ordinary Node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1371600"/>
            <a:ext cx="9031105" cy="53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2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Junction (Node)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38401" y="1388370"/>
            <a:ext cx="7313613" cy="4056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Flooded node attributes:</a:t>
            </a:r>
          </a:p>
          <a:p>
            <a:pPr lvl="1"/>
            <a:r>
              <a:rPr lang="en-US" dirty="0"/>
              <a:t>How deep is the flooding allowed (surcharge depth) above the top of the node</a:t>
            </a:r>
          </a:p>
          <a:p>
            <a:pPr lvl="1"/>
            <a:r>
              <a:rPr lang="en-US" dirty="0"/>
              <a:t>What is the ponded area during surcharge – treats the node as a vertical wall storage tank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4191000" y="3429000"/>
            <a:ext cx="3124200" cy="1981200"/>
          </a:xfrm>
          <a:prstGeom prst="can">
            <a:avLst/>
          </a:prstGeom>
          <a:solidFill>
            <a:srgbClr val="0000FF">
              <a:alpha val="1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4191000" y="4038600"/>
            <a:ext cx="3124200" cy="1388979"/>
          </a:xfrm>
          <a:prstGeom prst="can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29600" y="3276600"/>
            <a:ext cx="139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Ponded 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11982" y="4583668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Ponded Depth</a:t>
            </a:r>
          </a:p>
        </p:txBody>
      </p:sp>
      <p:sp>
        <p:nvSpPr>
          <p:cNvPr id="9" name="Can 8"/>
          <p:cNvSpPr/>
          <p:nvPr/>
        </p:nvSpPr>
        <p:spPr>
          <a:xfrm>
            <a:off x="5638800" y="5410200"/>
            <a:ext cx="152400" cy="1066800"/>
          </a:xfrm>
          <a:prstGeom prst="can">
            <a:avLst/>
          </a:prstGeom>
          <a:solidFill>
            <a:srgbClr val="0000FF">
              <a:alpha val="1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 rot="5400000">
            <a:off x="4038600" y="4495800"/>
            <a:ext cx="152400" cy="3048000"/>
          </a:xfrm>
          <a:prstGeom prst="can">
            <a:avLst/>
          </a:prstGeom>
          <a:solidFill>
            <a:srgbClr val="0000FF">
              <a:alpha val="1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 rot="5400000">
            <a:off x="7620000" y="4495800"/>
            <a:ext cx="152400" cy="3810000"/>
          </a:xfrm>
          <a:prstGeom prst="can">
            <a:avLst/>
          </a:prstGeom>
          <a:solidFill>
            <a:srgbClr val="0000FF">
              <a:alpha val="1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620000" y="4191000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239000" y="3429000"/>
            <a:ext cx="990600" cy="216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24400" y="6477001"/>
            <a:ext cx="9144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05200" y="5181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11030" y="573335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Depth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4896" y="6304547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 Elevation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29505" y="4858435"/>
            <a:ext cx="177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Invert Elevation + Max. Depth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67400" y="5410200"/>
            <a:ext cx="0" cy="1028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9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Unit (Node)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38401" y="1735138"/>
            <a:ext cx="7313613" cy="40560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storage node explicitly considers storage in the node – including (if data are correctly supplied) the sub-grade portion of the node</a:t>
            </a:r>
          </a:p>
          <a:p>
            <a:r>
              <a:rPr lang="en-US" dirty="0"/>
              <a:t>Storage Node Attributes</a:t>
            </a:r>
          </a:p>
          <a:p>
            <a:pPr lvl="1"/>
            <a:r>
              <a:rPr lang="en-US" dirty="0"/>
              <a:t>Same as an ordinary node +</a:t>
            </a:r>
          </a:p>
          <a:p>
            <a:pPr lvl="1"/>
            <a:r>
              <a:rPr lang="en-US" dirty="0"/>
              <a:t>Depth-Area relationship</a:t>
            </a:r>
          </a:p>
          <a:p>
            <a:pPr lvl="2"/>
            <a:r>
              <a:rPr lang="en-US" dirty="0"/>
              <a:t>Tabular</a:t>
            </a:r>
          </a:p>
          <a:p>
            <a:pPr lvl="2"/>
            <a:r>
              <a:rPr lang="en-US" dirty="0"/>
              <a:t>Functional</a:t>
            </a:r>
          </a:p>
        </p:txBody>
      </p:sp>
    </p:spTree>
    <p:extLst>
      <p:ext uri="{BB962C8B-B14F-4D97-AF65-F5344CB8AC3E}">
        <p14:creationId xmlns:p14="http://schemas.microsoft.com/office/powerpoint/2010/main" val="345063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Unit (Node)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38401" y="1735138"/>
            <a:ext cx="7313613" cy="40560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Useful for:</a:t>
            </a:r>
          </a:p>
          <a:p>
            <a:pPr lvl="1"/>
            <a:r>
              <a:rPr lang="en-US" dirty="0"/>
              <a:t>Detention ponds</a:t>
            </a:r>
          </a:p>
          <a:p>
            <a:pPr lvl="1"/>
            <a:r>
              <a:rPr lang="en-US" dirty="0"/>
              <a:t>Modeling multiple level inlet/outlet hydraulics</a:t>
            </a:r>
          </a:p>
          <a:p>
            <a:pPr lvl="2"/>
            <a:r>
              <a:rPr lang="en-US" dirty="0"/>
              <a:t>Riser inlet</a:t>
            </a:r>
          </a:p>
          <a:p>
            <a:pPr lvl="2"/>
            <a:r>
              <a:rPr lang="en-US" dirty="0"/>
              <a:t>Outlet that has portion through a pipe, a portion over a weir (or another pipe at different elevation)</a:t>
            </a:r>
          </a:p>
        </p:txBody>
      </p:sp>
    </p:spTree>
    <p:extLst>
      <p:ext uri="{BB962C8B-B14F-4D97-AF65-F5344CB8AC3E}">
        <p14:creationId xmlns:p14="http://schemas.microsoft.com/office/powerpoint/2010/main" val="2455626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32836</TotalTime>
  <Words>659</Words>
  <Application>Microsoft Macintosh PowerPoint</Application>
  <PresentationFormat>Custom</PresentationFormat>
  <Paragraphs>107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Circuit</vt:lpstr>
      <vt:lpstr>CE 3372 Water Systems Design</vt:lpstr>
      <vt:lpstr>Purposes</vt:lpstr>
      <vt:lpstr>Junction (Node)</vt:lpstr>
      <vt:lpstr>Junction (Node)</vt:lpstr>
      <vt:lpstr>Junction (Node)</vt:lpstr>
      <vt:lpstr>Flooding Ordinary Node</vt:lpstr>
      <vt:lpstr>Junction (Node)</vt:lpstr>
      <vt:lpstr>Storage Unit (Node)</vt:lpstr>
      <vt:lpstr>Storage Unit (Node)</vt:lpstr>
      <vt:lpstr>Example</vt:lpstr>
      <vt:lpstr>Example</vt:lpstr>
      <vt:lpstr>SWMM Model Run</vt:lpstr>
      <vt:lpstr>Exercise ES 15</vt:lpstr>
      <vt:lpstr>Exercise ES 15</vt:lpstr>
      <vt:lpstr>Detention Pond Drawing</vt:lpstr>
      <vt:lpstr>Depth-Area</vt:lpstr>
      <vt:lpstr>Depth-Elevation</vt:lpstr>
      <vt:lpstr>Depth-Elevation</vt:lpstr>
      <vt:lpstr>Depth-Elevation</vt:lpstr>
      <vt:lpstr>Depth-Elevation</vt:lpstr>
      <vt:lpstr>Depth-Elevation</vt:lpstr>
      <vt:lpstr>Depth-Elevation</vt:lpstr>
      <vt:lpstr>Depth-Elevation</vt:lpstr>
      <vt:lpstr>Enter information into swmm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 Management</dc:title>
  <dc:creator>Cleveland, Theodore</dc:creator>
  <cp:lastModifiedBy>theodore cleveland</cp:lastModifiedBy>
  <cp:revision>136</cp:revision>
  <cp:lastPrinted>2018-10-16T14:31:29Z</cp:lastPrinted>
  <dcterms:created xsi:type="dcterms:W3CDTF">2017-08-31T15:12:46Z</dcterms:created>
  <dcterms:modified xsi:type="dcterms:W3CDTF">2020-11-03T15:55:27Z</dcterms:modified>
</cp:coreProperties>
</file>