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7" r:id="rId3"/>
    <p:sldId id="351" r:id="rId4"/>
    <p:sldId id="352" r:id="rId5"/>
    <p:sldId id="353" r:id="rId6"/>
    <p:sldId id="354" r:id="rId7"/>
    <p:sldId id="355" r:id="rId8"/>
    <p:sldId id="356" r:id="rId9"/>
    <p:sldId id="358" r:id="rId10"/>
    <p:sldId id="357" r:id="rId11"/>
    <p:sldId id="361" r:id="rId12"/>
    <p:sldId id="362" r:id="rId13"/>
    <p:sldId id="363" r:id="rId14"/>
    <p:sldId id="364" r:id="rId15"/>
    <p:sldId id="350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8"/>
    <p:restoredTop sz="96405"/>
  </p:normalViewPr>
  <p:slideViewPr>
    <p:cSldViewPr snapToObjects="1">
      <p:cViewPr varScale="1">
        <p:scale>
          <a:sx n="154" d="100"/>
          <a:sy n="154" d="100"/>
        </p:scale>
        <p:origin x="1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7D78302-352F-9D4E-A501-7AD2805D2A2A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922E41C1-453F-C34E-9252-D9F42DFF1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17768A-DAD8-2745-A517-A2E3C942CE5A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C1FF66-D7E5-E64D-AC67-668644EB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7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9A2E06-4F0B-804F-9EEE-86B3BCDF7518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1A98-8846-7146-81D7-4BBEE571A5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B625C-C643-2B47-B6E6-5C5799440F9E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87590-D749-AD47-B5E0-678B3C384B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24221-987E-3245-91D0-C9B1EFA8715E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A0457-D1E0-0348-8261-3D354328FB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04B2E-854F-434B-90F2-12DBEB4C4CAC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F7BA1-5657-7448-ADED-BAE46288E3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ECA544-5C92-584C-8AEA-4C6FCDE90BAA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E32F8-3931-CD48-8FC3-5D400F07A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78F9C3-FE38-1646-967C-DBFEB167D38A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2DAB7-EB2F-BD42-8752-5AFD5F77C8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510EC-6474-B241-9AC6-CF8879A651EE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3583E-1315-DD4B-8B16-95CB2540C5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45951-20FE-AB41-A990-4DDD3C9A7FAF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F59B40-BEA5-5F43-BF0D-13DE5CAFD692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46243-8BCC-4B47-A63D-F7F87C2BE3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CE 3372 Water Systems Design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Lecture 17: </a:t>
            </a:r>
            <a:r>
              <a:rPr lang="en-US" dirty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storm-water CONDUIT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3000">
              <a:srgbClr val="E8E8E8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48200" y="2241849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At most upstream inlet</a:t>
            </a:r>
          </a:p>
          <a:p>
            <a:pPr lvl="2"/>
            <a:r>
              <a:rPr lang="en-US" dirty="0"/>
              <a:t>Compute Q</a:t>
            </a:r>
            <a:r>
              <a:rPr lang="en-US" baseline="-25000" dirty="0"/>
              <a:t>P</a:t>
            </a:r>
            <a:r>
              <a:rPr lang="en-US" dirty="0"/>
              <a:t>=</a:t>
            </a:r>
            <a:r>
              <a:rPr lang="en-US" dirty="0" err="1"/>
              <a:t>CiA</a:t>
            </a:r>
            <a:r>
              <a:rPr lang="en-US" dirty="0"/>
              <a:t> to the inlet from inlet time</a:t>
            </a:r>
          </a:p>
          <a:p>
            <a:pPr lvl="2"/>
            <a:r>
              <a:rPr lang="en-US" dirty="0"/>
              <a:t>Size pipe from this inlet to hold Q</a:t>
            </a:r>
            <a:r>
              <a:rPr lang="en-US" baseline="-25000" dirty="0"/>
              <a:t>P </a:t>
            </a:r>
            <a:endParaRPr lang="en-US" dirty="0"/>
          </a:p>
          <a:p>
            <a:pPr lvl="2"/>
            <a:r>
              <a:rPr lang="en-US" dirty="0"/>
              <a:t>ADD pipe travel time to inlet time</a:t>
            </a:r>
          </a:p>
          <a:p>
            <a:pPr lvl="2"/>
            <a:r>
              <a:rPr lang="en-US" dirty="0"/>
              <a:t>Move to next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654139" y="5681609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126751" y="4818580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3000">
              <a:srgbClr val="E8E8E8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48200" y="2241849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At NEXT upstream inlet</a:t>
            </a:r>
          </a:p>
          <a:p>
            <a:pPr lvl="2"/>
            <a:r>
              <a:rPr lang="en-US" dirty="0"/>
              <a:t>Compute Q</a:t>
            </a:r>
            <a:r>
              <a:rPr lang="en-US" baseline="-25000" dirty="0"/>
              <a:t>P</a:t>
            </a:r>
            <a:r>
              <a:rPr lang="en-US" dirty="0"/>
              <a:t>=</a:t>
            </a:r>
            <a:r>
              <a:rPr lang="en-US" dirty="0" err="1"/>
              <a:t>CiA</a:t>
            </a:r>
            <a:r>
              <a:rPr lang="en-US" dirty="0"/>
              <a:t> to the inlet from inlet time</a:t>
            </a:r>
          </a:p>
          <a:p>
            <a:pPr lvl="2"/>
            <a:r>
              <a:rPr lang="en-US" dirty="0"/>
              <a:t>Size pipe from this inlet to hold Q</a:t>
            </a:r>
            <a:r>
              <a:rPr lang="en-US" baseline="-25000" dirty="0"/>
              <a:t>P </a:t>
            </a:r>
            <a:endParaRPr lang="en-US" dirty="0"/>
          </a:p>
          <a:p>
            <a:pPr lvl="2"/>
            <a:r>
              <a:rPr lang="en-US" dirty="0"/>
              <a:t>ADD pipe travel time to inlet time</a:t>
            </a:r>
          </a:p>
          <a:p>
            <a:pPr lvl="2"/>
            <a:r>
              <a:rPr lang="en-US" dirty="0"/>
              <a:t>Move to next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654139" y="5681609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126751" y="4818580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39694" y="4552545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795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3000">
              <a:srgbClr val="E8E8E8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48200" y="2241849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AT JUNCTION AND INLET</a:t>
            </a:r>
          </a:p>
          <a:p>
            <a:pPr lvl="2"/>
            <a:r>
              <a:rPr lang="en-US" dirty="0"/>
              <a:t>Choose largest of: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Local inlet time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Upstream </a:t>
            </a:r>
            <a:r>
              <a:rPr lang="en-US" dirty="0" err="1"/>
              <a:t>node+travel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Q</a:t>
            </a:r>
            <a:r>
              <a:rPr lang="en-US" baseline="-25000" dirty="0" err="1"/>
              <a:t>p</a:t>
            </a:r>
            <a:r>
              <a:rPr lang="en-US" dirty="0"/>
              <a:t> LEAVING THE JUNCTION FROM: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SIZE next pipe from this </a:t>
            </a:r>
            <a:r>
              <a:rPr lang="en-US" dirty="0" err="1"/>
              <a:t>q</a:t>
            </a:r>
            <a:r>
              <a:rPr lang="en-US" baseline="-25000" dirty="0" err="1"/>
              <a:t>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654139" y="5681609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126751" y="4818580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39694" y="4552545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795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663430" y="4669277"/>
            <a:ext cx="1215957" cy="1021404"/>
          </a:xfrm>
          <a:custGeom>
            <a:avLst/>
            <a:gdLst>
              <a:gd name="connsiteX0" fmla="*/ 204281 w 1215957"/>
              <a:gd name="connsiteY0" fmla="*/ 77821 h 1021404"/>
              <a:gd name="connsiteX1" fmla="*/ 214008 w 1215957"/>
              <a:gd name="connsiteY1" fmla="*/ 379378 h 1021404"/>
              <a:gd name="connsiteX2" fmla="*/ 214008 w 1215957"/>
              <a:gd name="connsiteY2" fmla="*/ 379378 h 1021404"/>
              <a:gd name="connsiteX3" fmla="*/ 340468 w 1215957"/>
              <a:gd name="connsiteY3" fmla="*/ 437744 h 1021404"/>
              <a:gd name="connsiteX4" fmla="*/ 340468 w 1215957"/>
              <a:gd name="connsiteY4" fmla="*/ 437744 h 1021404"/>
              <a:gd name="connsiteX5" fmla="*/ 340468 w 1215957"/>
              <a:gd name="connsiteY5" fmla="*/ 739302 h 1021404"/>
              <a:gd name="connsiteX6" fmla="*/ 340468 w 1215957"/>
              <a:gd name="connsiteY6" fmla="*/ 739302 h 1021404"/>
              <a:gd name="connsiteX7" fmla="*/ 19455 w 1215957"/>
              <a:gd name="connsiteY7" fmla="*/ 739302 h 1021404"/>
              <a:gd name="connsiteX8" fmla="*/ 0 w 1215957"/>
              <a:gd name="connsiteY8" fmla="*/ 1021404 h 1021404"/>
              <a:gd name="connsiteX9" fmla="*/ 1196502 w 1215957"/>
              <a:gd name="connsiteY9" fmla="*/ 1011676 h 1021404"/>
              <a:gd name="connsiteX10" fmla="*/ 1215957 w 1215957"/>
              <a:gd name="connsiteY10" fmla="*/ 9727 h 1021404"/>
              <a:gd name="connsiteX11" fmla="*/ 622570 w 1215957"/>
              <a:gd name="connsiteY11" fmla="*/ 0 h 1021404"/>
              <a:gd name="connsiteX12" fmla="*/ 612842 w 1215957"/>
              <a:gd name="connsiteY12" fmla="*/ 97276 h 1021404"/>
              <a:gd name="connsiteX13" fmla="*/ 204281 w 1215957"/>
              <a:gd name="connsiteY13" fmla="*/ 77821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57" h="1021404">
                <a:moveTo>
                  <a:pt x="204281" y="77821"/>
                </a:moveTo>
                <a:lnTo>
                  <a:pt x="214008" y="379378"/>
                </a:lnTo>
                <a:lnTo>
                  <a:pt x="214008" y="379378"/>
                </a:lnTo>
                <a:lnTo>
                  <a:pt x="340468" y="437744"/>
                </a:lnTo>
                <a:lnTo>
                  <a:pt x="340468" y="437744"/>
                </a:lnTo>
                <a:lnTo>
                  <a:pt x="340468" y="739302"/>
                </a:lnTo>
                <a:lnTo>
                  <a:pt x="340468" y="739302"/>
                </a:lnTo>
                <a:lnTo>
                  <a:pt x="19455" y="739302"/>
                </a:lnTo>
                <a:lnTo>
                  <a:pt x="0" y="1021404"/>
                </a:lnTo>
                <a:lnTo>
                  <a:pt x="1196502" y="1011676"/>
                </a:lnTo>
                <a:lnTo>
                  <a:pt x="1215957" y="9727"/>
                </a:lnTo>
                <a:lnTo>
                  <a:pt x="622570" y="0"/>
                </a:lnTo>
                <a:lnTo>
                  <a:pt x="612842" y="97276"/>
                </a:lnTo>
                <a:lnTo>
                  <a:pt x="204281" y="77821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9766" y="4876800"/>
            <a:ext cx="3510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029200" y="4766308"/>
                <a:ext cx="3826689" cy="827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𝑙𝑜𝑐𝑎𝑙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𝐶𝐴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𝑢𝑝𝑠𝑡𝑟𝑒𝑎𝑚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66308"/>
                <a:ext cx="3826689" cy="8273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2994942">
            <a:off x="2356337" y="4981109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4351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3000">
              <a:srgbClr val="E8E8E8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48200" y="1942522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Continue downstream in same fashion (from upstream to junction) until reach outlet</a:t>
            </a:r>
          </a:p>
          <a:p>
            <a:pPr lvl="1"/>
            <a:r>
              <a:rPr lang="en-US" dirty="0"/>
              <a:t>Accumulate CA values and Tc as move downstream</a:t>
            </a:r>
          </a:p>
          <a:p>
            <a:pPr lvl="1"/>
            <a:r>
              <a:rPr lang="en-US" dirty="0"/>
              <a:t>Checks include that all areas add up to total area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c</a:t>
            </a:r>
            <a:r>
              <a:rPr lang="en-US" dirty="0"/>
              <a:t> should be increasing in value as move downstream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654139" y="5681609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126751" y="4818580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39694" y="4552545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795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663430" y="4669277"/>
            <a:ext cx="1215957" cy="1021404"/>
          </a:xfrm>
          <a:custGeom>
            <a:avLst/>
            <a:gdLst>
              <a:gd name="connsiteX0" fmla="*/ 204281 w 1215957"/>
              <a:gd name="connsiteY0" fmla="*/ 77821 h 1021404"/>
              <a:gd name="connsiteX1" fmla="*/ 214008 w 1215957"/>
              <a:gd name="connsiteY1" fmla="*/ 379378 h 1021404"/>
              <a:gd name="connsiteX2" fmla="*/ 214008 w 1215957"/>
              <a:gd name="connsiteY2" fmla="*/ 379378 h 1021404"/>
              <a:gd name="connsiteX3" fmla="*/ 340468 w 1215957"/>
              <a:gd name="connsiteY3" fmla="*/ 437744 h 1021404"/>
              <a:gd name="connsiteX4" fmla="*/ 340468 w 1215957"/>
              <a:gd name="connsiteY4" fmla="*/ 437744 h 1021404"/>
              <a:gd name="connsiteX5" fmla="*/ 340468 w 1215957"/>
              <a:gd name="connsiteY5" fmla="*/ 739302 h 1021404"/>
              <a:gd name="connsiteX6" fmla="*/ 340468 w 1215957"/>
              <a:gd name="connsiteY6" fmla="*/ 739302 h 1021404"/>
              <a:gd name="connsiteX7" fmla="*/ 19455 w 1215957"/>
              <a:gd name="connsiteY7" fmla="*/ 739302 h 1021404"/>
              <a:gd name="connsiteX8" fmla="*/ 0 w 1215957"/>
              <a:gd name="connsiteY8" fmla="*/ 1021404 h 1021404"/>
              <a:gd name="connsiteX9" fmla="*/ 1196502 w 1215957"/>
              <a:gd name="connsiteY9" fmla="*/ 1011676 h 1021404"/>
              <a:gd name="connsiteX10" fmla="*/ 1215957 w 1215957"/>
              <a:gd name="connsiteY10" fmla="*/ 9727 h 1021404"/>
              <a:gd name="connsiteX11" fmla="*/ 622570 w 1215957"/>
              <a:gd name="connsiteY11" fmla="*/ 0 h 1021404"/>
              <a:gd name="connsiteX12" fmla="*/ 612842 w 1215957"/>
              <a:gd name="connsiteY12" fmla="*/ 97276 h 1021404"/>
              <a:gd name="connsiteX13" fmla="*/ 204281 w 1215957"/>
              <a:gd name="connsiteY13" fmla="*/ 77821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57" h="1021404">
                <a:moveTo>
                  <a:pt x="204281" y="77821"/>
                </a:moveTo>
                <a:lnTo>
                  <a:pt x="214008" y="379378"/>
                </a:lnTo>
                <a:lnTo>
                  <a:pt x="214008" y="379378"/>
                </a:lnTo>
                <a:lnTo>
                  <a:pt x="340468" y="437744"/>
                </a:lnTo>
                <a:lnTo>
                  <a:pt x="340468" y="437744"/>
                </a:lnTo>
                <a:lnTo>
                  <a:pt x="340468" y="739302"/>
                </a:lnTo>
                <a:lnTo>
                  <a:pt x="340468" y="739302"/>
                </a:lnTo>
                <a:lnTo>
                  <a:pt x="19455" y="739302"/>
                </a:lnTo>
                <a:lnTo>
                  <a:pt x="0" y="1021404"/>
                </a:lnTo>
                <a:lnTo>
                  <a:pt x="1196502" y="1011676"/>
                </a:lnTo>
                <a:lnTo>
                  <a:pt x="1215957" y="9727"/>
                </a:lnTo>
                <a:lnTo>
                  <a:pt x="622570" y="0"/>
                </a:lnTo>
                <a:lnTo>
                  <a:pt x="612842" y="97276"/>
                </a:lnTo>
                <a:lnTo>
                  <a:pt x="204281" y="77821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9766" y="4876800"/>
            <a:ext cx="3510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994942">
            <a:off x="2356337" y="4981109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</a:t>
            </a:r>
          </a:p>
        </p:txBody>
      </p:sp>
      <p:sp>
        <p:nvSpPr>
          <p:cNvPr id="7" name="Freeform 6"/>
          <p:cNvSpPr/>
          <p:nvPr/>
        </p:nvSpPr>
        <p:spPr>
          <a:xfrm>
            <a:off x="1439694" y="4163438"/>
            <a:ext cx="398834" cy="389107"/>
          </a:xfrm>
          <a:custGeom>
            <a:avLst/>
            <a:gdLst>
              <a:gd name="connsiteX0" fmla="*/ 9727 w 398834"/>
              <a:gd name="connsiteY0" fmla="*/ 0 h 389107"/>
              <a:gd name="connsiteX1" fmla="*/ 398834 w 398834"/>
              <a:gd name="connsiteY1" fmla="*/ 0 h 389107"/>
              <a:gd name="connsiteX2" fmla="*/ 379378 w 398834"/>
              <a:gd name="connsiteY2" fmla="*/ 389107 h 389107"/>
              <a:gd name="connsiteX3" fmla="*/ 0 w 398834"/>
              <a:gd name="connsiteY3" fmla="*/ 389107 h 389107"/>
              <a:gd name="connsiteX4" fmla="*/ 9727 w 398834"/>
              <a:gd name="connsiteY4" fmla="*/ 0 h 38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34" h="389107">
                <a:moveTo>
                  <a:pt x="9727" y="0"/>
                </a:moveTo>
                <a:lnTo>
                  <a:pt x="398834" y="0"/>
                </a:lnTo>
                <a:lnTo>
                  <a:pt x="379378" y="389107"/>
                </a:lnTo>
                <a:lnTo>
                  <a:pt x="0" y="389107"/>
                </a:lnTo>
                <a:lnTo>
                  <a:pt x="9727" y="0"/>
                </a:lnTo>
                <a:close/>
              </a:path>
            </a:pathLst>
          </a:cu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3000">
              <a:srgbClr val="E8E8E8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48200" y="1942522"/>
            <a:ext cx="3810470" cy="40048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outlet should have:</a:t>
            </a:r>
          </a:p>
          <a:p>
            <a:pPr lvl="1"/>
            <a:r>
              <a:rPr lang="en-US" dirty="0"/>
              <a:t>Pipe sizes</a:t>
            </a:r>
          </a:p>
          <a:p>
            <a:pPr lvl="1"/>
            <a:r>
              <a:rPr lang="en-US" dirty="0"/>
              <a:t>Pipe discharges</a:t>
            </a:r>
          </a:p>
          <a:p>
            <a:r>
              <a:rPr lang="en-US" dirty="0"/>
              <a:t>Next check hydraulics</a:t>
            </a:r>
          </a:p>
          <a:p>
            <a:pPr lvl="1"/>
            <a:r>
              <a:rPr lang="en-US" dirty="0"/>
              <a:t>SWMM </a:t>
            </a:r>
            <a:r>
              <a:rPr lang="mr-IN" dirty="0"/>
              <a:t>–</a:t>
            </a:r>
            <a:r>
              <a:rPr lang="en-US" dirty="0"/>
              <a:t> enter Q</a:t>
            </a:r>
            <a:r>
              <a:rPr lang="en-US" baseline="-25000" dirty="0"/>
              <a:t>INLET</a:t>
            </a:r>
            <a:r>
              <a:rPr lang="en-US" dirty="0"/>
              <a:t> directly and check pipe hydraulics</a:t>
            </a:r>
          </a:p>
          <a:p>
            <a:pPr lvl="1"/>
            <a:r>
              <a:rPr lang="en-US" dirty="0"/>
              <a:t>SWMM </a:t>
            </a:r>
            <a:r>
              <a:rPr lang="mr-IN" dirty="0"/>
              <a:t>–</a:t>
            </a:r>
            <a:r>
              <a:rPr lang="en-US" dirty="0"/>
              <a:t> Approximate rational in SWMM to check a design hyetograph</a:t>
            </a:r>
          </a:p>
          <a:p>
            <a:pPr lvl="1"/>
            <a:r>
              <a:rPr lang="en-US" dirty="0"/>
              <a:t>Use SWMM results to adjust design and produce a HGL drawing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654139" y="5681609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126751" y="4818580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39694" y="4552545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795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663430" y="4669277"/>
            <a:ext cx="1215957" cy="1021404"/>
          </a:xfrm>
          <a:custGeom>
            <a:avLst/>
            <a:gdLst>
              <a:gd name="connsiteX0" fmla="*/ 204281 w 1215957"/>
              <a:gd name="connsiteY0" fmla="*/ 77821 h 1021404"/>
              <a:gd name="connsiteX1" fmla="*/ 214008 w 1215957"/>
              <a:gd name="connsiteY1" fmla="*/ 379378 h 1021404"/>
              <a:gd name="connsiteX2" fmla="*/ 214008 w 1215957"/>
              <a:gd name="connsiteY2" fmla="*/ 379378 h 1021404"/>
              <a:gd name="connsiteX3" fmla="*/ 340468 w 1215957"/>
              <a:gd name="connsiteY3" fmla="*/ 437744 h 1021404"/>
              <a:gd name="connsiteX4" fmla="*/ 340468 w 1215957"/>
              <a:gd name="connsiteY4" fmla="*/ 437744 h 1021404"/>
              <a:gd name="connsiteX5" fmla="*/ 340468 w 1215957"/>
              <a:gd name="connsiteY5" fmla="*/ 739302 h 1021404"/>
              <a:gd name="connsiteX6" fmla="*/ 340468 w 1215957"/>
              <a:gd name="connsiteY6" fmla="*/ 739302 h 1021404"/>
              <a:gd name="connsiteX7" fmla="*/ 19455 w 1215957"/>
              <a:gd name="connsiteY7" fmla="*/ 739302 h 1021404"/>
              <a:gd name="connsiteX8" fmla="*/ 0 w 1215957"/>
              <a:gd name="connsiteY8" fmla="*/ 1021404 h 1021404"/>
              <a:gd name="connsiteX9" fmla="*/ 1196502 w 1215957"/>
              <a:gd name="connsiteY9" fmla="*/ 1011676 h 1021404"/>
              <a:gd name="connsiteX10" fmla="*/ 1215957 w 1215957"/>
              <a:gd name="connsiteY10" fmla="*/ 9727 h 1021404"/>
              <a:gd name="connsiteX11" fmla="*/ 622570 w 1215957"/>
              <a:gd name="connsiteY11" fmla="*/ 0 h 1021404"/>
              <a:gd name="connsiteX12" fmla="*/ 612842 w 1215957"/>
              <a:gd name="connsiteY12" fmla="*/ 97276 h 1021404"/>
              <a:gd name="connsiteX13" fmla="*/ 204281 w 1215957"/>
              <a:gd name="connsiteY13" fmla="*/ 77821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57" h="1021404">
                <a:moveTo>
                  <a:pt x="204281" y="77821"/>
                </a:moveTo>
                <a:lnTo>
                  <a:pt x="214008" y="379378"/>
                </a:lnTo>
                <a:lnTo>
                  <a:pt x="214008" y="379378"/>
                </a:lnTo>
                <a:lnTo>
                  <a:pt x="340468" y="437744"/>
                </a:lnTo>
                <a:lnTo>
                  <a:pt x="340468" y="437744"/>
                </a:lnTo>
                <a:lnTo>
                  <a:pt x="340468" y="739302"/>
                </a:lnTo>
                <a:lnTo>
                  <a:pt x="340468" y="739302"/>
                </a:lnTo>
                <a:lnTo>
                  <a:pt x="19455" y="739302"/>
                </a:lnTo>
                <a:lnTo>
                  <a:pt x="0" y="1021404"/>
                </a:lnTo>
                <a:lnTo>
                  <a:pt x="1196502" y="1011676"/>
                </a:lnTo>
                <a:lnTo>
                  <a:pt x="1215957" y="9727"/>
                </a:lnTo>
                <a:lnTo>
                  <a:pt x="622570" y="0"/>
                </a:lnTo>
                <a:lnTo>
                  <a:pt x="612842" y="97276"/>
                </a:lnTo>
                <a:lnTo>
                  <a:pt x="204281" y="77821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9766" y="4876800"/>
            <a:ext cx="3510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994942">
            <a:off x="2356337" y="4981109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</a:t>
            </a:r>
          </a:p>
        </p:txBody>
      </p:sp>
      <p:sp>
        <p:nvSpPr>
          <p:cNvPr id="7" name="Freeform 6"/>
          <p:cNvSpPr/>
          <p:nvPr/>
        </p:nvSpPr>
        <p:spPr>
          <a:xfrm>
            <a:off x="1439694" y="4163438"/>
            <a:ext cx="398834" cy="389107"/>
          </a:xfrm>
          <a:custGeom>
            <a:avLst/>
            <a:gdLst>
              <a:gd name="connsiteX0" fmla="*/ 9727 w 398834"/>
              <a:gd name="connsiteY0" fmla="*/ 0 h 389107"/>
              <a:gd name="connsiteX1" fmla="*/ 398834 w 398834"/>
              <a:gd name="connsiteY1" fmla="*/ 0 h 389107"/>
              <a:gd name="connsiteX2" fmla="*/ 379378 w 398834"/>
              <a:gd name="connsiteY2" fmla="*/ 389107 h 389107"/>
              <a:gd name="connsiteX3" fmla="*/ 0 w 398834"/>
              <a:gd name="connsiteY3" fmla="*/ 389107 h 389107"/>
              <a:gd name="connsiteX4" fmla="*/ 9727 w 398834"/>
              <a:gd name="connsiteY4" fmla="*/ 0 h 38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34" h="389107">
                <a:moveTo>
                  <a:pt x="9727" y="0"/>
                </a:moveTo>
                <a:lnTo>
                  <a:pt x="398834" y="0"/>
                </a:lnTo>
                <a:lnTo>
                  <a:pt x="379378" y="389107"/>
                </a:lnTo>
                <a:lnTo>
                  <a:pt x="0" y="389107"/>
                </a:lnTo>
                <a:lnTo>
                  <a:pt x="9727" y="0"/>
                </a:lnTo>
                <a:close/>
              </a:path>
            </a:pathLst>
          </a:cu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Next Time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Storage Node (Details)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Used to mimic detention ponds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Used to mimic lift-station wet-well sumps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16: Storm sewers, inlets, and conduits</a:t>
            </a:r>
          </a:p>
        </p:txBody>
      </p:sp>
    </p:spTree>
    <p:extLst>
      <p:ext uri="{BB962C8B-B14F-4D97-AF65-F5344CB8AC3E}">
        <p14:creationId xmlns:p14="http://schemas.microsoft.com/office/powerpoint/2010/main" val="354885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Purposes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Conduits convey Flow from one location to another</a:t>
            </a:r>
          </a:p>
          <a:p>
            <a:pPr lvl="1"/>
            <a:r>
              <a:rPr lang="en-US" sz="2200" dirty="0">
                <a:latin typeface="Verdana" charset="0"/>
                <a:ea typeface="ＭＳ Ｐゴシック" charset="0"/>
                <a:cs typeface="ＭＳ Ｐゴシック" charset="0"/>
              </a:rPr>
              <a:t>Pipes</a:t>
            </a:r>
          </a:p>
          <a:p>
            <a:pPr lvl="1"/>
            <a:r>
              <a:rPr lang="en-US" sz="2200" dirty="0">
                <a:latin typeface="Verdana" charset="0"/>
                <a:ea typeface="ＭＳ Ｐゴシック" charset="0"/>
                <a:cs typeface="ＭＳ Ｐゴシック" charset="0"/>
              </a:rPr>
              <a:t>Culverts</a:t>
            </a:r>
          </a:p>
          <a:p>
            <a:pPr lvl="1"/>
            <a:r>
              <a:rPr lang="en-US" sz="2200" dirty="0">
                <a:latin typeface="Verdana" charset="0"/>
                <a:ea typeface="ＭＳ Ｐゴシック" charset="0"/>
                <a:cs typeface="ＭＳ Ｐゴシック" charset="0"/>
              </a:rPr>
              <a:t>Open channels</a:t>
            </a:r>
          </a:p>
          <a:p>
            <a:endParaRPr lang="en-US" sz="24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Conduit design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Select size, material, and slope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Storm sewer </a:t>
            </a:r>
            <a:r>
              <a:rPr lang="mr-IN" dirty="0">
                <a:latin typeface="Verdan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 usually desire to operate with free surface (as an open channel)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Sanitary sewer </a:t>
            </a:r>
            <a:r>
              <a:rPr lang="mr-IN" dirty="0">
                <a:latin typeface="Verdan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 similar usually want a free surface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Size (diameter) is dictated by</a:t>
            </a:r>
          </a:p>
          <a:p>
            <a:pPr lvl="2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Flow required</a:t>
            </a:r>
          </a:p>
          <a:p>
            <a:pPr lvl="2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Burial depth relative to drop available</a:t>
            </a:r>
          </a:p>
        </p:txBody>
      </p:sp>
    </p:spTree>
    <p:extLst>
      <p:ext uri="{BB962C8B-B14F-4D97-AF65-F5344CB8AC3E}">
        <p14:creationId xmlns:p14="http://schemas.microsoft.com/office/powerpoint/2010/main" val="65926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good preliminary design can be obtained using a combination of the rational equation and manning’s equation</a:t>
            </a:r>
          </a:p>
          <a:p>
            <a:pPr lvl="1"/>
            <a:r>
              <a:rPr lang="en-US" dirty="0"/>
              <a:t>Done without regard to downstream boundary conditions</a:t>
            </a:r>
          </a:p>
          <a:p>
            <a:pPr lvl="1"/>
            <a:r>
              <a:rPr lang="en-US" dirty="0"/>
              <a:t>Needs to be checked using a hydraulic model (like SWMM)</a:t>
            </a:r>
          </a:p>
        </p:txBody>
      </p:sp>
    </p:spTree>
    <p:extLst>
      <p:ext uri="{BB962C8B-B14F-4D97-AF65-F5344CB8AC3E}">
        <p14:creationId xmlns:p14="http://schemas.microsoft.com/office/powerpoint/2010/main" val="20707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8166" y="2234387"/>
            <a:ext cx="3810470" cy="4004839"/>
          </a:xfrm>
        </p:spPr>
        <p:txBody>
          <a:bodyPr>
            <a:normAutofit/>
          </a:bodyPr>
          <a:lstStyle/>
          <a:p>
            <a:r>
              <a:rPr lang="en-US" dirty="0"/>
              <a:t>Determine discharge in each pipe.</a:t>
            </a:r>
          </a:p>
          <a:p>
            <a:r>
              <a:rPr lang="en-US" dirty="0"/>
              <a:t>Size using manning’s equation </a:t>
            </a:r>
            <a:br>
              <a:rPr lang="en-US" dirty="0"/>
            </a:br>
            <a:r>
              <a:rPr lang="en-US" dirty="0"/>
              <a:t>   (</a:t>
            </a:r>
            <a:r>
              <a:rPr lang="mr-IN" dirty="0"/>
              <a:t>…</a:t>
            </a:r>
            <a:r>
              <a:rPr lang="en-US" dirty="0"/>
              <a:t> in us customary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Assumes full, but pipes will have free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4119"/>
            <a:ext cx="4178536" cy="380510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276600" y="3048000"/>
            <a:ext cx="0" cy="2610494"/>
          </a:xfrm>
          <a:prstGeom prst="straightConnector1">
            <a:avLst/>
          </a:prstGeom>
          <a:ln w="4127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85332" y="3581400"/>
            <a:ext cx="2591268" cy="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353247"/>
            <a:ext cx="1790467" cy="6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5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8166" y="2234387"/>
            <a:ext cx="3810470" cy="4004839"/>
          </a:xfrm>
        </p:spPr>
        <p:txBody>
          <a:bodyPr>
            <a:normAutofit/>
          </a:bodyPr>
          <a:lstStyle/>
          <a:p>
            <a:r>
              <a:rPr lang="en-US" dirty="0"/>
              <a:t>Layout of system</a:t>
            </a:r>
          </a:p>
          <a:p>
            <a:pPr lvl="1"/>
            <a:r>
              <a:rPr lang="en-US" dirty="0"/>
              <a:t>Drainage area and Inlets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Outfall</a:t>
            </a:r>
          </a:p>
          <a:p>
            <a:pPr lvl="1"/>
            <a:r>
              <a:rPr lang="en-US" dirty="0"/>
              <a:t>elevations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3124200" cy="48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8166" y="2234387"/>
            <a:ext cx="3810470" cy="4004839"/>
          </a:xfrm>
        </p:spPr>
        <p:txBody>
          <a:bodyPr>
            <a:normAutofit/>
          </a:bodyPr>
          <a:lstStyle/>
          <a:p>
            <a:r>
              <a:rPr lang="en-US" dirty="0"/>
              <a:t>Drainage areas and inlets</a:t>
            </a:r>
          </a:p>
          <a:p>
            <a:pPr lvl="1"/>
            <a:r>
              <a:rPr lang="en-US" dirty="0"/>
              <a:t>Determine inlet time of concentration</a:t>
            </a:r>
          </a:p>
          <a:p>
            <a:pPr lvl="1"/>
            <a:r>
              <a:rPr lang="en-US" dirty="0"/>
              <a:t>Determine drainage area runoff coefficient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654139" y="5681609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3000">
              <a:srgbClr val="E8E8E8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0784" y="1699568"/>
            <a:ext cx="3887885" cy="4547120"/>
          </a:xfrm>
        </p:spPr>
        <p:txBody>
          <a:bodyPr>
            <a:normAutofit/>
          </a:bodyPr>
          <a:lstStyle/>
          <a:p>
            <a:r>
              <a:rPr lang="en-US" dirty="0"/>
              <a:t>Pipes (Start upstream)</a:t>
            </a:r>
          </a:p>
          <a:p>
            <a:pPr lvl="1"/>
            <a:r>
              <a:rPr lang="en-US" dirty="0"/>
              <a:t>Select pipe size</a:t>
            </a:r>
          </a:p>
          <a:p>
            <a:pPr lvl="2"/>
            <a:r>
              <a:rPr lang="en-US" dirty="0"/>
              <a:t>Design guidelines</a:t>
            </a:r>
          </a:p>
          <a:p>
            <a:pPr lvl="2"/>
            <a:r>
              <a:rPr lang="en-US" dirty="0"/>
              <a:t>Discharge criteria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Velocity criteria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Determine pipe travel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654139" y="5681609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126751" y="4818580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090403" y="4240038"/>
                <a:ext cx="2182969" cy="689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𝑉</m:t>
                      </m:r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1.49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0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charset="0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03" y="4240038"/>
                <a:ext cx="2182969" cy="6894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5606708" y="4648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077580" y="3823163"/>
            <a:ext cx="989083" cy="596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867400" y="3632197"/>
            <a:ext cx="1314487" cy="787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22726" y="4509700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From criterion</a:t>
            </a:r>
          </a:p>
        </p:txBody>
      </p:sp>
      <p:sp>
        <p:nvSpPr>
          <p:cNvPr id="27" name="TextBox 26"/>
          <p:cNvSpPr txBox="1"/>
          <p:nvPr/>
        </p:nvSpPr>
        <p:spPr>
          <a:xfrm rot="1760424">
            <a:off x="7354899" y="387563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Adjust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745380" y="5345837"/>
                <a:ext cx="153869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380" y="5345837"/>
                <a:ext cx="1538691" cy="6183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606708" y="3150919"/>
                <a:ext cx="2125838" cy="730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=1.333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𝑄𝑛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3/8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08" y="3150919"/>
                <a:ext cx="2125838" cy="7304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1581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1120</TotalTime>
  <Words>471</Words>
  <Application>Microsoft Macintosh PowerPoint</Application>
  <PresentationFormat>On-screen Show (4:3)</PresentationFormat>
  <Paragraphs>106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Mangal</vt:lpstr>
      <vt:lpstr>Tw Cen MT</vt:lpstr>
      <vt:lpstr>Verdana</vt:lpstr>
      <vt:lpstr>Wingdings</vt:lpstr>
      <vt:lpstr>Droplet</vt:lpstr>
      <vt:lpstr>CE 3372 Water Systems Design</vt:lpstr>
      <vt:lpstr>CE 3372 Water Systems Design</vt:lpstr>
      <vt:lpstr>Purposes</vt:lpstr>
      <vt:lpstr>Conduit design</vt:lpstr>
      <vt:lpstr>methods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Next Time</vt:lpstr>
    </vt:vector>
  </TitlesOfParts>
  <Company>texas tech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Cleveland, Theodore</cp:lastModifiedBy>
  <cp:revision>83</cp:revision>
  <cp:lastPrinted>2010-01-26T00:33:16Z</cp:lastPrinted>
  <dcterms:created xsi:type="dcterms:W3CDTF">2013-11-19T01:49:28Z</dcterms:created>
  <dcterms:modified xsi:type="dcterms:W3CDTF">2020-10-19T16:39:53Z</dcterms:modified>
</cp:coreProperties>
</file>