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7" r:id="rId2"/>
    <p:sldId id="388" r:id="rId3"/>
    <p:sldId id="389" r:id="rId4"/>
    <p:sldId id="448" r:id="rId5"/>
    <p:sldId id="449" r:id="rId6"/>
    <p:sldId id="390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3127" autoAdjust="0"/>
  </p:normalViewPr>
  <p:slideViewPr>
    <p:cSldViewPr snapToGrid="0" snapToObjects="1">
      <p:cViewPr varScale="1">
        <p:scale>
          <a:sx n="136" d="100"/>
          <a:sy n="136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5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7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0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19: STORM SEWER DESIGN EXAMPLE (TANGLEWILDE STORM SEWER)</a:t>
            </a:r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Determine drainage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0534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Identify the individual drainage areas using the topographic rendering and the project layout drawing.  </a:t>
            </a:r>
          </a:p>
          <a:p>
            <a:r>
              <a:rPr lang="en-US" dirty="0"/>
              <a:t>We will assume that drainage from outside the project area is collected elsewhere</a:t>
            </a:r>
          </a:p>
          <a:p>
            <a:pPr lvl="1"/>
            <a:r>
              <a:rPr lang="en-US" dirty="0"/>
              <a:t>The figure to the right is intended as a guide to the method – the areas listed are not topographically justified; that is left as an exercise!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7FFF8A-4FD0-1544-A9CB-739D69AD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27" y="509047"/>
            <a:ext cx="4876269" cy="61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4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Determine pipe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0534" cy="3541714"/>
          </a:xfrm>
        </p:spPr>
        <p:txBody>
          <a:bodyPr>
            <a:normAutofit/>
          </a:bodyPr>
          <a:lstStyle/>
          <a:p>
            <a:r>
              <a:rPr lang="en-US" dirty="0"/>
              <a:t>Identify the pipes to be sized in the drainage network</a:t>
            </a:r>
          </a:p>
          <a:p>
            <a:r>
              <a:rPr lang="en-US" dirty="0"/>
              <a:t>Measure the pipe lengths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8BE76-1F9A-A046-943D-3927A685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914" y="211733"/>
            <a:ext cx="4735400" cy="65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17" y="0"/>
            <a:ext cx="8794439" cy="1493086"/>
          </a:xfrm>
        </p:spPr>
        <p:txBody>
          <a:bodyPr/>
          <a:lstStyle/>
          <a:p>
            <a:pPr algn="ctr"/>
            <a:r>
              <a:rPr lang="en-US" dirty="0"/>
              <a:t>Tabulate preparatory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CC03A-A2A8-664F-A6BA-B2E072A8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38" y="1074656"/>
            <a:ext cx="8577765" cy="56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2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Determine Inlet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203585" cy="3849655"/>
          </a:xfrm>
        </p:spPr>
        <p:txBody>
          <a:bodyPr>
            <a:normAutofit/>
          </a:bodyPr>
          <a:lstStyle/>
          <a:p>
            <a:r>
              <a:rPr lang="en-US" dirty="0"/>
              <a:t>Declare a travel distance on a drainage area to an inlet</a:t>
            </a:r>
          </a:p>
          <a:p>
            <a:r>
              <a:rPr lang="en-US" dirty="0"/>
              <a:t>Determine slope along that path</a:t>
            </a:r>
          </a:p>
          <a:p>
            <a:r>
              <a:rPr lang="en-US" dirty="0"/>
              <a:t>Apply a Tc estimation method</a:t>
            </a:r>
          </a:p>
          <a:p>
            <a:r>
              <a:rPr lang="en-US" dirty="0"/>
              <a:t>Repeat for each inlet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D9976-5E29-8442-A717-912AC25E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750" y="1847957"/>
            <a:ext cx="6836183" cy="49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561803" cy="1238562"/>
          </a:xfrm>
        </p:spPr>
        <p:txBody>
          <a:bodyPr/>
          <a:lstStyle/>
          <a:p>
            <a:r>
              <a:rPr lang="en-US" dirty="0"/>
              <a:t>Develop an intensity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15BA0-0AD9-B740-A188-0E115D6A2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6"/>
                <a:ext cx="4203585" cy="38496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Locate the region on NOAA Atlas 14, Vol. 11 PFDS.</a:t>
                </a:r>
              </a:p>
              <a:p>
                <a:r>
                  <a:rPr lang="en-US" dirty="0"/>
                  <a:t>Download the .CSV table</a:t>
                </a:r>
              </a:p>
              <a:p>
                <a:r>
                  <a:rPr lang="en-US" dirty="0"/>
                  <a:t>Use solver to fit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15BA0-0AD9-B740-A188-0E115D6A2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4203585" cy="3849655"/>
              </a:xfrm>
              <a:blipFill>
                <a:blip r:embed="rId3"/>
                <a:stretch>
                  <a:fillRect l="-3012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CF58FE5-305B-FF49-9004-4E7D3AB96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361" y="84907"/>
            <a:ext cx="5587344" cy="66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7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561803" cy="1238562"/>
          </a:xfrm>
        </p:spPr>
        <p:txBody>
          <a:bodyPr/>
          <a:lstStyle/>
          <a:p>
            <a:r>
              <a:rPr lang="en-US" dirty="0"/>
              <a:t>Develop an intensity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15BA0-0AD9-B740-A188-0E115D6A2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6"/>
                <a:ext cx="4203585" cy="38496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Solver results for (2-yr ARI)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48.01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+9.06)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Use the above equation in the subsequent analysis</a:t>
                </a:r>
              </a:p>
              <a:p>
                <a:r>
                  <a:rPr lang="en-US" sz="1600" dirty="0"/>
                  <a:t>Note: The exercise requests a design for 5-yr ARI, so readers will have to conduct the fitting exercise on the 5-yr column from NOAA Atlas 14!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15BA0-0AD9-B740-A188-0E115D6A2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6"/>
                <a:ext cx="4203585" cy="3849655"/>
              </a:xfrm>
              <a:blipFill>
                <a:blip r:embed="rId3"/>
                <a:stretch>
                  <a:fillRect l="-3012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F42B3D-3702-504B-8D71-2C6EAFCA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47" y="76499"/>
            <a:ext cx="6097128" cy="667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561803" cy="1238562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4203585" cy="3849655"/>
          </a:xfrm>
        </p:spPr>
        <p:txBody>
          <a:bodyPr>
            <a:normAutofit/>
          </a:bodyPr>
          <a:lstStyle/>
          <a:p>
            <a:r>
              <a:rPr lang="en-US" dirty="0"/>
              <a:t>Apply the intensity equation as needed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1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Design storm sewer for TANGLEWILDE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89" y="2202353"/>
            <a:ext cx="6579141" cy="3541714"/>
          </a:xfrm>
        </p:spPr>
        <p:txBody>
          <a:bodyPr>
            <a:normAutofit/>
          </a:bodyPr>
          <a:lstStyle/>
          <a:p>
            <a:r>
              <a:rPr lang="en-US" dirty="0"/>
              <a:t>Method: Rational Equation Design Method</a:t>
            </a:r>
            <a:br>
              <a:rPr lang="en-US" dirty="0"/>
            </a:br>
            <a:r>
              <a:rPr lang="en-US" dirty="0"/>
              <a:t>to make initial design for subsequent hydraulics</a:t>
            </a:r>
            <a:br>
              <a:rPr lang="en-US" dirty="0"/>
            </a:br>
            <a:r>
              <a:rPr lang="en-US" dirty="0"/>
              <a:t>analysis</a:t>
            </a:r>
          </a:p>
          <a:p>
            <a:r>
              <a:rPr lang="en-US" dirty="0"/>
              <a:t>Identical study area as ES-13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A42B6-9482-DB49-94BA-2150D6A7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92" y="131975"/>
            <a:ext cx="4461808" cy="6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00793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 (make) topographic map principles to identify drainage pattern(s)</a:t>
            </a:r>
          </a:p>
          <a:p>
            <a:r>
              <a:rPr lang="en-US" dirty="0"/>
              <a:t>Identify the individual drainage areas based on the topographic map and sewer system layout.</a:t>
            </a:r>
          </a:p>
          <a:p>
            <a:r>
              <a:rPr lang="en-US" dirty="0"/>
              <a:t>Determine the area of each contributing area, in acres. (ENGAUGE, PLANIMETER,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Determine the rational runoff coefficient for each area (TABLE LOOKUP)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CF428-040C-A84B-BDAE-1F5DA6DF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03" y="131975"/>
            <a:ext cx="4461808" cy="6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Preparation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00793" cy="3541714"/>
          </a:xfrm>
        </p:spPr>
        <p:txBody>
          <a:bodyPr>
            <a:normAutofit/>
          </a:bodyPr>
          <a:lstStyle/>
          <a:p>
            <a:r>
              <a:rPr lang="en-US" dirty="0"/>
              <a:t>Determine inlet time for surface portion of drainage system.</a:t>
            </a:r>
          </a:p>
          <a:p>
            <a:r>
              <a:rPr lang="en-US" dirty="0"/>
              <a:t>Determine rainfall intensity equation for Harris County.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CF428-040C-A84B-BDAE-1F5DA6DF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03" y="131975"/>
            <a:ext cx="4461808" cy="6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00793" cy="3541714"/>
          </a:xfrm>
        </p:spPr>
        <p:txBody>
          <a:bodyPr>
            <a:normAutofit/>
          </a:bodyPr>
          <a:lstStyle/>
          <a:p>
            <a:r>
              <a:rPr lang="en-US" dirty="0"/>
              <a:t>Apply the intensity equation to the various surface drainage areas, and the accumulating area to size the conduits.</a:t>
            </a:r>
          </a:p>
          <a:p>
            <a:r>
              <a:rPr lang="en-US" dirty="0"/>
              <a:t>Check invert elevations to fit into the useable vertical drop for the location</a:t>
            </a:r>
          </a:p>
          <a:p>
            <a:r>
              <a:rPr lang="en-US" dirty="0"/>
              <a:t>Size the inlets using appropriate inlet hydraulics equations.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CF428-040C-A84B-BDAE-1F5DA6DF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03" y="131975"/>
            <a:ext cx="4461808" cy="6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Topographic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00793" cy="3541714"/>
          </a:xfrm>
        </p:spPr>
        <p:txBody>
          <a:bodyPr/>
          <a:lstStyle/>
          <a:p>
            <a:r>
              <a:rPr lang="en-US" dirty="0"/>
              <a:t>Locate the elevations and construct an XY coordinate system.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54C62-BEDF-264C-8536-75D6CB31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73" y="253198"/>
            <a:ext cx="5336416" cy="6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0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Topographic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769953" cy="3541714"/>
          </a:xfrm>
        </p:spPr>
        <p:txBody>
          <a:bodyPr/>
          <a:lstStyle/>
          <a:p>
            <a:r>
              <a:rPr lang="en-US" dirty="0"/>
              <a:t>Use the XY-coordinate system and build an XYZ input file for topographic rendering.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630F9-4190-EC49-B325-5C496EAE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05" y="326287"/>
            <a:ext cx="6842596" cy="6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Topographic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0534" cy="3541714"/>
          </a:xfrm>
        </p:spPr>
        <p:txBody>
          <a:bodyPr/>
          <a:lstStyle/>
          <a:p>
            <a:r>
              <a:rPr lang="en-US" dirty="0"/>
              <a:t>Render a topographic map using appropriate tools</a:t>
            </a:r>
          </a:p>
          <a:p>
            <a:pPr lvl="1"/>
            <a:r>
              <a:rPr lang="en-US" dirty="0"/>
              <a:t>By-hand; Excel, R-script</a:t>
            </a:r>
          </a:p>
          <a:p>
            <a:pPr lvl="1"/>
            <a:r>
              <a:rPr lang="en-US" dirty="0" err="1"/>
              <a:t>QuickGrid</a:t>
            </a:r>
            <a:r>
              <a:rPr lang="en-US" dirty="0"/>
              <a:t>, Surfer, etc.</a:t>
            </a:r>
          </a:p>
          <a:p>
            <a:pPr lvl="1"/>
            <a:r>
              <a:rPr lang="en-US" dirty="0"/>
              <a:t>Arc GIS, </a:t>
            </a:r>
            <a:r>
              <a:rPr lang="en-US" dirty="0" err="1"/>
              <a:t>qGIS</a:t>
            </a:r>
            <a:r>
              <a:rPr lang="en-US" dirty="0"/>
              <a:t>, etc.</a:t>
            </a:r>
          </a:p>
          <a:p>
            <a:r>
              <a:rPr lang="en-US" dirty="0"/>
              <a:t>Adjust settings to build an overlay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65A3D-57A1-C94A-9CDF-8ED745C1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11020" y="708647"/>
            <a:ext cx="57277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9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FBFD-0DA6-864F-BBB5-6A359FDF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198501" cy="1478570"/>
          </a:xfrm>
        </p:spPr>
        <p:txBody>
          <a:bodyPr/>
          <a:lstStyle/>
          <a:p>
            <a:r>
              <a:rPr lang="en-US" dirty="0"/>
              <a:t>Topographic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5BA0-0AD9-B740-A188-0E115D6A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0534" cy="3541714"/>
          </a:xfrm>
        </p:spPr>
        <p:txBody>
          <a:bodyPr/>
          <a:lstStyle/>
          <a:p>
            <a:r>
              <a:rPr lang="en-US" dirty="0"/>
              <a:t>Overlay the map – use known data locations (in XY) to reference the overlay to the sewer drawing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8F6FA-7229-8E4C-847F-AD2C22A6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94" y="120146"/>
            <a:ext cx="5195301" cy="66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34577</TotalTime>
  <Words>404</Words>
  <Application>Microsoft Macintosh PowerPoint</Application>
  <PresentationFormat>Widescreen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Trebuchet MS</vt:lpstr>
      <vt:lpstr>Tw Cen MT</vt:lpstr>
      <vt:lpstr>Circuit</vt:lpstr>
      <vt:lpstr>CE 3372 Water Systems Design</vt:lpstr>
      <vt:lpstr>Design storm sewer for TANGLEWILDE</vt:lpstr>
      <vt:lpstr>Preparation steps</vt:lpstr>
      <vt:lpstr>Preparation steps</vt:lpstr>
      <vt:lpstr>Analysis steps</vt:lpstr>
      <vt:lpstr>Topographic map</vt:lpstr>
      <vt:lpstr>Topographic map</vt:lpstr>
      <vt:lpstr>Topographic map</vt:lpstr>
      <vt:lpstr>Topographic map</vt:lpstr>
      <vt:lpstr>Determine drainage areas</vt:lpstr>
      <vt:lpstr>Determine pipe distances</vt:lpstr>
      <vt:lpstr>Tabulate preparatory results</vt:lpstr>
      <vt:lpstr>Determine Inlet times</vt:lpstr>
      <vt:lpstr>Develop an intensity equation</vt:lpstr>
      <vt:lpstr>Develop an intensity equation</vt:lpstr>
      <vt:lpstr>analysis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163</cp:revision>
  <cp:lastPrinted>2018-10-16T14:31:29Z</cp:lastPrinted>
  <dcterms:created xsi:type="dcterms:W3CDTF">2017-08-31T15:12:46Z</dcterms:created>
  <dcterms:modified xsi:type="dcterms:W3CDTF">2018-11-01T15:55:56Z</dcterms:modified>
</cp:coreProperties>
</file>