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387" r:id="rId2"/>
    <p:sldId id="263" r:id="rId3"/>
    <p:sldId id="276" r:id="rId4"/>
    <p:sldId id="264" r:id="rId5"/>
    <p:sldId id="277" r:id="rId6"/>
    <p:sldId id="257" r:id="rId7"/>
    <p:sldId id="280" r:id="rId8"/>
    <p:sldId id="267" r:id="rId9"/>
    <p:sldId id="278" r:id="rId10"/>
    <p:sldId id="279" r:id="rId11"/>
    <p:sldId id="281" r:id="rId12"/>
    <p:sldId id="282" r:id="rId13"/>
    <p:sldId id="266" r:id="rId14"/>
    <p:sldId id="284" r:id="rId15"/>
    <p:sldId id="283" r:id="rId16"/>
    <p:sldId id="265" r:id="rId17"/>
    <p:sldId id="285" r:id="rId18"/>
    <p:sldId id="286" r:id="rId19"/>
    <p:sldId id="287" r:id="rId20"/>
    <p:sldId id="288" r:id="rId21"/>
    <p:sldId id="289" r:id="rId22"/>
    <p:sldId id="290" r:id="rId23"/>
    <p:sldId id="291" r:id="rId24"/>
    <p:sldId id="294" r:id="rId25"/>
    <p:sldId id="292" r:id="rId26"/>
    <p:sldId id="293" r:id="rId27"/>
    <p:sldId id="295" r:id="rId28"/>
    <p:sldId id="296" r:id="rId29"/>
    <p:sldId id="388" r:id="rId30"/>
    <p:sldId id="38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74"/>
    <p:restoredTop sz="93127" autoAdjust="0"/>
  </p:normalViewPr>
  <p:slideViewPr>
    <p:cSldViewPr snapToGrid="0" snapToObjects="1">
      <p:cViewPr varScale="1">
        <p:scale>
          <a:sx n="75" d="100"/>
          <a:sy n="75" d="100"/>
        </p:scale>
        <p:origin x="-96"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51A747-9665-7048-85A9-219A20BF8E11}" type="datetimeFigureOut">
              <a:rPr lang="en-US" smtClean="0"/>
              <a:t>11/10/20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03A099-37C4-7642-9CFD-DFABEA82D8CF}" type="slidenum">
              <a:rPr lang="en-US" smtClean="0"/>
              <a:t>‹#›</a:t>
            </a:fld>
            <a:endParaRPr lang="en-US"/>
          </a:p>
        </p:txBody>
      </p:sp>
    </p:spTree>
    <p:extLst>
      <p:ext uri="{BB962C8B-B14F-4D97-AF65-F5344CB8AC3E}">
        <p14:creationId xmlns:p14="http://schemas.microsoft.com/office/powerpoint/2010/main" val="2003399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1</a:t>
            </a:fld>
            <a:endParaRPr lang="en-US"/>
          </a:p>
        </p:txBody>
      </p:sp>
    </p:spTree>
    <p:extLst>
      <p:ext uri="{BB962C8B-B14F-4D97-AF65-F5344CB8AC3E}">
        <p14:creationId xmlns:p14="http://schemas.microsoft.com/office/powerpoint/2010/main" val="3935405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3" y="2367094"/>
            <a:ext cx="10363827"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9A124221-987E-3245-91D0-C9B1EFA8715E}" type="datetime1">
              <a:rPr lang="en-US" smtClean="0"/>
              <a:pPr>
                <a:defRPr/>
              </a:pPr>
              <a:t>11/10/20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2EA0457-D1E0-0348-8261-3D354328FBFA}" type="slidenum">
              <a:rPr lang="en-US" smtClean="0"/>
              <a:pPr>
                <a:defRPr/>
              </a:pPr>
              <a:t>‹#›</a:t>
            </a:fld>
            <a:endParaRPr lang="en-US"/>
          </a:p>
        </p:txBody>
      </p:sp>
    </p:spTree>
    <p:extLst>
      <p:ext uri="{BB962C8B-B14F-4D97-AF65-F5344CB8AC3E}">
        <p14:creationId xmlns:p14="http://schemas.microsoft.com/office/powerpoint/2010/main" val="171932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 id="2147483669"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7.emf"/><Relationship Id="rId1" Type="http://schemas.openxmlformats.org/officeDocument/2006/relationships/vmlDrawing" Target="../drawings/vmlDrawing1.vml"/><Relationship Id="rId2"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8.emf"/><Relationship Id="rId1" Type="http://schemas.openxmlformats.org/officeDocument/2006/relationships/vmlDrawing" Target="../drawings/vmlDrawing2.vml"/><Relationship Id="rId2"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9.emf"/><Relationship Id="rId1" Type="http://schemas.openxmlformats.org/officeDocument/2006/relationships/vmlDrawing" Target="../drawings/vmlDrawing3.vml"/><Relationship Id="rId2"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CE 3372 Water Systems Design</a:t>
            </a:r>
          </a:p>
        </p:txBody>
      </p:sp>
      <p:sp>
        <p:nvSpPr>
          <p:cNvPr id="3" name="Subtitle 2"/>
          <p:cNvSpPr>
            <a:spLocks noGrp="1"/>
          </p:cNvSpPr>
          <p:nvPr>
            <p:ph type="subTitle" idx="1"/>
          </p:nvPr>
        </p:nvSpPr>
        <p:spPr/>
        <p:txBody>
          <a:bodyPr/>
          <a:lstStyle/>
          <a:p>
            <a:r>
              <a:rPr lang="en-US"/>
              <a:t>Lesson 24: </a:t>
            </a:r>
            <a:r>
              <a:rPr lang="en-US" dirty="0"/>
              <a:t>sanitary sewer systems</a:t>
            </a:r>
          </a:p>
        </p:txBody>
      </p:sp>
    </p:spTree>
    <p:extLst>
      <p:ext uri="{BB962C8B-B14F-4D97-AF65-F5344CB8AC3E}">
        <p14:creationId xmlns:p14="http://schemas.microsoft.com/office/powerpoint/2010/main" val="1405252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a:defRPr/>
            </a:pPr>
            <a:r>
              <a:rPr lang="en-US">
                <a:latin typeface="Calibri" charset="0"/>
              </a:rPr>
              <a:t>Sewer Types</a:t>
            </a:r>
          </a:p>
        </p:txBody>
      </p:sp>
      <p:sp>
        <p:nvSpPr>
          <p:cNvPr id="10242" name="Content Placeholder 2"/>
          <p:cNvSpPr>
            <a:spLocks noGrp="1"/>
          </p:cNvSpPr>
          <p:nvPr>
            <p:ph sz="quarter" idx="13"/>
          </p:nvPr>
        </p:nvSpPr>
        <p:spPr/>
        <p:txBody>
          <a:bodyPr>
            <a:normAutofit/>
          </a:bodyPr>
          <a:lstStyle/>
          <a:p>
            <a:r>
              <a:rPr lang="en-US" sz="2800">
                <a:latin typeface="Calibri" charset="0"/>
              </a:rPr>
              <a:t>A storm system is to protect public health by removing nuisance flooding and keeping infrastructure serviceable during all but the most severe weather</a:t>
            </a:r>
          </a:p>
          <a:p>
            <a:pPr lvl="1"/>
            <a:r>
              <a:rPr lang="en-US" sz="2800">
                <a:latin typeface="Calibri" charset="0"/>
              </a:rPr>
              <a:t>recently (last two decades) storm sewer systems have been called upon to confer water quality benefit, as they are the collectors that capture non-point pollution. </a:t>
            </a:r>
          </a:p>
        </p:txBody>
      </p:sp>
    </p:spTree>
    <p:extLst>
      <p:ext uri="{BB962C8B-B14F-4D97-AF65-F5344CB8AC3E}">
        <p14:creationId xmlns:p14="http://schemas.microsoft.com/office/powerpoint/2010/main" val="3893186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a:defRPr/>
            </a:pPr>
            <a:r>
              <a:rPr lang="en-US">
                <a:latin typeface="Calibri" charset="0"/>
              </a:rPr>
              <a:t>Sanitary Sewer Design</a:t>
            </a:r>
          </a:p>
        </p:txBody>
      </p:sp>
      <p:sp>
        <p:nvSpPr>
          <p:cNvPr id="11266" name="Content Placeholder 2"/>
          <p:cNvSpPr>
            <a:spLocks noGrp="1"/>
          </p:cNvSpPr>
          <p:nvPr>
            <p:ph sz="quarter" idx="13"/>
          </p:nvPr>
        </p:nvSpPr>
        <p:spPr>
          <a:xfrm>
            <a:off x="1973287" y="2057401"/>
            <a:ext cx="8229600" cy="4525963"/>
          </a:xfrm>
        </p:spPr>
        <p:txBody>
          <a:bodyPr>
            <a:normAutofit/>
          </a:bodyPr>
          <a:lstStyle/>
          <a:p>
            <a:pPr>
              <a:lnSpc>
                <a:spcPct val="80000"/>
              </a:lnSpc>
            </a:pPr>
            <a:r>
              <a:rPr lang="en-US" sz="2700" dirty="0">
                <a:latin typeface="Calibri" charset="0"/>
              </a:rPr>
              <a:t>Sanitary sewers are pipeline systems underground that collect and transmit sewage from distributed sources to a central location. </a:t>
            </a:r>
          </a:p>
          <a:p>
            <a:pPr>
              <a:lnSpc>
                <a:spcPct val="80000"/>
              </a:lnSpc>
            </a:pPr>
            <a:r>
              <a:rPr lang="en-US" sz="2700" dirty="0">
                <a:latin typeface="Calibri" charset="0"/>
              </a:rPr>
              <a:t>The pipes are typically operated as open channels, that is the pipes are not supposed to flow full, and gravity is the driving force. </a:t>
            </a:r>
          </a:p>
          <a:p>
            <a:pPr>
              <a:lnSpc>
                <a:spcPct val="80000"/>
              </a:lnSpc>
            </a:pPr>
            <a:r>
              <a:rPr lang="en-US" sz="2700" dirty="0">
                <a:latin typeface="Calibri" charset="0"/>
              </a:rPr>
              <a:t>In some portions of the system, the sewage has to be lifted to maintain flow towards the central plant</a:t>
            </a:r>
          </a:p>
          <a:p>
            <a:pPr lvl="1">
              <a:lnSpc>
                <a:spcPct val="80000"/>
              </a:lnSpc>
            </a:pPr>
            <a:r>
              <a:rPr lang="en-US" sz="2400" dirty="0">
                <a:latin typeface="Calibri" charset="0"/>
              </a:rPr>
              <a:t>these locations are called </a:t>
            </a:r>
            <a:r>
              <a:rPr lang="ja-JP" altLang="en-US" sz="2400" dirty="0">
                <a:latin typeface="Calibri" charset="0"/>
              </a:rPr>
              <a:t>“</a:t>
            </a:r>
            <a:r>
              <a:rPr lang="en-US" altLang="ja-JP" sz="2400" dirty="0">
                <a:latin typeface="Calibri" charset="0"/>
              </a:rPr>
              <a:t>lift stations</a:t>
            </a:r>
            <a:r>
              <a:rPr lang="ja-JP" altLang="en-US" sz="2400" dirty="0">
                <a:latin typeface="Calibri" charset="0"/>
              </a:rPr>
              <a:t>”</a:t>
            </a:r>
            <a:r>
              <a:rPr lang="en-US" altLang="ja-JP" sz="2400" dirty="0">
                <a:latin typeface="Calibri" charset="0"/>
              </a:rPr>
              <a:t>, and sewage on the discharge side of the pump flows in a pipe called a </a:t>
            </a:r>
            <a:r>
              <a:rPr lang="ja-JP" altLang="en-US" sz="2400" dirty="0">
                <a:latin typeface="Calibri" charset="0"/>
              </a:rPr>
              <a:t>“</a:t>
            </a:r>
            <a:r>
              <a:rPr lang="en-US" altLang="ja-JP" sz="2400" dirty="0">
                <a:latin typeface="Calibri" charset="0"/>
              </a:rPr>
              <a:t>force main</a:t>
            </a:r>
            <a:r>
              <a:rPr lang="en-US" sz="2400" dirty="0">
                <a:latin typeface="Calibri" charset="0"/>
              </a:rPr>
              <a:t>”</a:t>
            </a:r>
            <a:r>
              <a:rPr lang="en-US" altLang="ja-JP" sz="2400" dirty="0">
                <a:latin typeface="Calibri" charset="0"/>
              </a:rPr>
              <a:t> until the pipe returns to open flow, it is then just a sewage pipe. </a:t>
            </a:r>
            <a:endParaRPr lang="en-US" sz="2400" dirty="0">
              <a:latin typeface="Calibri" charset="0"/>
            </a:endParaRPr>
          </a:p>
        </p:txBody>
      </p:sp>
    </p:spTree>
    <p:extLst>
      <p:ext uri="{BB962C8B-B14F-4D97-AF65-F5344CB8AC3E}">
        <p14:creationId xmlns:p14="http://schemas.microsoft.com/office/powerpoint/2010/main" val="3834741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2222671" y="1"/>
            <a:ext cx="7773338" cy="1596177"/>
          </a:xfrm>
        </p:spPr>
        <p:txBody>
          <a:bodyPr/>
          <a:lstStyle/>
          <a:p>
            <a:pPr>
              <a:defRPr/>
            </a:pPr>
            <a:r>
              <a:rPr lang="en-US" dirty="0">
                <a:latin typeface="Calibri" charset="0"/>
              </a:rPr>
              <a:t>Sanitary Sewer Design</a:t>
            </a:r>
          </a:p>
        </p:txBody>
      </p:sp>
      <p:sp>
        <p:nvSpPr>
          <p:cNvPr id="12290" name="Content Placeholder 2"/>
          <p:cNvSpPr>
            <a:spLocks noGrp="1"/>
          </p:cNvSpPr>
          <p:nvPr>
            <p:ph sz="quarter" idx="13"/>
          </p:nvPr>
        </p:nvSpPr>
        <p:spPr>
          <a:xfrm>
            <a:off x="1953272" y="1447801"/>
            <a:ext cx="8229600" cy="4525963"/>
          </a:xfrm>
        </p:spPr>
        <p:txBody>
          <a:bodyPr>
            <a:normAutofit lnSpcReduction="10000"/>
          </a:bodyPr>
          <a:lstStyle/>
          <a:p>
            <a:r>
              <a:rPr lang="en-US" sz="3000" dirty="0">
                <a:latin typeface="Calibri" charset="0"/>
              </a:rPr>
              <a:t>The rules of design are governed by federal law, state law, and in most cases municipal law. </a:t>
            </a:r>
          </a:p>
          <a:p>
            <a:r>
              <a:rPr lang="en-US" sz="3000" dirty="0">
                <a:latin typeface="Calibri" charset="0"/>
              </a:rPr>
              <a:t>These various laws, codes, and guidelines prescribe materials, joints, labeling, etc. </a:t>
            </a:r>
          </a:p>
          <a:p>
            <a:pPr lvl="1"/>
            <a:r>
              <a:rPr lang="en-US" sz="2600" dirty="0">
                <a:latin typeface="Calibri" charset="0"/>
              </a:rPr>
              <a:t>Nearly all sewer systems must be engineered (i.e. a PE is involved with the design), or at least designed by a licensed professional (the professional may not be an engineer in smaller on-site systems, but the design will be stamped with that professional</a:t>
            </a:r>
            <a:r>
              <a:rPr lang="ja-JP" altLang="en-US" sz="2600" dirty="0">
                <a:latin typeface="Calibri" charset="0"/>
              </a:rPr>
              <a:t>’</a:t>
            </a:r>
            <a:r>
              <a:rPr lang="en-US" altLang="ja-JP" sz="2600" dirty="0">
                <a:latin typeface="Calibri" charset="0"/>
              </a:rPr>
              <a:t>s credentials.) </a:t>
            </a:r>
            <a:endParaRPr lang="en-US" sz="2600" dirty="0">
              <a:latin typeface="Calibri" charset="0"/>
            </a:endParaRPr>
          </a:p>
        </p:txBody>
      </p:sp>
    </p:spTree>
    <p:extLst>
      <p:ext uri="{BB962C8B-B14F-4D97-AF65-F5344CB8AC3E}">
        <p14:creationId xmlns:p14="http://schemas.microsoft.com/office/powerpoint/2010/main" val="3878183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2209332" y="1"/>
            <a:ext cx="7773338" cy="1596177"/>
          </a:xfrm>
        </p:spPr>
        <p:txBody>
          <a:bodyPr/>
          <a:lstStyle/>
          <a:p>
            <a:pPr>
              <a:defRPr/>
            </a:pPr>
            <a:r>
              <a:rPr lang="en-US" dirty="0">
                <a:latin typeface="Calibri" charset="0"/>
              </a:rPr>
              <a:t>Sewage Characteristics</a:t>
            </a:r>
          </a:p>
        </p:txBody>
      </p:sp>
      <p:sp>
        <p:nvSpPr>
          <p:cNvPr id="13314" name="Content Placeholder 2"/>
          <p:cNvSpPr>
            <a:spLocks noGrp="1"/>
          </p:cNvSpPr>
          <p:nvPr>
            <p:ph sz="quarter" idx="13"/>
          </p:nvPr>
        </p:nvSpPr>
        <p:spPr>
          <a:xfrm>
            <a:off x="2005956" y="1596177"/>
            <a:ext cx="8142915" cy="3810000"/>
          </a:xfrm>
        </p:spPr>
        <p:txBody>
          <a:bodyPr/>
          <a:lstStyle/>
          <a:p>
            <a:r>
              <a:rPr lang="en-US" sz="2800" dirty="0">
                <a:latin typeface="Calibri" charset="0"/>
              </a:rPr>
              <a:t>Sewage behaves hydraulically as water.</a:t>
            </a:r>
          </a:p>
          <a:p>
            <a:pPr lvl="1"/>
            <a:r>
              <a:rPr lang="en-US" sz="2800" dirty="0">
                <a:latin typeface="Calibri" charset="0"/>
              </a:rPr>
              <a:t>5 percent solids by mass is typically the upper limit of raw sewage</a:t>
            </a:r>
          </a:p>
          <a:p>
            <a:pPr lvl="1"/>
            <a:r>
              <a:rPr lang="en-US" sz="2800" dirty="0">
                <a:latin typeface="Calibri" charset="0"/>
              </a:rPr>
              <a:t>by volume the percentage is much smaller, perhaps as small as 0.05 percent. </a:t>
            </a:r>
          </a:p>
        </p:txBody>
      </p:sp>
    </p:spTree>
    <p:extLst>
      <p:ext uri="{BB962C8B-B14F-4D97-AF65-F5344CB8AC3E}">
        <p14:creationId xmlns:p14="http://schemas.microsoft.com/office/powerpoint/2010/main" val="2988997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215162" y="18848"/>
            <a:ext cx="7773338" cy="895553"/>
          </a:xfrm>
        </p:spPr>
        <p:txBody>
          <a:bodyPr/>
          <a:lstStyle/>
          <a:p>
            <a:pPr>
              <a:defRPr/>
            </a:pPr>
            <a:r>
              <a:rPr lang="en-US" dirty="0">
                <a:latin typeface="Calibri" charset="0"/>
              </a:rPr>
              <a:t>Sewage Characteristics</a:t>
            </a:r>
          </a:p>
        </p:txBody>
      </p:sp>
      <p:sp>
        <p:nvSpPr>
          <p:cNvPr id="14338" name="Content Placeholder 2"/>
          <p:cNvSpPr>
            <a:spLocks noGrp="1"/>
          </p:cNvSpPr>
          <p:nvPr>
            <p:ph sz="quarter" idx="13"/>
          </p:nvPr>
        </p:nvSpPr>
        <p:spPr>
          <a:xfrm>
            <a:off x="1981200" y="914400"/>
            <a:ext cx="8229600" cy="5410200"/>
          </a:xfrm>
        </p:spPr>
        <p:txBody>
          <a:bodyPr/>
          <a:lstStyle/>
          <a:p>
            <a:r>
              <a:rPr lang="en-US">
                <a:latin typeface="Calibri" charset="0"/>
              </a:rPr>
              <a:t>Solids collect in the system</a:t>
            </a:r>
          </a:p>
        </p:txBody>
      </p:sp>
      <p:pic>
        <p:nvPicPr>
          <p:cNvPr id="14339"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24201" y="1400175"/>
            <a:ext cx="5591175"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Rectangle 4"/>
          <p:cNvSpPr>
            <a:spLocks noChangeArrowheads="1"/>
          </p:cNvSpPr>
          <p:nvPr/>
        </p:nvSpPr>
        <p:spPr bwMode="auto">
          <a:xfrm>
            <a:off x="1752600" y="5705476"/>
            <a:ext cx="8458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latin typeface="Calibri" charset="0"/>
              </a:rPr>
              <a:t>Cleaning of sewers circa 1800</a:t>
            </a:r>
            <a:r>
              <a:rPr lang="ja-JP" altLang="en-US" dirty="0">
                <a:latin typeface="Calibri" charset="0"/>
              </a:rPr>
              <a:t>’</a:t>
            </a:r>
            <a:r>
              <a:rPr lang="en-US" altLang="ja-JP" dirty="0">
                <a:latin typeface="Calibri" charset="0"/>
              </a:rPr>
              <a:t>s. Cities like Paris, New York, London, etc. have large diameter sewers that probably still need personnel access. </a:t>
            </a:r>
            <a:endParaRPr lang="en-US" dirty="0">
              <a:latin typeface="Calibri" charset="0"/>
            </a:endParaRPr>
          </a:p>
        </p:txBody>
      </p:sp>
    </p:spTree>
    <p:extLst>
      <p:ext uri="{BB962C8B-B14F-4D97-AF65-F5344CB8AC3E}">
        <p14:creationId xmlns:p14="http://schemas.microsoft.com/office/powerpoint/2010/main" val="2939339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a:defRPr/>
            </a:pPr>
            <a:r>
              <a:rPr lang="en-US">
                <a:latin typeface="Calibri" charset="0"/>
              </a:rPr>
              <a:t>Sewage Characteristics</a:t>
            </a:r>
          </a:p>
        </p:txBody>
      </p:sp>
      <p:sp>
        <p:nvSpPr>
          <p:cNvPr id="15362" name="Content Placeholder 2"/>
          <p:cNvSpPr>
            <a:spLocks noGrp="1"/>
          </p:cNvSpPr>
          <p:nvPr>
            <p:ph sz="quarter" idx="13"/>
          </p:nvPr>
        </p:nvSpPr>
        <p:spPr>
          <a:xfrm>
            <a:off x="1981200" y="1493838"/>
            <a:ext cx="8229600" cy="4525962"/>
          </a:xfrm>
        </p:spPr>
        <p:txBody>
          <a:bodyPr/>
          <a:lstStyle/>
          <a:p>
            <a:r>
              <a:rPr lang="en-US" sz="2800">
                <a:latin typeface="Calibri" charset="0"/>
              </a:rPr>
              <a:t>The design engineer is concerned with the sewage quality insofar as it affects corrosion and safety to the maintenance personnel.</a:t>
            </a:r>
          </a:p>
          <a:p>
            <a:pPr lvl="1"/>
            <a:r>
              <a:rPr lang="en-US" sz="2800">
                <a:latin typeface="Calibri" charset="0"/>
              </a:rPr>
              <a:t>For example, in the Texas code, there is some discussion of corrosion and odor issues: </a:t>
            </a:r>
          </a:p>
        </p:txBody>
      </p:sp>
    </p:spTree>
    <p:extLst>
      <p:ext uri="{BB962C8B-B14F-4D97-AF65-F5344CB8AC3E}">
        <p14:creationId xmlns:p14="http://schemas.microsoft.com/office/powerpoint/2010/main" val="1608908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a:defRPr/>
            </a:pPr>
            <a:r>
              <a:rPr lang="en-US">
                <a:latin typeface="Calibri" charset="0"/>
              </a:rPr>
              <a:t>Sewage Characteristics</a:t>
            </a:r>
          </a:p>
        </p:txBody>
      </p:sp>
      <p:sp>
        <p:nvSpPr>
          <p:cNvPr id="28675" name="Content Placeholder 2"/>
          <p:cNvSpPr>
            <a:spLocks noGrp="1"/>
          </p:cNvSpPr>
          <p:nvPr>
            <p:ph sz="quarter" idx="13"/>
          </p:nvPr>
        </p:nvSpPr>
        <p:spPr/>
        <p:txBody>
          <a:bodyPr rtlCol="0">
            <a:normAutofit lnSpcReduction="10000"/>
          </a:bodyPr>
          <a:lstStyle/>
          <a:p>
            <a:pPr>
              <a:lnSpc>
                <a:spcPct val="90000"/>
              </a:lnSpc>
              <a:buNone/>
              <a:defRPr/>
            </a:pPr>
            <a:r>
              <a:rPr lang="en-US" sz="3000">
                <a:latin typeface="Calibri" charset="0"/>
              </a:rPr>
              <a:t>For example, in the Texas code, there is some discussion of corrosion and odor issues: </a:t>
            </a:r>
          </a:p>
          <a:p>
            <a:pPr>
              <a:lnSpc>
                <a:spcPct val="90000"/>
              </a:lnSpc>
              <a:buFont typeface="Calibri" charset="0"/>
              <a:buAutoNum type="arabicPeriod"/>
              <a:defRPr/>
            </a:pPr>
            <a:r>
              <a:rPr lang="en-US" sz="3000">
                <a:latin typeface="Calibri" charset="0"/>
              </a:rPr>
              <a:t> Corrosion potential: </a:t>
            </a:r>
          </a:p>
          <a:p>
            <a:pPr marL="1314450" lvl="2" indent="-514350">
              <a:lnSpc>
                <a:spcPct val="90000"/>
              </a:lnSpc>
              <a:buFont typeface="Arial" charset="0"/>
              <a:buAutoNum type="alphaLcParenBoth"/>
              <a:defRPr/>
            </a:pPr>
            <a:r>
              <a:rPr lang="en-US" sz="2200">
                <a:latin typeface="Calibri" charset="0"/>
              </a:rPr>
              <a:t>If a pipe or an integral structural component of a pipe will deteriorate when subjected to corrosive internal conditions or if a pipe or component does not have a corrosive resistant liner installed by the pipe manufacturer, the report must demonstrate the structural integrity of a pipe during the minimum 50-year design life cycle. </a:t>
            </a:r>
          </a:p>
          <a:p>
            <a:pPr marL="1314450" lvl="2" indent="-514350">
              <a:lnSpc>
                <a:spcPct val="90000"/>
              </a:lnSpc>
              <a:buFont typeface="Arial" charset="0"/>
              <a:buAutoNum type="alphaLcParenBoth"/>
              <a:defRPr/>
            </a:pPr>
            <a:r>
              <a:rPr lang="en-US" sz="2200">
                <a:latin typeface="Calibri" charset="0"/>
              </a:rPr>
              <a:t> A pipe must have an appropriate lining if the corrosion analysis indicates that corrosion will reduce the functional life of the pipe to less than 50 years. </a:t>
            </a:r>
          </a:p>
        </p:txBody>
      </p:sp>
    </p:spTree>
    <p:extLst>
      <p:ext uri="{BB962C8B-B14F-4D97-AF65-F5344CB8AC3E}">
        <p14:creationId xmlns:p14="http://schemas.microsoft.com/office/powerpoint/2010/main" val="2294163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a:defRPr/>
            </a:pPr>
            <a:r>
              <a:rPr lang="en-US">
                <a:latin typeface="Calibri" charset="0"/>
              </a:rPr>
              <a:t>Sewage Characteristics</a:t>
            </a:r>
          </a:p>
        </p:txBody>
      </p:sp>
      <p:sp>
        <p:nvSpPr>
          <p:cNvPr id="29699" name="Content Placeholder 2"/>
          <p:cNvSpPr>
            <a:spLocks noGrp="1"/>
          </p:cNvSpPr>
          <p:nvPr>
            <p:ph sz="quarter" idx="13"/>
          </p:nvPr>
        </p:nvSpPr>
        <p:spPr/>
        <p:txBody>
          <a:bodyPr rtlCol="0">
            <a:normAutofit lnSpcReduction="10000"/>
          </a:bodyPr>
          <a:lstStyle/>
          <a:p>
            <a:pPr>
              <a:lnSpc>
                <a:spcPct val="80000"/>
              </a:lnSpc>
              <a:buNone/>
              <a:defRPr/>
            </a:pPr>
            <a:r>
              <a:rPr lang="en-US" sz="3000">
                <a:latin typeface="Calibri" charset="0"/>
              </a:rPr>
              <a:t>For example, in the Texas code, there is some discussion of corrosion and odor issues: </a:t>
            </a:r>
          </a:p>
          <a:p>
            <a:pPr>
              <a:lnSpc>
                <a:spcPct val="80000"/>
              </a:lnSpc>
              <a:buFont typeface="Calibri" charset="0"/>
              <a:buAutoNum type="arabicPeriod"/>
              <a:defRPr/>
            </a:pPr>
            <a:r>
              <a:rPr lang="en-US" sz="3000">
                <a:latin typeface="Calibri" charset="0"/>
              </a:rPr>
              <a:t> Odor Control.</a:t>
            </a:r>
          </a:p>
          <a:p>
            <a:pPr marL="914400" lvl="1" indent="-514350">
              <a:lnSpc>
                <a:spcPct val="80000"/>
              </a:lnSpc>
              <a:buNone/>
              <a:defRPr/>
            </a:pPr>
            <a:r>
              <a:rPr lang="en-US" sz="2600">
                <a:latin typeface="Calibri" charset="0"/>
              </a:rPr>
              <a:t>(a) An owner shall determine if odor control measures are necessary to prevent a wastewater collection system from becoming a nuisance, based upon the potential of the wastewater collection system to generate hydrogen sulfide. </a:t>
            </a:r>
          </a:p>
          <a:p>
            <a:pPr marL="914400" lvl="1" indent="-514350">
              <a:lnSpc>
                <a:spcPct val="80000"/>
              </a:lnSpc>
              <a:buNone/>
              <a:defRPr/>
            </a:pPr>
            <a:r>
              <a:rPr lang="en-US" sz="2600">
                <a:latin typeface="Calibri" charset="0"/>
              </a:rPr>
              <a:t>(b) A potential odor determination must include the estimated flows immediately following construction and throughout a system</a:t>
            </a:r>
            <a:r>
              <a:rPr lang="ja-JP" altLang="en-US" sz="2600">
                <a:latin typeface="Calibri" charset="0"/>
              </a:rPr>
              <a:t>’</a:t>
            </a:r>
            <a:r>
              <a:rPr lang="en-US" sz="2600">
                <a:latin typeface="Calibri" charset="0"/>
              </a:rPr>
              <a:t>s 50-year expected life cycle. </a:t>
            </a:r>
          </a:p>
        </p:txBody>
      </p:sp>
    </p:spTree>
    <p:extLst>
      <p:ext uri="{BB962C8B-B14F-4D97-AF65-F5344CB8AC3E}">
        <p14:creationId xmlns:p14="http://schemas.microsoft.com/office/powerpoint/2010/main" val="3329032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a:defRPr/>
            </a:pPr>
            <a:r>
              <a:rPr lang="en-US">
                <a:latin typeface="Calibri" charset="0"/>
              </a:rPr>
              <a:t>Sewage Quantity</a:t>
            </a:r>
          </a:p>
        </p:txBody>
      </p:sp>
      <p:sp>
        <p:nvSpPr>
          <p:cNvPr id="30723" name="Content Placeholder 2"/>
          <p:cNvSpPr>
            <a:spLocks noGrp="1"/>
          </p:cNvSpPr>
          <p:nvPr>
            <p:ph sz="quarter" idx="13"/>
          </p:nvPr>
        </p:nvSpPr>
        <p:spPr/>
        <p:txBody>
          <a:bodyPr rtlCol="0">
            <a:normAutofit lnSpcReduction="10000"/>
          </a:bodyPr>
          <a:lstStyle/>
          <a:p>
            <a:pPr>
              <a:lnSpc>
                <a:spcPct val="90000"/>
              </a:lnSpc>
              <a:buNone/>
              <a:defRPr/>
            </a:pPr>
            <a:r>
              <a:rPr lang="en-US" sz="2700">
                <a:latin typeface="Calibri" charset="0"/>
              </a:rPr>
              <a:t>Sewage quantity is estimated in a similar fashion as water demand. </a:t>
            </a:r>
          </a:p>
          <a:p>
            <a:pPr marL="173736" lvl="1" indent="-173736">
              <a:lnSpc>
                <a:spcPct val="90000"/>
              </a:lnSpc>
              <a:buFont typeface="Wingdings" pitchFamily="2" charset="2"/>
              <a:buChar char="§"/>
              <a:defRPr/>
            </a:pPr>
            <a:r>
              <a:rPr lang="en-US" sz="2400">
                <a:latin typeface="Calibri" charset="0"/>
              </a:rPr>
              <a:t>Small residential service area flows are estimated based on population or equivalent residential units and per-person contribution to wastewater generation. </a:t>
            </a:r>
          </a:p>
          <a:p>
            <a:pPr marL="173736" lvl="1" indent="-173736">
              <a:lnSpc>
                <a:spcPct val="90000"/>
              </a:lnSpc>
              <a:buFont typeface="Wingdings" pitchFamily="2" charset="2"/>
              <a:buChar char="§"/>
              <a:defRPr/>
            </a:pPr>
            <a:r>
              <a:rPr lang="en-US" sz="2400">
                <a:latin typeface="Calibri" charset="0"/>
              </a:rPr>
              <a:t>Larger service area flows are estimated from land use (zoning), anticipated population, and similar nearby measured flows. </a:t>
            </a:r>
          </a:p>
          <a:p>
            <a:pPr>
              <a:lnSpc>
                <a:spcPct val="90000"/>
              </a:lnSpc>
              <a:buNone/>
              <a:defRPr/>
            </a:pPr>
            <a:r>
              <a:rPr lang="en-US" sz="2700">
                <a:latin typeface="Calibri" charset="0"/>
              </a:rPr>
              <a:t>Sewage is not measured routinely, but short-term studies (2-months) are within the capabilities of most jurisdictions, flow measurement is by weirs, magmeters, and acoustic-Doppler profiling.</a:t>
            </a:r>
          </a:p>
        </p:txBody>
      </p:sp>
    </p:spTree>
    <p:extLst>
      <p:ext uri="{BB962C8B-B14F-4D97-AF65-F5344CB8AC3E}">
        <p14:creationId xmlns:p14="http://schemas.microsoft.com/office/powerpoint/2010/main" val="1731649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a:defRPr/>
            </a:pPr>
            <a:r>
              <a:rPr lang="en-US">
                <a:latin typeface="Calibri" charset="0"/>
              </a:rPr>
              <a:t>Sewage Quantity</a:t>
            </a:r>
          </a:p>
        </p:txBody>
      </p:sp>
      <p:sp>
        <p:nvSpPr>
          <p:cNvPr id="31747" name="Content Placeholder 2"/>
          <p:cNvSpPr>
            <a:spLocks noGrp="1"/>
          </p:cNvSpPr>
          <p:nvPr>
            <p:ph sz="quarter" idx="13"/>
          </p:nvPr>
        </p:nvSpPr>
        <p:spPr/>
        <p:txBody>
          <a:bodyPr rtlCol="0">
            <a:normAutofit fontScale="92500" lnSpcReduction="10000"/>
          </a:bodyPr>
          <a:lstStyle/>
          <a:p>
            <a:pPr>
              <a:buNone/>
              <a:defRPr/>
            </a:pPr>
            <a:r>
              <a:rPr lang="en-US" sz="3000">
                <a:latin typeface="Calibri" charset="0"/>
              </a:rPr>
              <a:t>For example, in Texas the design flow basis is: </a:t>
            </a:r>
          </a:p>
          <a:p>
            <a:pPr marL="173736" lvl="1" indent="-173736">
              <a:buFont typeface="Wingdings" pitchFamily="2" charset="2"/>
              <a:buChar char="§"/>
              <a:defRPr/>
            </a:pPr>
            <a:r>
              <a:rPr lang="en-US" sz="2600">
                <a:latin typeface="Calibri" charset="0"/>
              </a:rPr>
              <a:t>An owner must design a wastewater collection system to handle the transport of the peak dry weather flow from the service area, plus infiltration and inflow. </a:t>
            </a:r>
          </a:p>
          <a:p>
            <a:pPr marL="173736" lvl="1" indent="-173736">
              <a:buFont typeface="Wingdings" pitchFamily="2" charset="2"/>
              <a:buChar char="§"/>
              <a:defRPr/>
            </a:pPr>
            <a:r>
              <a:rPr lang="en-US" sz="2600">
                <a:latin typeface="Calibri" charset="0"/>
              </a:rPr>
              <a:t>The flow calculations must include the details of the average dry weather flow, the dry weather flow peaking factor, and the infiltration and inflow. </a:t>
            </a:r>
          </a:p>
          <a:p>
            <a:pPr marL="173736" lvl="1" indent="-173736">
              <a:buFont typeface="Wingdings" pitchFamily="2" charset="2"/>
              <a:buChar char="§"/>
              <a:defRPr/>
            </a:pPr>
            <a:r>
              <a:rPr lang="en-US" sz="2600">
                <a:latin typeface="Calibri" charset="0"/>
              </a:rPr>
              <a:t>The flow calculations must include the flow expected in the facility immediately upon completion of construction and at the end of its 50-year life. </a:t>
            </a:r>
          </a:p>
        </p:txBody>
      </p:sp>
    </p:spTree>
    <p:extLst>
      <p:ext uri="{BB962C8B-B14F-4D97-AF65-F5344CB8AC3E}">
        <p14:creationId xmlns:p14="http://schemas.microsoft.com/office/powerpoint/2010/main" val="2763615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defRPr/>
            </a:pPr>
            <a:r>
              <a:rPr lang="en-US">
                <a:latin typeface="Calibri" charset="0"/>
              </a:rPr>
              <a:t>Collection Systems</a:t>
            </a:r>
          </a:p>
        </p:txBody>
      </p:sp>
      <p:sp>
        <p:nvSpPr>
          <p:cNvPr id="2050" name="Content Placeholder 2"/>
          <p:cNvSpPr>
            <a:spLocks noGrp="1"/>
          </p:cNvSpPr>
          <p:nvPr>
            <p:ph sz="quarter" idx="13"/>
          </p:nvPr>
        </p:nvSpPr>
        <p:spPr/>
        <p:txBody>
          <a:bodyPr/>
          <a:lstStyle/>
          <a:p>
            <a:r>
              <a:rPr lang="en-US">
                <a:latin typeface="Calibri" charset="0"/>
              </a:rPr>
              <a:t>Collection systems (sewers) are used to collect wastewater and deliver it to a common location. </a:t>
            </a:r>
          </a:p>
          <a:p>
            <a:pPr lvl="1"/>
            <a:r>
              <a:rPr lang="en-US">
                <a:latin typeface="Calibri" charset="0"/>
              </a:rPr>
              <a:t>In the case of sanitary wastewater (sewage) that location is some kind of treatment facility, then onward to an outfall </a:t>
            </a:r>
          </a:p>
          <a:p>
            <a:pPr lvl="1"/>
            <a:r>
              <a:rPr lang="en-US">
                <a:latin typeface="Calibri" charset="0"/>
              </a:rPr>
              <a:t>For storm-water direct to an outfall to a receiving stream is typical. </a:t>
            </a:r>
          </a:p>
        </p:txBody>
      </p:sp>
    </p:spTree>
    <p:extLst>
      <p:ext uri="{BB962C8B-B14F-4D97-AF65-F5344CB8AC3E}">
        <p14:creationId xmlns:p14="http://schemas.microsoft.com/office/powerpoint/2010/main" val="11798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a:defRPr/>
            </a:pPr>
            <a:r>
              <a:rPr lang="en-US">
                <a:latin typeface="Calibri" charset="0"/>
              </a:rPr>
              <a:t>Sewage Quantity</a:t>
            </a:r>
          </a:p>
        </p:txBody>
      </p:sp>
      <p:sp>
        <p:nvSpPr>
          <p:cNvPr id="32771" name="Content Placeholder 2"/>
          <p:cNvSpPr>
            <a:spLocks noGrp="1"/>
          </p:cNvSpPr>
          <p:nvPr>
            <p:ph sz="quarter" idx="13"/>
          </p:nvPr>
        </p:nvSpPr>
        <p:spPr>
          <a:xfrm>
            <a:off x="2071209" y="1752601"/>
            <a:ext cx="7924800" cy="4310063"/>
          </a:xfrm>
        </p:spPr>
        <p:txBody>
          <a:bodyPr rtlCol="0">
            <a:normAutofit fontScale="92500" lnSpcReduction="10000"/>
          </a:bodyPr>
          <a:lstStyle/>
          <a:p>
            <a:pPr>
              <a:lnSpc>
                <a:spcPct val="80000"/>
              </a:lnSpc>
              <a:buNone/>
              <a:defRPr/>
            </a:pPr>
            <a:r>
              <a:rPr lang="en-US" sz="2700" dirty="0">
                <a:latin typeface="Calibri" charset="0"/>
              </a:rPr>
              <a:t>Some further requirements are: </a:t>
            </a:r>
          </a:p>
          <a:p>
            <a:pPr>
              <a:lnSpc>
                <a:spcPct val="80000"/>
              </a:lnSpc>
              <a:buNone/>
              <a:defRPr/>
            </a:pPr>
            <a:r>
              <a:rPr lang="en-US" sz="2700" dirty="0">
                <a:latin typeface="Calibri" charset="0"/>
              </a:rPr>
              <a:t>Capacity Analysis.</a:t>
            </a:r>
          </a:p>
          <a:p>
            <a:pPr>
              <a:lnSpc>
                <a:spcPct val="80000"/>
              </a:lnSpc>
              <a:buNone/>
              <a:defRPr/>
            </a:pPr>
            <a:r>
              <a:rPr lang="en-US" sz="2700" dirty="0">
                <a:latin typeface="Calibri" charset="0"/>
              </a:rPr>
              <a:t> </a:t>
            </a:r>
          </a:p>
          <a:p>
            <a:pPr marL="971550" lvl="1" indent="-514350">
              <a:lnSpc>
                <a:spcPct val="80000"/>
              </a:lnSpc>
              <a:buFont typeface="Wingdings" pitchFamily="2" charset="2"/>
              <a:buChar char="§"/>
              <a:defRPr/>
            </a:pPr>
            <a:r>
              <a:rPr lang="en-US" sz="2400" dirty="0">
                <a:latin typeface="Calibri" charset="0"/>
              </a:rPr>
              <a:t>An owner must ensure that a wastewater collection system</a:t>
            </a:r>
            <a:r>
              <a:rPr lang="ja-JP" altLang="en-US" sz="2400" dirty="0">
                <a:latin typeface="Calibri" charset="0"/>
              </a:rPr>
              <a:t>’</a:t>
            </a:r>
            <a:r>
              <a:rPr lang="en-US" sz="2400" dirty="0">
                <a:latin typeface="Calibri" charset="0"/>
              </a:rPr>
              <a:t>s capacity is sufficient to serve the estimated future population, including institutional, industrial, and commercial flows. </a:t>
            </a:r>
          </a:p>
          <a:p>
            <a:pPr marL="971550" lvl="1" indent="-514350">
              <a:lnSpc>
                <a:spcPct val="80000"/>
              </a:lnSpc>
              <a:buFont typeface="Wingdings" pitchFamily="2" charset="2"/>
              <a:buChar char="§"/>
              <a:defRPr/>
            </a:pPr>
            <a:r>
              <a:rPr lang="en-US" sz="2400" dirty="0">
                <a:latin typeface="Calibri" charset="0"/>
              </a:rPr>
              <a:t>An owner must include in the report the calculations that demonstrate that the hydraulic capacity of a collection system includes the peak flow of domes- tic sewage, peak flow of waste from industrial sites, and maximum infiltration rates. </a:t>
            </a:r>
          </a:p>
          <a:p>
            <a:pPr marL="971550" lvl="1" indent="-514350">
              <a:lnSpc>
                <a:spcPct val="80000"/>
              </a:lnSpc>
              <a:buFont typeface="Wingdings" pitchFamily="2" charset="2"/>
              <a:buChar char="§"/>
              <a:defRPr/>
            </a:pPr>
            <a:r>
              <a:rPr lang="en-US" sz="2400" dirty="0">
                <a:latin typeface="Calibri" charset="0"/>
              </a:rPr>
              <a:t>A collection system must be designed to prevent a surcharge in any pipe at the expected peak flow. </a:t>
            </a:r>
          </a:p>
        </p:txBody>
      </p:sp>
    </p:spTree>
    <p:extLst>
      <p:ext uri="{BB962C8B-B14F-4D97-AF65-F5344CB8AC3E}">
        <p14:creationId xmlns:p14="http://schemas.microsoft.com/office/powerpoint/2010/main" val="2935567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a:defRPr/>
            </a:pPr>
            <a:r>
              <a:rPr lang="en-US">
                <a:latin typeface="Calibri" charset="0"/>
              </a:rPr>
              <a:t>Sewage Quantity</a:t>
            </a:r>
          </a:p>
        </p:txBody>
      </p:sp>
      <p:sp>
        <p:nvSpPr>
          <p:cNvPr id="33795" name="Content Placeholder 2"/>
          <p:cNvSpPr>
            <a:spLocks noGrp="1"/>
          </p:cNvSpPr>
          <p:nvPr>
            <p:ph sz="quarter" idx="13"/>
          </p:nvPr>
        </p:nvSpPr>
        <p:spPr/>
        <p:txBody>
          <a:bodyPr rtlCol="0">
            <a:normAutofit lnSpcReduction="10000"/>
          </a:bodyPr>
          <a:lstStyle/>
          <a:p>
            <a:pPr>
              <a:lnSpc>
                <a:spcPct val="80000"/>
              </a:lnSpc>
              <a:buNone/>
              <a:defRPr/>
            </a:pPr>
            <a:r>
              <a:rPr lang="en-US" sz="2700">
                <a:latin typeface="Calibri" charset="0"/>
              </a:rPr>
              <a:t>Some further requirements are: </a:t>
            </a:r>
          </a:p>
          <a:p>
            <a:pPr>
              <a:lnSpc>
                <a:spcPct val="80000"/>
              </a:lnSpc>
              <a:buNone/>
              <a:defRPr/>
            </a:pPr>
            <a:r>
              <a:rPr lang="en-US" sz="2700">
                <a:latin typeface="Calibri" charset="0"/>
              </a:rPr>
              <a:t>Capacity Analysis. </a:t>
            </a:r>
          </a:p>
          <a:p>
            <a:pPr marL="173736" lvl="1" indent="-173736">
              <a:lnSpc>
                <a:spcPct val="80000"/>
              </a:lnSpc>
              <a:buFont typeface="Wingdings" pitchFamily="2" charset="2"/>
              <a:buChar char="§"/>
              <a:defRPr/>
            </a:pPr>
            <a:r>
              <a:rPr lang="en-US" sz="2400">
                <a:latin typeface="Calibri" charset="0"/>
              </a:rPr>
              <a:t>The minimum diameter allowed for a gravity pipe is 6.0 inches. </a:t>
            </a:r>
          </a:p>
          <a:p>
            <a:pPr marL="173736" lvl="1" indent="-173736">
              <a:lnSpc>
                <a:spcPct val="80000"/>
              </a:lnSpc>
              <a:buFont typeface="Wingdings" pitchFamily="2" charset="2"/>
              <a:buChar char="§"/>
              <a:defRPr/>
            </a:pPr>
            <a:r>
              <a:rPr lang="en-US" sz="2400">
                <a:latin typeface="Calibri" charset="0"/>
              </a:rPr>
              <a:t>Connecting storm water drains to a collection system is prohibited. </a:t>
            </a:r>
          </a:p>
          <a:p>
            <a:pPr marL="173736" lvl="1" indent="-173736">
              <a:lnSpc>
                <a:spcPct val="80000"/>
              </a:lnSpc>
              <a:buFont typeface="Wingdings" pitchFamily="2" charset="2"/>
              <a:buChar char="§"/>
              <a:defRPr/>
            </a:pPr>
            <a:r>
              <a:rPr lang="en-US" sz="2400">
                <a:latin typeface="Calibri" charset="0"/>
              </a:rPr>
              <a:t>An owner may use the data from an existing collection system. In the absence of existing data, a design must use data from a similar system or as described below: </a:t>
            </a:r>
          </a:p>
          <a:p>
            <a:pPr marL="402336" lvl="2" indent="-164592">
              <a:lnSpc>
                <a:spcPct val="80000"/>
              </a:lnSpc>
              <a:buFont typeface="Wingdings" pitchFamily="2" charset="2"/>
              <a:buChar char="§"/>
              <a:defRPr/>
            </a:pPr>
            <a:r>
              <a:rPr lang="en-US" sz="2000">
                <a:latin typeface="Calibri" charset="0"/>
              </a:rPr>
              <a:t>The sizing of pipe for a new collection system must be based on an engineering analysis of initial and future flows.</a:t>
            </a:r>
          </a:p>
          <a:p>
            <a:pPr marL="402336" lvl="2" indent="-164592">
              <a:lnSpc>
                <a:spcPct val="80000"/>
              </a:lnSpc>
              <a:buFont typeface="Wingdings" pitchFamily="2" charset="2"/>
              <a:buChar char="§"/>
              <a:defRPr/>
            </a:pPr>
            <a:r>
              <a:rPr lang="en-US" sz="2000">
                <a:latin typeface="Calibri" charset="0"/>
              </a:rPr>
              <a:t>A new collection system design must be sized for the peak flow, which is based on the estimated daily sewage flow contribution as shown in Figure 4</a:t>
            </a:r>
          </a:p>
        </p:txBody>
      </p:sp>
    </p:spTree>
    <p:extLst>
      <p:ext uri="{BB962C8B-B14F-4D97-AF65-F5344CB8AC3E}">
        <p14:creationId xmlns:p14="http://schemas.microsoft.com/office/powerpoint/2010/main" val="4123710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a:defRPr/>
            </a:pPr>
            <a:r>
              <a:rPr lang="en-US">
                <a:latin typeface="Calibri" charset="0"/>
              </a:rPr>
              <a:t>Sewage Quantity</a:t>
            </a:r>
          </a:p>
        </p:txBody>
      </p:sp>
      <p:sp>
        <p:nvSpPr>
          <p:cNvPr id="22530" name="Content Placeholder 2"/>
          <p:cNvSpPr>
            <a:spLocks noGrp="1"/>
          </p:cNvSpPr>
          <p:nvPr>
            <p:ph sz="quarter" idx="13"/>
          </p:nvPr>
        </p:nvSpPr>
        <p:spPr/>
        <p:txBody>
          <a:bodyPr/>
          <a:lstStyle/>
          <a:p>
            <a:endParaRPr lang="en-US">
              <a:latin typeface="Calibri" charset="0"/>
            </a:endParaRPr>
          </a:p>
        </p:txBody>
      </p:sp>
      <p:pic>
        <p:nvPicPr>
          <p:cNvPr id="22531"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914400"/>
            <a:ext cx="5867400" cy="590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6156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itle 1"/>
          <p:cNvSpPr>
            <a:spLocks noGrp="1"/>
          </p:cNvSpPr>
          <p:nvPr>
            <p:ph type="title"/>
          </p:nvPr>
        </p:nvSpPr>
        <p:spPr/>
        <p:txBody>
          <a:bodyPr/>
          <a:lstStyle/>
          <a:p>
            <a:pPr>
              <a:defRPr/>
            </a:pPr>
            <a:r>
              <a:rPr lang="en-US">
                <a:latin typeface="Calibri" charset="0"/>
              </a:rPr>
              <a:t>Sewage Quantity</a:t>
            </a:r>
          </a:p>
        </p:txBody>
      </p:sp>
      <p:sp>
        <p:nvSpPr>
          <p:cNvPr id="35844" name="Content Placeholder 2"/>
          <p:cNvSpPr>
            <a:spLocks noGrp="1"/>
          </p:cNvSpPr>
          <p:nvPr>
            <p:ph sz="quarter" idx="13"/>
          </p:nvPr>
        </p:nvSpPr>
        <p:spPr>
          <a:xfrm>
            <a:off x="2184943" y="1905001"/>
            <a:ext cx="7772870" cy="3424107"/>
          </a:xfrm>
        </p:spPr>
        <p:txBody>
          <a:bodyPr rtlCol="0">
            <a:normAutofit fontScale="85000" lnSpcReduction="20000"/>
          </a:bodyPr>
          <a:lstStyle/>
          <a:p>
            <a:pPr marL="0" indent="0">
              <a:lnSpc>
                <a:spcPct val="80000"/>
              </a:lnSpc>
              <a:buNone/>
              <a:defRPr/>
            </a:pPr>
            <a:r>
              <a:rPr lang="en-US" sz="2500" dirty="0">
                <a:latin typeface="Calibri" charset="0"/>
              </a:rPr>
              <a:t>Some other ways to estimate sewage flow in Texas includes formulas such as the Equation below from the Texas Administrative Code based in number of bedrooms (an equivalent residential unit (ERU) approach). </a:t>
            </a:r>
          </a:p>
          <a:p>
            <a:pPr marL="0" indent="0">
              <a:lnSpc>
                <a:spcPct val="80000"/>
              </a:lnSpc>
              <a:buNone/>
              <a:defRPr/>
            </a:pPr>
            <a:endParaRPr lang="en-US" sz="2500" dirty="0">
              <a:latin typeface="Calibri" charset="0"/>
            </a:endParaRPr>
          </a:p>
          <a:p>
            <a:pPr marL="0" indent="0">
              <a:lnSpc>
                <a:spcPct val="80000"/>
              </a:lnSpc>
              <a:buNone/>
              <a:defRPr/>
            </a:pPr>
            <a:endParaRPr lang="en-US" sz="2500" dirty="0">
              <a:latin typeface="Calibri" charset="0"/>
            </a:endParaRPr>
          </a:p>
          <a:p>
            <a:pPr marL="0" indent="0">
              <a:lnSpc>
                <a:spcPct val="80000"/>
              </a:lnSpc>
              <a:buNone/>
              <a:defRPr/>
            </a:pPr>
            <a:endParaRPr lang="en-US" sz="2500" dirty="0">
              <a:latin typeface="Calibri" charset="0"/>
            </a:endParaRPr>
          </a:p>
          <a:p>
            <a:pPr marL="0" indent="0">
              <a:lnSpc>
                <a:spcPct val="80000"/>
              </a:lnSpc>
              <a:buNone/>
              <a:defRPr/>
            </a:pPr>
            <a:r>
              <a:rPr lang="en-US" sz="2500" dirty="0">
                <a:latin typeface="Calibri" charset="0"/>
              </a:rPr>
              <a:t>where: </a:t>
            </a:r>
          </a:p>
          <a:p>
            <a:pPr marL="0" indent="0">
              <a:lnSpc>
                <a:spcPct val="80000"/>
              </a:lnSpc>
              <a:buNone/>
              <a:defRPr/>
            </a:pPr>
            <a:r>
              <a:rPr lang="en-US" sz="2500" dirty="0">
                <a:latin typeface="Calibri" charset="0"/>
              </a:rPr>
              <a:t>Q = flow in gallons per day ,</a:t>
            </a:r>
          </a:p>
          <a:p>
            <a:pPr marL="0" indent="0">
              <a:lnSpc>
                <a:spcPct val="80000"/>
              </a:lnSpc>
              <a:buNone/>
              <a:defRPr/>
            </a:pPr>
            <a:r>
              <a:rPr lang="en-US" sz="2500" dirty="0">
                <a:latin typeface="Calibri" charset="0"/>
              </a:rPr>
              <a:t>X = per capita wastewater production in</a:t>
            </a:r>
            <a:br>
              <a:rPr lang="en-US" sz="2500" dirty="0">
                <a:latin typeface="Calibri" charset="0"/>
              </a:rPr>
            </a:br>
            <a:r>
              <a:rPr lang="en-US" sz="2500" dirty="0">
                <a:latin typeface="Calibri" charset="0"/>
              </a:rPr>
              <a:t>gallons per day ,</a:t>
            </a:r>
          </a:p>
          <a:p>
            <a:pPr marL="0" indent="0">
              <a:lnSpc>
                <a:spcPct val="80000"/>
              </a:lnSpc>
              <a:buNone/>
              <a:defRPr/>
            </a:pPr>
            <a:r>
              <a:rPr lang="en-US" sz="2500" dirty="0">
                <a:latin typeface="Calibri" charset="0"/>
              </a:rPr>
              <a:t>B = number of bedrooms. </a:t>
            </a:r>
          </a:p>
        </p:txBody>
      </p:sp>
      <p:graphicFrame>
        <p:nvGraphicFramePr>
          <p:cNvPr id="23555" name="Object 2"/>
          <p:cNvGraphicFramePr>
            <a:graphicFrameLocks noChangeAspect="1"/>
          </p:cNvGraphicFramePr>
          <p:nvPr>
            <p:extLst/>
          </p:nvPr>
        </p:nvGraphicFramePr>
        <p:xfrm>
          <a:off x="3962401" y="2895600"/>
          <a:ext cx="4632325" cy="762000"/>
        </p:xfrm>
        <a:graphic>
          <a:graphicData uri="http://schemas.openxmlformats.org/presentationml/2006/ole">
            <mc:AlternateContent xmlns:mc="http://schemas.openxmlformats.org/markup-compatibility/2006">
              <mc:Choice xmlns:v="urn:schemas-microsoft-com:vml" Requires="v">
                <p:oleObj spid="_x0000_s1030" name="Equation" r:id="rId3" imgW="927100" imgH="152400" progId="Equation.3">
                  <p:embed/>
                </p:oleObj>
              </mc:Choice>
              <mc:Fallback>
                <p:oleObj name="Equation" r:id="rId3" imgW="927100" imgH="152400" progId="Equation.3">
                  <p:embed/>
                  <p:pic>
                    <p:nvPicPr>
                      <p:cNvPr id="2355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1" y="2895600"/>
                        <a:ext cx="46323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81685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itle 1"/>
          <p:cNvSpPr>
            <a:spLocks noGrp="1"/>
          </p:cNvSpPr>
          <p:nvPr>
            <p:ph type="title"/>
          </p:nvPr>
        </p:nvSpPr>
        <p:spPr/>
        <p:txBody>
          <a:bodyPr/>
          <a:lstStyle/>
          <a:p>
            <a:pPr>
              <a:defRPr/>
            </a:pPr>
            <a:r>
              <a:rPr lang="en-US">
                <a:latin typeface="Calibri" charset="0"/>
              </a:rPr>
              <a:t>Sewage Quantity</a:t>
            </a:r>
          </a:p>
        </p:txBody>
      </p:sp>
      <p:sp>
        <p:nvSpPr>
          <p:cNvPr id="36868" name="Content Placeholder 2"/>
          <p:cNvSpPr>
            <a:spLocks noGrp="1"/>
          </p:cNvSpPr>
          <p:nvPr>
            <p:ph sz="quarter" idx="13"/>
          </p:nvPr>
        </p:nvSpPr>
        <p:spPr/>
        <p:txBody>
          <a:bodyPr rtlCol="0">
            <a:normAutofit fontScale="62500" lnSpcReduction="20000"/>
          </a:bodyPr>
          <a:lstStyle/>
          <a:p>
            <a:pPr>
              <a:buNone/>
              <a:defRPr/>
            </a:pPr>
            <a:r>
              <a:rPr lang="en-US" sz="3000" dirty="0">
                <a:latin typeface="Calibri" charset="0"/>
              </a:rPr>
              <a:t>Yet another equation in the code is:</a:t>
            </a:r>
          </a:p>
          <a:p>
            <a:pPr>
              <a:buNone/>
              <a:defRPr/>
            </a:pPr>
            <a:endParaRPr lang="en-US" sz="3000" dirty="0">
              <a:latin typeface="Calibri" charset="0"/>
            </a:endParaRPr>
          </a:p>
          <a:p>
            <a:pPr>
              <a:defRPr/>
            </a:pPr>
            <a:r>
              <a:rPr lang="en-US" sz="3000" dirty="0">
                <a:latin typeface="Calibri" charset="0"/>
              </a:rPr>
              <a:t>	</a:t>
            </a:r>
          </a:p>
          <a:p>
            <a:pPr>
              <a:defRPr/>
            </a:pPr>
            <a:r>
              <a:rPr lang="en-US" sz="3000" dirty="0">
                <a:latin typeface="Calibri" charset="0"/>
              </a:rPr>
              <a:t>	where: </a:t>
            </a:r>
          </a:p>
          <a:p>
            <a:pPr>
              <a:defRPr/>
            </a:pPr>
            <a:r>
              <a:rPr lang="en-US" sz="3000" dirty="0">
                <a:latin typeface="Calibri" charset="0"/>
              </a:rPr>
              <a:t>		Q = flow in gallons per minute.</a:t>
            </a:r>
          </a:p>
          <a:p>
            <a:pPr>
              <a:defRPr/>
            </a:pPr>
            <a:r>
              <a:rPr lang="en-US" sz="3000" dirty="0">
                <a:latin typeface="Calibri" charset="0"/>
              </a:rPr>
              <a:t>		A = rate factor.</a:t>
            </a:r>
          </a:p>
          <a:p>
            <a:pPr>
              <a:defRPr/>
            </a:pPr>
            <a:r>
              <a:rPr lang="en-US" sz="3000" dirty="0">
                <a:latin typeface="Calibri" charset="0"/>
              </a:rPr>
              <a:t>		N = number of equivalent dwelling units served. </a:t>
            </a:r>
          </a:p>
          <a:p>
            <a:pPr>
              <a:defRPr/>
            </a:pPr>
            <a:r>
              <a:rPr lang="en-US" sz="3000" dirty="0">
                <a:latin typeface="Calibri" charset="0"/>
              </a:rPr>
              <a:t>		B = factor of safety.</a:t>
            </a:r>
          </a:p>
        </p:txBody>
      </p:sp>
      <p:graphicFrame>
        <p:nvGraphicFramePr>
          <p:cNvPr id="24579" name="Object 2"/>
          <p:cNvGraphicFramePr>
            <a:graphicFrameLocks noChangeAspect="1"/>
          </p:cNvGraphicFramePr>
          <p:nvPr>
            <p:extLst/>
          </p:nvPr>
        </p:nvGraphicFramePr>
        <p:xfrm>
          <a:off x="4724400" y="3200400"/>
          <a:ext cx="3252788" cy="635000"/>
        </p:xfrm>
        <a:graphic>
          <a:graphicData uri="http://schemas.openxmlformats.org/presentationml/2006/ole">
            <mc:AlternateContent xmlns:mc="http://schemas.openxmlformats.org/markup-compatibility/2006">
              <mc:Choice xmlns:v="urn:schemas-microsoft-com:vml" Requires="v">
                <p:oleObj spid="_x0000_s2054" name="Equation" r:id="rId3" imgW="1041400" imgH="203200" progId="Equation.3">
                  <p:embed/>
                </p:oleObj>
              </mc:Choice>
              <mc:Fallback>
                <p:oleObj name="Equation" r:id="rId3" imgW="1041400" imgH="203200" progId="Equation.3">
                  <p:embed/>
                  <p:pic>
                    <p:nvPicPr>
                      <p:cNvPr id="24579"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3200400"/>
                        <a:ext cx="3252788"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07512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itle 1"/>
          <p:cNvSpPr>
            <a:spLocks noGrp="1"/>
          </p:cNvSpPr>
          <p:nvPr>
            <p:ph type="title"/>
          </p:nvPr>
        </p:nvSpPr>
        <p:spPr/>
        <p:txBody>
          <a:bodyPr/>
          <a:lstStyle/>
          <a:p>
            <a:pPr>
              <a:defRPr/>
            </a:pPr>
            <a:r>
              <a:rPr lang="en-US">
                <a:latin typeface="Calibri" charset="0"/>
              </a:rPr>
              <a:t>Sewage Quantity</a:t>
            </a:r>
          </a:p>
        </p:txBody>
      </p:sp>
      <p:sp>
        <p:nvSpPr>
          <p:cNvPr id="25602" name="Content Placeholder 2"/>
          <p:cNvSpPr>
            <a:spLocks noGrp="1"/>
          </p:cNvSpPr>
          <p:nvPr>
            <p:ph sz="quarter" idx="13"/>
          </p:nvPr>
        </p:nvSpPr>
        <p:spPr/>
        <p:txBody>
          <a:bodyPr>
            <a:normAutofit lnSpcReduction="10000"/>
          </a:bodyPr>
          <a:lstStyle/>
          <a:p>
            <a:pPr>
              <a:lnSpc>
                <a:spcPct val="90000"/>
              </a:lnSpc>
            </a:pPr>
            <a:r>
              <a:rPr lang="en-US">
                <a:latin typeface="Calibri" charset="0"/>
              </a:rPr>
              <a:t>Yet another equation in the code is:</a:t>
            </a:r>
          </a:p>
          <a:p>
            <a:pPr>
              <a:lnSpc>
                <a:spcPct val="90000"/>
              </a:lnSpc>
            </a:pPr>
            <a:endParaRPr lang="en-US">
              <a:latin typeface="Calibri" charset="0"/>
            </a:endParaRPr>
          </a:p>
          <a:p>
            <a:pPr>
              <a:lnSpc>
                <a:spcPct val="90000"/>
              </a:lnSpc>
            </a:pPr>
            <a:r>
              <a:rPr lang="en-US">
                <a:latin typeface="Calibri" charset="0"/>
              </a:rPr>
              <a:t>	</a:t>
            </a:r>
          </a:p>
          <a:p>
            <a:pPr>
              <a:lnSpc>
                <a:spcPct val="90000"/>
              </a:lnSpc>
            </a:pPr>
            <a:r>
              <a:rPr lang="en-US">
                <a:latin typeface="Calibri" charset="0"/>
              </a:rPr>
              <a:t>	where: </a:t>
            </a:r>
          </a:p>
          <a:p>
            <a:pPr>
              <a:lnSpc>
                <a:spcPct val="90000"/>
              </a:lnSpc>
            </a:pPr>
            <a:r>
              <a:rPr lang="en-US">
                <a:latin typeface="Calibri" charset="0"/>
              </a:rPr>
              <a:t>		Q = flow in gallons per minute.</a:t>
            </a:r>
          </a:p>
          <a:p>
            <a:pPr>
              <a:lnSpc>
                <a:spcPct val="90000"/>
              </a:lnSpc>
            </a:pPr>
            <a:r>
              <a:rPr lang="en-US">
                <a:latin typeface="Calibri" charset="0"/>
              </a:rPr>
              <a:t>		A</a:t>
            </a:r>
            <a:r>
              <a:rPr lang="en-US" baseline="-25000">
                <a:latin typeface="Calibri" charset="0"/>
              </a:rPr>
              <a:t>1</a:t>
            </a:r>
            <a:r>
              <a:rPr lang="en-US">
                <a:latin typeface="Calibri" charset="0"/>
              </a:rPr>
              <a:t> = rate factor.</a:t>
            </a:r>
          </a:p>
          <a:p>
            <a:pPr>
              <a:lnSpc>
                <a:spcPct val="90000"/>
              </a:lnSpc>
            </a:pPr>
            <a:r>
              <a:rPr lang="en-US">
                <a:latin typeface="Calibri" charset="0"/>
              </a:rPr>
              <a:t>		P = population served. </a:t>
            </a:r>
          </a:p>
          <a:p>
            <a:pPr>
              <a:lnSpc>
                <a:spcPct val="90000"/>
              </a:lnSpc>
            </a:pPr>
            <a:r>
              <a:rPr lang="en-US">
                <a:latin typeface="Calibri" charset="0"/>
              </a:rPr>
              <a:t>		B = factor of safety.</a:t>
            </a:r>
          </a:p>
        </p:txBody>
      </p:sp>
      <p:graphicFrame>
        <p:nvGraphicFramePr>
          <p:cNvPr id="25603" name="Object 2"/>
          <p:cNvGraphicFramePr>
            <a:graphicFrameLocks noChangeAspect="1"/>
          </p:cNvGraphicFramePr>
          <p:nvPr>
            <p:extLst/>
          </p:nvPr>
        </p:nvGraphicFramePr>
        <p:xfrm>
          <a:off x="4648201" y="3048001"/>
          <a:ext cx="3173413" cy="555625"/>
        </p:xfrm>
        <a:graphic>
          <a:graphicData uri="http://schemas.openxmlformats.org/presentationml/2006/ole">
            <mc:AlternateContent xmlns:mc="http://schemas.openxmlformats.org/markup-compatibility/2006">
              <mc:Choice xmlns:v="urn:schemas-microsoft-com:vml" Requires="v">
                <p:oleObj spid="_x0000_s3078" name="Equation" r:id="rId3" imgW="1016000" imgH="177800" progId="Equation.3">
                  <p:embed/>
                </p:oleObj>
              </mc:Choice>
              <mc:Fallback>
                <p:oleObj name="Equation" r:id="rId3" imgW="1016000" imgH="177800" progId="Equation.3">
                  <p:embed/>
                  <p:pic>
                    <p:nvPicPr>
                      <p:cNvPr id="2560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1" y="3048001"/>
                        <a:ext cx="3173413"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49423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a:defRPr/>
            </a:pPr>
            <a:r>
              <a:rPr lang="en-US">
                <a:latin typeface="Calibri" charset="0"/>
              </a:rPr>
              <a:t>Sewage Quantity</a:t>
            </a:r>
          </a:p>
        </p:txBody>
      </p:sp>
      <p:sp>
        <p:nvSpPr>
          <p:cNvPr id="26626" name="Content Placeholder 2"/>
          <p:cNvSpPr>
            <a:spLocks noGrp="1"/>
          </p:cNvSpPr>
          <p:nvPr>
            <p:ph sz="quarter" idx="13"/>
          </p:nvPr>
        </p:nvSpPr>
        <p:spPr/>
        <p:txBody>
          <a:bodyPr/>
          <a:lstStyle/>
          <a:p>
            <a:r>
              <a:rPr lang="en-US">
                <a:latin typeface="Calibri" charset="0"/>
              </a:rPr>
              <a:t>Other jurisdictions will have similar kinds of estimate guidelines. </a:t>
            </a:r>
          </a:p>
          <a:p>
            <a:pPr lvl="1"/>
            <a:r>
              <a:rPr lang="en-US" sz="2400">
                <a:latin typeface="Calibri" charset="0"/>
              </a:rPr>
              <a:t>One important note, the units of each of these equations, which have similar mathematical structure, are quite different. One produces estimates in gallons/day, while the other two are gallons/minute. </a:t>
            </a:r>
          </a:p>
        </p:txBody>
      </p:sp>
    </p:spTree>
    <p:extLst>
      <p:ext uri="{BB962C8B-B14F-4D97-AF65-F5344CB8AC3E}">
        <p14:creationId xmlns:p14="http://schemas.microsoft.com/office/powerpoint/2010/main" val="3856646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a:defRPr/>
            </a:pPr>
            <a:r>
              <a:rPr lang="en-US">
                <a:latin typeface="Calibri" charset="0"/>
              </a:rPr>
              <a:t>Modeling Sewers in SWMM</a:t>
            </a:r>
          </a:p>
        </p:txBody>
      </p:sp>
      <p:sp>
        <p:nvSpPr>
          <p:cNvPr id="27650" name="Content Placeholder 2"/>
          <p:cNvSpPr>
            <a:spLocks noGrp="1"/>
          </p:cNvSpPr>
          <p:nvPr>
            <p:ph sz="quarter" idx="13"/>
          </p:nvPr>
        </p:nvSpPr>
        <p:spPr/>
        <p:txBody>
          <a:bodyPr>
            <a:normAutofit fontScale="77500" lnSpcReduction="20000"/>
          </a:bodyPr>
          <a:lstStyle/>
          <a:p>
            <a:r>
              <a:rPr lang="en-US">
                <a:latin typeface="Calibri" charset="0"/>
              </a:rPr>
              <a:t>Collection system – pretty much the same as storm water</a:t>
            </a:r>
          </a:p>
          <a:p>
            <a:endParaRPr lang="en-US">
              <a:latin typeface="Calibri" charset="0"/>
            </a:endParaRPr>
          </a:p>
          <a:p>
            <a:r>
              <a:rPr lang="en-US">
                <a:latin typeface="Calibri" charset="0"/>
              </a:rPr>
              <a:t>Treatment plant – uncommon but SWMM can be used to model hydraulics going through a plant</a:t>
            </a:r>
          </a:p>
          <a:p>
            <a:r>
              <a:rPr lang="en-US">
                <a:latin typeface="Calibri" charset="0"/>
              </a:rPr>
              <a:t>	reactors == rectangular channels of appropriate length </a:t>
            </a:r>
          </a:p>
          <a:p>
            <a:r>
              <a:rPr lang="en-US">
                <a:latin typeface="Calibri" charset="0"/>
              </a:rPr>
              <a:t>	sumps == storage nodes</a:t>
            </a:r>
          </a:p>
          <a:p>
            <a:r>
              <a:rPr lang="en-US">
                <a:latin typeface="Calibri" charset="0"/>
              </a:rPr>
              <a:t>	pumps == pumps</a:t>
            </a:r>
          </a:p>
          <a:p>
            <a:r>
              <a:rPr lang="en-US">
                <a:latin typeface="Calibri" charset="0"/>
              </a:rPr>
              <a:t>	could be useful for drawing HGL through a plant.   Head losses between unit processes may take some trial-and-error to enter the head loss terms.</a:t>
            </a:r>
          </a:p>
        </p:txBody>
      </p:sp>
    </p:spTree>
    <p:extLst>
      <p:ext uri="{BB962C8B-B14F-4D97-AF65-F5344CB8AC3E}">
        <p14:creationId xmlns:p14="http://schemas.microsoft.com/office/powerpoint/2010/main" val="2391120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INFLOW AND INFILTRATION</a:t>
            </a:r>
          </a:p>
        </p:txBody>
      </p:sp>
      <p:sp>
        <p:nvSpPr>
          <p:cNvPr id="3" name="Content Placeholder 2"/>
          <p:cNvSpPr>
            <a:spLocks noGrp="1"/>
          </p:cNvSpPr>
          <p:nvPr>
            <p:ph sz="quarter" idx="13"/>
          </p:nvPr>
        </p:nvSpPr>
        <p:spPr/>
        <p:txBody>
          <a:bodyPr>
            <a:normAutofit lnSpcReduction="10000"/>
          </a:bodyPr>
          <a:lstStyle/>
          <a:p>
            <a:r>
              <a:rPr lang="en-US" dirty="0"/>
              <a:t>Inflow is direct connections to sanitary sewers</a:t>
            </a:r>
          </a:p>
          <a:p>
            <a:pPr lvl="1"/>
            <a:r>
              <a:rPr lang="en-US" dirty="0"/>
              <a:t>Roof gutters</a:t>
            </a:r>
          </a:p>
          <a:p>
            <a:pPr lvl="1"/>
            <a:r>
              <a:rPr lang="en-US" dirty="0"/>
              <a:t>French drains</a:t>
            </a:r>
          </a:p>
          <a:p>
            <a:pPr lvl="2"/>
            <a:r>
              <a:rPr lang="en-US" dirty="0"/>
              <a:t>Such connections are not supposed to be allowed</a:t>
            </a:r>
          </a:p>
          <a:p>
            <a:r>
              <a:rPr lang="en-US" dirty="0"/>
              <a:t>Infiltration is leakage into sanitary sewers</a:t>
            </a:r>
          </a:p>
          <a:p>
            <a:pPr lvl="1"/>
            <a:r>
              <a:rPr lang="en-US" dirty="0"/>
              <a:t>Cracks in pipe; high water table</a:t>
            </a:r>
          </a:p>
          <a:p>
            <a:pPr lvl="1"/>
            <a:r>
              <a:rPr lang="en-US" dirty="0"/>
              <a:t>Leaks at joints</a:t>
            </a:r>
          </a:p>
          <a:p>
            <a:pPr lvl="1"/>
            <a:r>
              <a:rPr lang="en-US" dirty="0"/>
              <a:t>Leaks at junction boxes</a:t>
            </a:r>
          </a:p>
        </p:txBody>
      </p:sp>
    </p:spTree>
    <p:extLst>
      <p:ext uri="{BB962C8B-B14F-4D97-AF65-F5344CB8AC3E}">
        <p14:creationId xmlns:p14="http://schemas.microsoft.com/office/powerpoint/2010/main" val="3065589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INFLOW AND INFILTRATION</a:t>
            </a:r>
          </a:p>
        </p:txBody>
      </p:sp>
      <p:sp>
        <p:nvSpPr>
          <p:cNvPr id="3" name="Content Placeholder 2"/>
          <p:cNvSpPr>
            <a:spLocks noGrp="1"/>
          </p:cNvSpPr>
          <p:nvPr>
            <p:ph sz="quarter" idx="13"/>
          </p:nvPr>
        </p:nvSpPr>
        <p:spPr>
          <a:xfrm>
            <a:off x="263324" y="2206838"/>
            <a:ext cx="10363827" cy="3424107"/>
          </a:xfrm>
        </p:spPr>
        <p:txBody>
          <a:bodyPr>
            <a:normAutofit/>
          </a:bodyPr>
          <a:lstStyle/>
          <a:p>
            <a:r>
              <a:rPr lang="en-US" dirty="0"/>
              <a:t>Inflow</a:t>
            </a:r>
          </a:p>
          <a:p>
            <a:r>
              <a:rPr lang="en-US" dirty="0"/>
              <a:t>Infiltration</a:t>
            </a:r>
          </a:p>
        </p:txBody>
      </p:sp>
      <p:pic>
        <p:nvPicPr>
          <p:cNvPr id="4" name="Picture 3">
            <a:extLst>
              <a:ext uri="{FF2B5EF4-FFF2-40B4-BE49-F238E27FC236}">
                <a16:creationId xmlns:a16="http://schemas.microsoft.com/office/drawing/2014/main" xmlns="" id="{2F5102E9-6FB6-8E43-B9D3-D12E3613E001}"/>
              </a:ext>
            </a:extLst>
          </p:cNvPr>
          <p:cNvPicPr>
            <a:picLocks noChangeAspect="1"/>
          </p:cNvPicPr>
          <p:nvPr/>
        </p:nvPicPr>
        <p:blipFill>
          <a:blip r:embed="rId2"/>
          <a:stretch>
            <a:fillRect/>
          </a:stretch>
        </p:blipFill>
        <p:spPr>
          <a:xfrm>
            <a:off x="1998483" y="1858044"/>
            <a:ext cx="9841384" cy="4646450"/>
          </a:xfrm>
          <a:prstGeom prst="rect">
            <a:avLst/>
          </a:prstGeom>
        </p:spPr>
      </p:pic>
    </p:spTree>
    <p:extLst>
      <p:ext uri="{BB962C8B-B14F-4D97-AF65-F5344CB8AC3E}">
        <p14:creationId xmlns:p14="http://schemas.microsoft.com/office/powerpoint/2010/main" val="2584752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a:defRPr/>
            </a:pPr>
            <a:r>
              <a:rPr lang="en-US">
                <a:latin typeface="Calibri" charset="0"/>
              </a:rPr>
              <a:t>Collection Systems</a:t>
            </a:r>
          </a:p>
        </p:txBody>
      </p:sp>
      <p:sp>
        <p:nvSpPr>
          <p:cNvPr id="3074" name="Content Placeholder 2"/>
          <p:cNvSpPr>
            <a:spLocks noGrp="1"/>
          </p:cNvSpPr>
          <p:nvPr>
            <p:ph sz="quarter" idx="13"/>
          </p:nvPr>
        </p:nvSpPr>
        <p:spPr/>
        <p:txBody>
          <a:bodyPr/>
          <a:lstStyle/>
          <a:p>
            <a:r>
              <a:rPr lang="en-US">
                <a:latin typeface="Calibri" charset="0"/>
              </a:rPr>
              <a:t>Collection systems play an important role in the control of water quality, </a:t>
            </a:r>
          </a:p>
          <a:p>
            <a:r>
              <a:rPr lang="en-US">
                <a:latin typeface="Calibri" charset="0"/>
              </a:rPr>
              <a:t>Concentrate certain kinds of potential non-point discharges into point discharges, which can be managed more efficiently.</a:t>
            </a:r>
          </a:p>
        </p:txBody>
      </p:sp>
    </p:spTree>
    <p:extLst>
      <p:ext uri="{BB962C8B-B14F-4D97-AF65-F5344CB8AC3E}">
        <p14:creationId xmlns:p14="http://schemas.microsoft.com/office/powerpoint/2010/main" val="20119761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INFLOW AND INFILTRATION</a:t>
            </a:r>
          </a:p>
        </p:txBody>
      </p:sp>
      <p:sp>
        <p:nvSpPr>
          <p:cNvPr id="3" name="Content Placeholder 2"/>
          <p:cNvSpPr>
            <a:spLocks noGrp="1"/>
          </p:cNvSpPr>
          <p:nvPr>
            <p:ph sz="quarter" idx="13"/>
          </p:nvPr>
        </p:nvSpPr>
        <p:spPr>
          <a:xfrm>
            <a:off x="263324" y="2206838"/>
            <a:ext cx="10363827" cy="3424107"/>
          </a:xfrm>
        </p:spPr>
        <p:txBody>
          <a:bodyPr>
            <a:normAutofit/>
          </a:bodyPr>
          <a:lstStyle/>
          <a:p>
            <a:r>
              <a:rPr lang="en-US" dirty="0"/>
              <a:t>Inflow (Red)</a:t>
            </a:r>
          </a:p>
          <a:p>
            <a:r>
              <a:rPr lang="en-US" dirty="0"/>
              <a:t>Infiltration (Blue)</a:t>
            </a:r>
          </a:p>
        </p:txBody>
      </p:sp>
      <p:pic>
        <p:nvPicPr>
          <p:cNvPr id="5" name="Picture 4">
            <a:extLst>
              <a:ext uri="{FF2B5EF4-FFF2-40B4-BE49-F238E27FC236}">
                <a16:creationId xmlns:a16="http://schemas.microsoft.com/office/drawing/2014/main" xmlns="" id="{F6AF4895-D09E-2F4F-A0FD-20F5ADBD244B}"/>
              </a:ext>
            </a:extLst>
          </p:cNvPr>
          <p:cNvPicPr>
            <a:picLocks noChangeAspect="1"/>
          </p:cNvPicPr>
          <p:nvPr/>
        </p:nvPicPr>
        <p:blipFill>
          <a:blip r:embed="rId2"/>
          <a:stretch>
            <a:fillRect/>
          </a:stretch>
        </p:blipFill>
        <p:spPr>
          <a:xfrm>
            <a:off x="4244482" y="1936832"/>
            <a:ext cx="5804489" cy="4542644"/>
          </a:xfrm>
          <a:prstGeom prst="rect">
            <a:avLst/>
          </a:prstGeom>
        </p:spPr>
      </p:pic>
    </p:spTree>
    <p:extLst>
      <p:ext uri="{BB962C8B-B14F-4D97-AF65-F5344CB8AC3E}">
        <p14:creationId xmlns:p14="http://schemas.microsoft.com/office/powerpoint/2010/main" val="153589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a:defRPr/>
            </a:pPr>
            <a:r>
              <a:rPr lang="en-US">
                <a:latin typeface="Calibri" charset="0"/>
              </a:rPr>
              <a:t>Sources</a:t>
            </a:r>
          </a:p>
        </p:txBody>
      </p:sp>
      <p:sp>
        <p:nvSpPr>
          <p:cNvPr id="4098" name="Content Placeholder 2"/>
          <p:cNvSpPr>
            <a:spLocks noGrp="1"/>
          </p:cNvSpPr>
          <p:nvPr>
            <p:ph sz="quarter" idx="13"/>
          </p:nvPr>
        </p:nvSpPr>
        <p:spPr>
          <a:xfrm>
            <a:off x="64427" y="1808294"/>
            <a:ext cx="3869893" cy="3932106"/>
          </a:xfrm>
        </p:spPr>
        <p:txBody>
          <a:bodyPr/>
          <a:lstStyle/>
          <a:p>
            <a:r>
              <a:rPr lang="en-US">
                <a:latin typeface="Calibri" charset="0"/>
              </a:rPr>
              <a:t>Point sources – you can point to them!</a:t>
            </a:r>
          </a:p>
          <a:p>
            <a:r>
              <a:rPr lang="en-US">
                <a:latin typeface="Calibri" charset="0"/>
              </a:rPr>
              <a:t>Non-point sources – distributed over an area.</a:t>
            </a:r>
          </a:p>
        </p:txBody>
      </p:sp>
      <p:pic>
        <p:nvPicPr>
          <p:cNvPr id="4099"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34320" y="1100667"/>
            <a:ext cx="8088346" cy="5503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6438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a:defRPr/>
            </a:pPr>
            <a:r>
              <a:rPr lang="en-US">
                <a:latin typeface="Calibri" charset="0"/>
              </a:rPr>
              <a:t>Sewer Types</a:t>
            </a:r>
          </a:p>
        </p:txBody>
      </p:sp>
      <p:sp>
        <p:nvSpPr>
          <p:cNvPr id="5122" name="Content Placeholder 2"/>
          <p:cNvSpPr>
            <a:spLocks noGrp="1"/>
          </p:cNvSpPr>
          <p:nvPr>
            <p:ph sz="quarter" idx="13"/>
          </p:nvPr>
        </p:nvSpPr>
        <p:spPr>
          <a:xfrm>
            <a:off x="1905000" y="1828801"/>
            <a:ext cx="8382000" cy="4525963"/>
          </a:xfrm>
        </p:spPr>
        <p:txBody>
          <a:bodyPr/>
          <a:lstStyle/>
          <a:p>
            <a:r>
              <a:rPr lang="en-US" sz="2800" dirty="0">
                <a:latin typeface="Calibri" charset="0"/>
              </a:rPr>
              <a:t>Sewers are an important class of open channels, typically subsurface, that are used to transport wastewater to its final release point back into the environment. </a:t>
            </a:r>
          </a:p>
          <a:p>
            <a:r>
              <a:rPr lang="en-US" sz="2800" dirty="0">
                <a:latin typeface="Calibri" charset="0"/>
              </a:rPr>
              <a:t>The design life of sewers is usually on the order of 50 years, so design must account for expansion and population growth.</a:t>
            </a:r>
          </a:p>
        </p:txBody>
      </p:sp>
    </p:spTree>
    <p:extLst>
      <p:ext uri="{BB962C8B-B14F-4D97-AF65-F5344CB8AC3E}">
        <p14:creationId xmlns:p14="http://schemas.microsoft.com/office/powerpoint/2010/main" val="3381239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a:defRPr/>
            </a:pPr>
            <a:r>
              <a:rPr lang="en-US">
                <a:latin typeface="Calibri" charset="0"/>
              </a:rPr>
              <a:t>Sewer Types</a:t>
            </a:r>
          </a:p>
        </p:txBody>
      </p:sp>
      <p:sp>
        <p:nvSpPr>
          <p:cNvPr id="6146" name="Content Placeholder 2"/>
          <p:cNvSpPr>
            <a:spLocks noGrp="1"/>
          </p:cNvSpPr>
          <p:nvPr>
            <p:ph sz="quarter" idx="13"/>
          </p:nvPr>
        </p:nvSpPr>
        <p:spPr/>
        <p:txBody>
          <a:bodyPr>
            <a:normAutofit/>
          </a:bodyPr>
          <a:lstStyle/>
          <a:p>
            <a:pPr>
              <a:lnSpc>
                <a:spcPct val="90000"/>
              </a:lnSpc>
            </a:pPr>
            <a:r>
              <a:rPr lang="en-US">
                <a:latin typeface="Calibri" charset="0"/>
              </a:rPr>
              <a:t>Sanitary sewer systems — individual discharges are collected, concentrated (in the volume sense), and delivered to a treatment plant for further processing.</a:t>
            </a:r>
          </a:p>
          <a:p>
            <a:pPr>
              <a:lnSpc>
                <a:spcPct val="90000"/>
              </a:lnSpc>
            </a:pPr>
            <a:r>
              <a:rPr lang="en-US">
                <a:latin typeface="Calibri" charset="0"/>
              </a:rPr>
              <a:t>Storm sewer systems — individual discharges are collected, concentrated, and delivered to a receiving water.</a:t>
            </a:r>
          </a:p>
          <a:p>
            <a:pPr>
              <a:lnSpc>
                <a:spcPct val="90000"/>
              </a:lnSpc>
            </a:pPr>
            <a:r>
              <a:rPr lang="en-US">
                <a:latin typeface="Calibri" charset="0"/>
              </a:rPr>
              <a:t>Combined sewer system (CSS) — A sanitary system designed to also collect storm-water. New combined systems are not built in the USA; older cities that were comparatively large in the 1880</a:t>
            </a:r>
            <a:r>
              <a:rPr lang="ja-JP" altLang="en-US">
                <a:latin typeface="Calibri" charset="0"/>
              </a:rPr>
              <a:t>’</a:t>
            </a:r>
            <a:r>
              <a:rPr lang="en-US" altLang="ja-JP">
                <a:latin typeface="Calibri" charset="0"/>
              </a:rPr>
              <a:t>s represent the remaining combined systems. </a:t>
            </a:r>
            <a:endParaRPr lang="en-US">
              <a:latin typeface="Calibri" charset="0"/>
            </a:endParaRPr>
          </a:p>
        </p:txBody>
      </p:sp>
    </p:spTree>
    <p:extLst>
      <p:ext uri="{BB962C8B-B14F-4D97-AF65-F5344CB8AC3E}">
        <p14:creationId xmlns:p14="http://schemas.microsoft.com/office/powerpoint/2010/main" val="2417173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a:defRPr/>
            </a:pPr>
            <a:r>
              <a:rPr lang="en-US">
                <a:latin typeface="Calibri" charset="0"/>
              </a:rPr>
              <a:t>Sewer Types</a:t>
            </a:r>
          </a:p>
        </p:txBody>
      </p:sp>
      <p:sp>
        <p:nvSpPr>
          <p:cNvPr id="7170" name="Content Placeholder 2"/>
          <p:cNvSpPr>
            <a:spLocks noGrp="1"/>
          </p:cNvSpPr>
          <p:nvPr>
            <p:ph sz="quarter" idx="13"/>
          </p:nvPr>
        </p:nvSpPr>
        <p:spPr/>
        <p:txBody>
          <a:bodyPr/>
          <a:lstStyle/>
          <a:p>
            <a:r>
              <a:rPr lang="en-US" sz="2000">
                <a:latin typeface="Calibri" charset="0"/>
              </a:rPr>
              <a:t>Combined sewer systems in USA:</a:t>
            </a:r>
          </a:p>
        </p:txBody>
      </p:sp>
      <p:pic>
        <p:nvPicPr>
          <p:cNvPr id="7171"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8801" y="1752600"/>
            <a:ext cx="8513763"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3680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a:defRPr/>
            </a:pPr>
            <a:r>
              <a:rPr lang="en-US">
                <a:latin typeface="Calibri" charset="0"/>
              </a:rPr>
              <a:t>Sewer Types</a:t>
            </a:r>
          </a:p>
        </p:txBody>
      </p:sp>
      <p:sp>
        <p:nvSpPr>
          <p:cNvPr id="8194" name="Content Placeholder 2"/>
          <p:cNvSpPr>
            <a:spLocks noGrp="1"/>
          </p:cNvSpPr>
          <p:nvPr>
            <p:ph sz="quarter" idx="13"/>
          </p:nvPr>
        </p:nvSpPr>
        <p:spPr/>
        <p:txBody>
          <a:bodyPr/>
          <a:lstStyle/>
          <a:p>
            <a:r>
              <a:rPr lang="en-US">
                <a:latin typeface="Calibri" charset="0"/>
              </a:rPr>
              <a:t>The categories share similar hydraulics, namely that of open channel flow, and topologically are similar (comprised of pipes, boxes, junctions, and lift stations) so many design principles are interchangeable, although the sewer</a:t>
            </a:r>
            <a:r>
              <a:rPr lang="ja-JP" altLang="en-US">
                <a:latin typeface="Calibri" charset="0"/>
              </a:rPr>
              <a:t>’</a:t>
            </a:r>
            <a:r>
              <a:rPr lang="en-US" altLang="ja-JP">
                <a:latin typeface="Calibri" charset="0"/>
              </a:rPr>
              <a:t>s purposes are different. </a:t>
            </a:r>
            <a:endParaRPr lang="en-US">
              <a:latin typeface="Calibri" charset="0"/>
            </a:endParaRPr>
          </a:p>
        </p:txBody>
      </p:sp>
    </p:spTree>
    <p:extLst>
      <p:ext uri="{BB962C8B-B14F-4D97-AF65-F5344CB8AC3E}">
        <p14:creationId xmlns:p14="http://schemas.microsoft.com/office/powerpoint/2010/main" val="3541974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a:defRPr/>
            </a:pPr>
            <a:r>
              <a:rPr lang="en-US">
                <a:latin typeface="Calibri" charset="0"/>
              </a:rPr>
              <a:t>Sewer Types</a:t>
            </a:r>
          </a:p>
        </p:txBody>
      </p:sp>
      <p:sp>
        <p:nvSpPr>
          <p:cNvPr id="9218" name="Content Placeholder 2"/>
          <p:cNvSpPr>
            <a:spLocks noGrp="1"/>
          </p:cNvSpPr>
          <p:nvPr>
            <p:ph sz="quarter" idx="13"/>
          </p:nvPr>
        </p:nvSpPr>
        <p:spPr/>
        <p:txBody>
          <a:bodyPr/>
          <a:lstStyle/>
          <a:p>
            <a:r>
              <a:rPr lang="en-US" sz="3200">
                <a:latin typeface="Calibri" charset="0"/>
              </a:rPr>
              <a:t>A sanitary system is to protect public health by isolating wastes from the environment until they can be treated and the reclaimed water released. </a:t>
            </a:r>
          </a:p>
        </p:txBody>
      </p:sp>
    </p:spTree>
    <p:extLst>
      <p:ext uri="{BB962C8B-B14F-4D97-AF65-F5344CB8AC3E}">
        <p14:creationId xmlns:p14="http://schemas.microsoft.com/office/powerpoint/2010/main" val="20855899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32830</TotalTime>
  <Words>1551</Words>
  <Application>Microsoft Macintosh PowerPoint</Application>
  <PresentationFormat>Custom</PresentationFormat>
  <Paragraphs>137</Paragraphs>
  <Slides>30</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2" baseType="lpstr">
      <vt:lpstr>Circuit</vt:lpstr>
      <vt:lpstr>Equation</vt:lpstr>
      <vt:lpstr>CE 3372 Water Systems Design</vt:lpstr>
      <vt:lpstr>Collection Systems</vt:lpstr>
      <vt:lpstr>Collection Systems</vt:lpstr>
      <vt:lpstr>Sources</vt:lpstr>
      <vt:lpstr>Sewer Types</vt:lpstr>
      <vt:lpstr>Sewer Types</vt:lpstr>
      <vt:lpstr>Sewer Types</vt:lpstr>
      <vt:lpstr>Sewer Types</vt:lpstr>
      <vt:lpstr>Sewer Types</vt:lpstr>
      <vt:lpstr>Sewer Types</vt:lpstr>
      <vt:lpstr>Sanitary Sewer Design</vt:lpstr>
      <vt:lpstr>Sanitary Sewer Design</vt:lpstr>
      <vt:lpstr>Sewage Characteristics</vt:lpstr>
      <vt:lpstr>Sewage Characteristics</vt:lpstr>
      <vt:lpstr>Sewage Characteristics</vt:lpstr>
      <vt:lpstr>Sewage Characteristics</vt:lpstr>
      <vt:lpstr>Sewage Characteristics</vt:lpstr>
      <vt:lpstr>Sewage Quantity</vt:lpstr>
      <vt:lpstr>Sewage Quantity</vt:lpstr>
      <vt:lpstr>Sewage Quantity</vt:lpstr>
      <vt:lpstr>Sewage Quantity</vt:lpstr>
      <vt:lpstr>Sewage Quantity</vt:lpstr>
      <vt:lpstr>Sewage Quantity</vt:lpstr>
      <vt:lpstr>Sewage Quantity</vt:lpstr>
      <vt:lpstr>Sewage Quantity</vt:lpstr>
      <vt:lpstr>Sewage Quantity</vt:lpstr>
      <vt:lpstr>Modeling Sewers in SWMM</vt:lpstr>
      <vt:lpstr>INFLOW AND INFILTRATION</vt:lpstr>
      <vt:lpstr>INFLOW AND INFILTRATION</vt:lpstr>
      <vt:lpstr>INFLOW AND INFILTRATION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Resources Management</dc:title>
  <dc:creator>Cleveland, Theodore</dc:creator>
  <cp:lastModifiedBy>theodore cleveland</cp:lastModifiedBy>
  <cp:revision>134</cp:revision>
  <cp:lastPrinted>2018-10-16T14:31:29Z</cp:lastPrinted>
  <dcterms:created xsi:type="dcterms:W3CDTF">2017-08-31T15:12:46Z</dcterms:created>
  <dcterms:modified xsi:type="dcterms:W3CDTF">2020-11-10T15:39:21Z</dcterms:modified>
</cp:coreProperties>
</file>