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7" r:id="rId2"/>
    <p:sldId id="460" r:id="rId3"/>
    <p:sldId id="462" r:id="rId4"/>
    <p:sldId id="464" r:id="rId5"/>
    <p:sldId id="461" r:id="rId6"/>
    <p:sldId id="465" r:id="rId7"/>
    <p:sldId id="466" r:id="rId8"/>
    <p:sldId id="4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0"/>
    <p:restoredTop sz="93133" autoAdjust="0"/>
  </p:normalViewPr>
  <p:slideViewPr>
    <p:cSldViewPr snapToGrid="0" snapToObjects="1">
      <p:cViewPr varScale="1">
        <p:scale>
          <a:sx n="110" d="100"/>
          <a:sy n="110" d="100"/>
        </p:scale>
        <p:origin x="208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60291D-8825-4C45-B861-3118DBA4B105}" type="datetime1">
              <a:rPr lang="en-US" smtClean="0"/>
              <a:pPr>
                <a:defRPr/>
              </a:pPr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91E50-3654-4146-8236-02A35BC9D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20: DUAL Drainage system fall 2020</a:t>
            </a:r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244D9F8-08A9-1C48-8B7D-3DABEDB14A17}"/>
              </a:ext>
            </a:extLst>
          </p:cNvPr>
          <p:cNvGrpSpPr/>
          <p:nvPr/>
        </p:nvGrpSpPr>
        <p:grpSpPr>
          <a:xfrm>
            <a:off x="2824227" y="3535458"/>
            <a:ext cx="4411744" cy="2205872"/>
            <a:chOff x="1432875" y="3940405"/>
            <a:chExt cx="4411744" cy="22058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EFB0CDF-75D2-474A-9C28-109BD39C0216}"/>
                </a:ext>
              </a:extLst>
            </p:cNvPr>
            <p:cNvSpPr/>
            <p:nvPr/>
          </p:nvSpPr>
          <p:spPr>
            <a:xfrm>
              <a:off x="1432875" y="3940405"/>
              <a:ext cx="4411744" cy="2205872"/>
            </a:xfrm>
            <a:custGeom>
              <a:avLst/>
              <a:gdLst>
                <a:gd name="connsiteX0" fmla="*/ 0 w 4411744"/>
                <a:gd name="connsiteY0" fmla="*/ 782424 h 2205872"/>
                <a:gd name="connsiteX1" fmla="*/ 1753386 w 4411744"/>
                <a:gd name="connsiteY1" fmla="*/ 0 h 2205872"/>
                <a:gd name="connsiteX2" fmla="*/ 4411744 w 4411744"/>
                <a:gd name="connsiteY2" fmla="*/ 1055802 h 2205872"/>
                <a:gd name="connsiteX3" fmla="*/ 2253006 w 4411744"/>
                <a:gd name="connsiteY3" fmla="*/ 2205872 h 2205872"/>
                <a:gd name="connsiteX4" fmla="*/ 0 w 4411744"/>
                <a:gd name="connsiteY4" fmla="*/ 782424 h 220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744" h="2205872">
                  <a:moveTo>
                    <a:pt x="0" y="782424"/>
                  </a:moveTo>
                  <a:lnTo>
                    <a:pt x="1753386" y="0"/>
                  </a:lnTo>
                  <a:lnTo>
                    <a:pt x="4411744" y="1055802"/>
                  </a:lnTo>
                  <a:lnTo>
                    <a:pt x="2253006" y="2205872"/>
                  </a:lnTo>
                  <a:lnTo>
                    <a:pt x="0" y="782424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C6F378-28EA-4C45-8786-EB22B3876366}"/>
                </a:ext>
              </a:extLst>
            </p:cNvPr>
            <p:cNvCxnSpPr/>
            <p:nvPr/>
          </p:nvCxnSpPr>
          <p:spPr>
            <a:xfrm>
              <a:off x="3629321" y="5063136"/>
              <a:ext cx="471340" cy="263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733FF8-5006-6740-A30E-DBB0BEFB4B55}"/>
                </a:ext>
              </a:extLst>
            </p:cNvPr>
            <p:cNvCxnSpPr/>
            <p:nvPr/>
          </p:nvCxnSpPr>
          <p:spPr>
            <a:xfrm>
              <a:off x="2510673" y="5110270"/>
              <a:ext cx="471340" cy="263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B5BBD-F02C-CA46-BF9C-2F46A8DFE27B}"/>
                </a:ext>
              </a:extLst>
            </p:cNvPr>
            <p:cNvCxnSpPr/>
            <p:nvPr/>
          </p:nvCxnSpPr>
          <p:spPr>
            <a:xfrm>
              <a:off x="2980443" y="5419941"/>
              <a:ext cx="471340" cy="263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AC1B5E-C2D0-D444-9D29-BBCB71BAC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31" y="5497240"/>
              <a:ext cx="367643" cy="17816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3F238-F7E1-2D4D-8410-7E5F7E7A8BE5}"/>
                </a:ext>
              </a:extLst>
            </p:cNvPr>
            <p:cNvCxnSpPr>
              <a:cxnSpLocks/>
            </p:cNvCxnSpPr>
            <p:nvPr/>
          </p:nvCxnSpPr>
          <p:spPr>
            <a:xfrm>
              <a:off x="4199642" y="5224805"/>
              <a:ext cx="675571" cy="19513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E21EB0-F1D2-6C4C-9E6A-23964F58A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53" y="5242245"/>
              <a:ext cx="474482" cy="28162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CD4665-B901-2B43-901D-FAFFDA82EB9F}"/>
                </a:ext>
              </a:extLst>
            </p:cNvPr>
            <p:cNvCxnSpPr/>
            <p:nvPr/>
          </p:nvCxnSpPr>
          <p:spPr>
            <a:xfrm>
              <a:off x="4243635" y="4981594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DB0D9A-44A0-2C4E-843B-59FC9250EF5D}"/>
                </a:ext>
              </a:extLst>
            </p:cNvPr>
            <p:cNvCxnSpPr/>
            <p:nvPr/>
          </p:nvCxnSpPr>
          <p:spPr>
            <a:xfrm>
              <a:off x="4100661" y="5030142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F57EA1-240A-2C41-9835-037141C9DE53}"/>
                </a:ext>
              </a:extLst>
            </p:cNvPr>
            <p:cNvCxnSpPr/>
            <p:nvPr/>
          </p:nvCxnSpPr>
          <p:spPr>
            <a:xfrm>
              <a:off x="3467494" y="5391660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85A0B-C5D4-6149-9E3C-08FDE7C73E8C}"/>
                </a:ext>
              </a:extLst>
            </p:cNvPr>
            <p:cNvCxnSpPr/>
            <p:nvPr/>
          </p:nvCxnSpPr>
          <p:spPr>
            <a:xfrm>
              <a:off x="2510673" y="4835479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E3B1D2-2C7A-7540-9042-4A4D70AAB82E}"/>
                </a:ext>
              </a:extLst>
            </p:cNvPr>
            <p:cNvCxnSpPr/>
            <p:nvPr/>
          </p:nvCxnSpPr>
          <p:spPr>
            <a:xfrm>
              <a:off x="2980443" y="5127710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E8D15C-1AA4-7D4E-AF16-33EC86F6DAE6}"/>
                </a:ext>
              </a:extLst>
            </p:cNvPr>
            <p:cNvCxnSpPr/>
            <p:nvPr/>
          </p:nvCxnSpPr>
          <p:spPr>
            <a:xfrm>
              <a:off x="3629321" y="4770905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DUAL DRAINAGE CONCEPT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1141413" y="1911285"/>
            <a:ext cx="7467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Simulating surface and sub-surface (sewer) flow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“Two” drainage networks connecting to same outfall.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Occupy same physical space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0F94C3FD-B8CB-934A-B994-3358BF9406EF}"/>
              </a:ext>
            </a:extLst>
          </p:cNvPr>
          <p:cNvSpPr/>
          <p:nvPr/>
        </p:nvSpPr>
        <p:spPr>
          <a:xfrm>
            <a:off x="3050471" y="3327596"/>
            <a:ext cx="4411744" cy="2205872"/>
          </a:xfrm>
          <a:custGeom>
            <a:avLst/>
            <a:gdLst>
              <a:gd name="connsiteX0" fmla="*/ 0 w 4411744"/>
              <a:gd name="connsiteY0" fmla="*/ 782424 h 2205872"/>
              <a:gd name="connsiteX1" fmla="*/ 1753386 w 4411744"/>
              <a:gd name="connsiteY1" fmla="*/ 0 h 2205872"/>
              <a:gd name="connsiteX2" fmla="*/ 4411744 w 4411744"/>
              <a:gd name="connsiteY2" fmla="*/ 1055802 h 2205872"/>
              <a:gd name="connsiteX3" fmla="*/ 2253006 w 4411744"/>
              <a:gd name="connsiteY3" fmla="*/ 2205872 h 2205872"/>
              <a:gd name="connsiteX4" fmla="*/ 0 w 4411744"/>
              <a:gd name="connsiteY4" fmla="*/ 782424 h 220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744" h="2205872">
                <a:moveTo>
                  <a:pt x="0" y="782424"/>
                </a:moveTo>
                <a:lnTo>
                  <a:pt x="1753386" y="0"/>
                </a:lnTo>
                <a:lnTo>
                  <a:pt x="4411744" y="1055802"/>
                </a:lnTo>
                <a:lnTo>
                  <a:pt x="2253006" y="2205872"/>
                </a:lnTo>
                <a:lnTo>
                  <a:pt x="0" y="782424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4B38576-AD72-4D41-BC70-F043589AEAFF}"/>
              </a:ext>
            </a:extLst>
          </p:cNvPr>
          <p:cNvSpPr/>
          <p:nvPr/>
        </p:nvSpPr>
        <p:spPr>
          <a:xfrm>
            <a:off x="3525624" y="4068584"/>
            <a:ext cx="2848394" cy="857840"/>
          </a:xfrm>
          <a:custGeom>
            <a:avLst/>
            <a:gdLst>
              <a:gd name="connsiteX0" fmla="*/ 0 w 2848394"/>
              <a:gd name="connsiteY0" fmla="*/ 0 h 857840"/>
              <a:gd name="connsiteX1" fmla="*/ 47134 w 2848394"/>
              <a:gd name="connsiteY1" fmla="*/ 56561 h 857840"/>
              <a:gd name="connsiteX2" fmla="*/ 84841 w 2848394"/>
              <a:gd name="connsiteY2" fmla="*/ 84842 h 857840"/>
              <a:gd name="connsiteX3" fmla="*/ 254524 w 2848394"/>
              <a:gd name="connsiteY3" fmla="*/ 188537 h 857840"/>
              <a:gd name="connsiteX4" fmla="*/ 282804 w 2848394"/>
              <a:gd name="connsiteY4" fmla="*/ 207390 h 857840"/>
              <a:gd name="connsiteX5" fmla="*/ 367646 w 2848394"/>
              <a:gd name="connsiteY5" fmla="*/ 254524 h 857840"/>
              <a:gd name="connsiteX6" fmla="*/ 537328 w 2848394"/>
              <a:gd name="connsiteY6" fmla="*/ 377073 h 857840"/>
              <a:gd name="connsiteX7" fmla="*/ 631596 w 2848394"/>
              <a:gd name="connsiteY7" fmla="*/ 348792 h 857840"/>
              <a:gd name="connsiteX8" fmla="*/ 659877 w 2848394"/>
              <a:gd name="connsiteY8" fmla="*/ 339365 h 857840"/>
              <a:gd name="connsiteX9" fmla="*/ 725864 w 2848394"/>
              <a:gd name="connsiteY9" fmla="*/ 311085 h 857840"/>
              <a:gd name="connsiteX10" fmla="*/ 754145 w 2848394"/>
              <a:gd name="connsiteY10" fmla="*/ 292231 h 857840"/>
              <a:gd name="connsiteX11" fmla="*/ 801279 w 2848394"/>
              <a:gd name="connsiteY11" fmla="*/ 282805 h 857840"/>
              <a:gd name="connsiteX12" fmla="*/ 838986 w 2848394"/>
              <a:gd name="connsiteY12" fmla="*/ 273378 h 857840"/>
              <a:gd name="connsiteX13" fmla="*/ 886120 w 2848394"/>
              <a:gd name="connsiteY13" fmla="*/ 282805 h 857840"/>
              <a:gd name="connsiteX14" fmla="*/ 952107 w 2848394"/>
              <a:gd name="connsiteY14" fmla="*/ 329939 h 857840"/>
              <a:gd name="connsiteX15" fmla="*/ 999241 w 2848394"/>
              <a:gd name="connsiteY15" fmla="*/ 348792 h 857840"/>
              <a:gd name="connsiteX16" fmla="*/ 1093510 w 2848394"/>
              <a:gd name="connsiteY16" fmla="*/ 405353 h 857840"/>
              <a:gd name="connsiteX17" fmla="*/ 1121790 w 2848394"/>
              <a:gd name="connsiteY17" fmla="*/ 424207 h 857840"/>
              <a:gd name="connsiteX18" fmla="*/ 1150070 w 2848394"/>
              <a:gd name="connsiteY18" fmla="*/ 443060 h 857840"/>
              <a:gd name="connsiteX19" fmla="*/ 1291472 w 2848394"/>
              <a:gd name="connsiteY19" fmla="*/ 565609 h 857840"/>
              <a:gd name="connsiteX20" fmla="*/ 1357460 w 2848394"/>
              <a:gd name="connsiteY20" fmla="*/ 603316 h 857840"/>
              <a:gd name="connsiteX21" fmla="*/ 1414021 w 2848394"/>
              <a:gd name="connsiteY21" fmla="*/ 575036 h 857840"/>
              <a:gd name="connsiteX22" fmla="*/ 1442301 w 2848394"/>
              <a:gd name="connsiteY22" fmla="*/ 556182 h 857840"/>
              <a:gd name="connsiteX23" fmla="*/ 1696825 w 2848394"/>
              <a:gd name="connsiteY23" fmla="*/ 546755 h 857840"/>
              <a:gd name="connsiteX24" fmla="*/ 2149312 w 2848394"/>
              <a:gd name="connsiteY24" fmla="*/ 537328 h 857840"/>
              <a:gd name="connsiteX25" fmla="*/ 2281287 w 2848394"/>
              <a:gd name="connsiteY25" fmla="*/ 527901 h 857840"/>
              <a:gd name="connsiteX26" fmla="*/ 2375555 w 2848394"/>
              <a:gd name="connsiteY26" fmla="*/ 518475 h 857840"/>
              <a:gd name="connsiteX27" fmla="*/ 2507530 w 2848394"/>
              <a:gd name="connsiteY27" fmla="*/ 546755 h 857840"/>
              <a:gd name="connsiteX28" fmla="*/ 2554664 w 2848394"/>
              <a:gd name="connsiteY28" fmla="*/ 622170 h 857840"/>
              <a:gd name="connsiteX29" fmla="*/ 2630079 w 2848394"/>
              <a:gd name="connsiteY29" fmla="*/ 688157 h 857840"/>
              <a:gd name="connsiteX30" fmla="*/ 2667786 w 2848394"/>
              <a:gd name="connsiteY30" fmla="*/ 697584 h 857840"/>
              <a:gd name="connsiteX31" fmla="*/ 2696066 w 2848394"/>
              <a:gd name="connsiteY31" fmla="*/ 725864 h 857840"/>
              <a:gd name="connsiteX32" fmla="*/ 2705493 w 2848394"/>
              <a:gd name="connsiteY32" fmla="*/ 754145 h 857840"/>
              <a:gd name="connsiteX33" fmla="*/ 2733773 w 2848394"/>
              <a:gd name="connsiteY33" fmla="*/ 772998 h 857840"/>
              <a:gd name="connsiteX34" fmla="*/ 2762054 w 2848394"/>
              <a:gd name="connsiteY34" fmla="*/ 801279 h 857840"/>
              <a:gd name="connsiteX35" fmla="*/ 2790334 w 2848394"/>
              <a:gd name="connsiteY35" fmla="*/ 820132 h 857840"/>
              <a:gd name="connsiteX36" fmla="*/ 2846895 w 2848394"/>
              <a:gd name="connsiteY36" fmla="*/ 857840 h 857840"/>
              <a:gd name="connsiteX37" fmla="*/ 2828041 w 2848394"/>
              <a:gd name="connsiteY37" fmla="*/ 848413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48394" h="857840">
                <a:moveTo>
                  <a:pt x="0" y="0"/>
                </a:moveTo>
                <a:cubicBezTo>
                  <a:pt x="15711" y="18854"/>
                  <a:pt x="29780" y="39207"/>
                  <a:pt x="47134" y="56561"/>
                </a:cubicBezTo>
                <a:cubicBezTo>
                  <a:pt x="58244" y="67671"/>
                  <a:pt x="71586" y="76407"/>
                  <a:pt x="84841" y="84842"/>
                </a:cubicBezTo>
                <a:cubicBezTo>
                  <a:pt x="140764" y="120430"/>
                  <a:pt x="199370" y="151768"/>
                  <a:pt x="254524" y="188537"/>
                </a:cubicBezTo>
                <a:cubicBezTo>
                  <a:pt x="263951" y="194821"/>
                  <a:pt x="273018" y="201682"/>
                  <a:pt x="282804" y="207390"/>
                </a:cubicBezTo>
                <a:cubicBezTo>
                  <a:pt x="310749" y="223691"/>
                  <a:pt x="340916" y="236299"/>
                  <a:pt x="367646" y="254524"/>
                </a:cubicBezTo>
                <a:cubicBezTo>
                  <a:pt x="651192" y="447850"/>
                  <a:pt x="393927" y="291030"/>
                  <a:pt x="537328" y="377073"/>
                </a:cubicBezTo>
                <a:cubicBezTo>
                  <a:pt x="609444" y="362649"/>
                  <a:pt x="560726" y="375369"/>
                  <a:pt x="631596" y="348792"/>
                </a:cubicBezTo>
                <a:cubicBezTo>
                  <a:pt x="640900" y="345303"/>
                  <a:pt x="650989" y="343809"/>
                  <a:pt x="659877" y="339365"/>
                </a:cubicBezTo>
                <a:cubicBezTo>
                  <a:pt x="724978" y="306815"/>
                  <a:pt x="647386" y="330705"/>
                  <a:pt x="725864" y="311085"/>
                </a:cubicBezTo>
                <a:cubicBezTo>
                  <a:pt x="735291" y="304800"/>
                  <a:pt x="743537" y="296209"/>
                  <a:pt x="754145" y="292231"/>
                </a:cubicBezTo>
                <a:cubicBezTo>
                  <a:pt x="769147" y="286605"/>
                  <a:pt x="785638" y="286281"/>
                  <a:pt x="801279" y="282805"/>
                </a:cubicBezTo>
                <a:cubicBezTo>
                  <a:pt x="813926" y="279995"/>
                  <a:pt x="826417" y="276520"/>
                  <a:pt x="838986" y="273378"/>
                </a:cubicBezTo>
                <a:cubicBezTo>
                  <a:pt x="854697" y="276520"/>
                  <a:pt x="871118" y="277179"/>
                  <a:pt x="886120" y="282805"/>
                </a:cubicBezTo>
                <a:cubicBezTo>
                  <a:pt x="896998" y="286884"/>
                  <a:pt x="947598" y="327434"/>
                  <a:pt x="952107" y="329939"/>
                </a:cubicBezTo>
                <a:cubicBezTo>
                  <a:pt x="966899" y="338157"/>
                  <a:pt x="983778" y="341920"/>
                  <a:pt x="999241" y="348792"/>
                </a:cubicBezTo>
                <a:cubicBezTo>
                  <a:pt x="1042719" y="368115"/>
                  <a:pt x="1048631" y="375433"/>
                  <a:pt x="1093510" y="405353"/>
                </a:cubicBezTo>
                <a:lnTo>
                  <a:pt x="1121790" y="424207"/>
                </a:lnTo>
                <a:cubicBezTo>
                  <a:pt x="1131217" y="430491"/>
                  <a:pt x="1142059" y="435049"/>
                  <a:pt x="1150070" y="443060"/>
                </a:cubicBezTo>
                <a:cubicBezTo>
                  <a:pt x="1229043" y="522033"/>
                  <a:pt x="1189511" y="487178"/>
                  <a:pt x="1291472" y="565609"/>
                </a:cubicBezTo>
                <a:cubicBezTo>
                  <a:pt x="1335113" y="599179"/>
                  <a:pt x="1315550" y="589346"/>
                  <a:pt x="1357460" y="603316"/>
                </a:cubicBezTo>
                <a:cubicBezTo>
                  <a:pt x="1438506" y="549283"/>
                  <a:pt x="1335964" y="614064"/>
                  <a:pt x="1414021" y="575036"/>
                </a:cubicBezTo>
                <a:cubicBezTo>
                  <a:pt x="1424155" y="569969"/>
                  <a:pt x="1431028" y="557309"/>
                  <a:pt x="1442301" y="556182"/>
                </a:cubicBezTo>
                <a:cubicBezTo>
                  <a:pt x="1526779" y="547734"/>
                  <a:pt x="1611956" y="549018"/>
                  <a:pt x="1696825" y="546755"/>
                </a:cubicBezTo>
                <a:lnTo>
                  <a:pt x="2149312" y="537328"/>
                </a:lnTo>
                <a:lnTo>
                  <a:pt x="2281287" y="527901"/>
                </a:lnTo>
                <a:cubicBezTo>
                  <a:pt x="2312757" y="525279"/>
                  <a:pt x="2344085" y="515852"/>
                  <a:pt x="2375555" y="518475"/>
                </a:cubicBezTo>
                <a:cubicBezTo>
                  <a:pt x="2420390" y="522211"/>
                  <a:pt x="2463538" y="537328"/>
                  <a:pt x="2507530" y="546755"/>
                </a:cubicBezTo>
                <a:cubicBezTo>
                  <a:pt x="2561941" y="583029"/>
                  <a:pt x="2515400" y="543641"/>
                  <a:pt x="2554664" y="622170"/>
                </a:cubicBezTo>
                <a:cubicBezTo>
                  <a:pt x="2571909" y="656660"/>
                  <a:pt x="2595163" y="672639"/>
                  <a:pt x="2630079" y="688157"/>
                </a:cubicBezTo>
                <a:cubicBezTo>
                  <a:pt x="2641918" y="693419"/>
                  <a:pt x="2655217" y="694442"/>
                  <a:pt x="2667786" y="697584"/>
                </a:cubicBezTo>
                <a:cubicBezTo>
                  <a:pt x="2677213" y="707011"/>
                  <a:pt x="2688671" y="714772"/>
                  <a:pt x="2696066" y="725864"/>
                </a:cubicBezTo>
                <a:cubicBezTo>
                  <a:pt x="2701578" y="734132"/>
                  <a:pt x="2699285" y="746386"/>
                  <a:pt x="2705493" y="754145"/>
                </a:cubicBezTo>
                <a:cubicBezTo>
                  <a:pt x="2712570" y="762992"/>
                  <a:pt x="2725070" y="765745"/>
                  <a:pt x="2733773" y="772998"/>
                </a:cubicBezTo>
                <a:cubicBezTo>
                  <a:pt x="2744015" y="781533"/>
                  <a:pt x="2751812" y="792744"/>
                  <a:pt x="2762054" y="801279"/>
                </a:cubicBezTo>
                <a:cubicBezTo>
                  <a:pt x="2770757" y="808532"/>
                  <a:pt x="2781631" y="812879"/>
                  <a:pt x="2790334" y="820132"/>
                </a:cubicBezTo>
                <a:cubicBezTo>
                  <a:pt x="2810737" y="837135"/>
                  <a:pt x="2817076" y="857840"/>
                  <a:pt x="2846895" y="857840"/>
                </a:cubicBezTo>
                <a:cubicBezTo>
                  <a:pt x="2853921" y="857840"/>
                  <a:pt x="2834326" y="851555"/>
                  <a:pt x="2828041" y="84841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1807658-2518-A040-86C5-EFBEF2338383}"/>
              </a:ext>
            </a:extLst>
          </p:cNvPr>
          <p:cNvSpPr/>
          <p:nvPr/>
        </p:nvSpPr>
        <p:spPr>
          <a:xfrm>
            <a:off x="4571999" y="3616098"/>
            <a:ext cx="556182" cy="1018095"/>
          </a:xfrm>
          <a:custGeom>
            <a:avLst/>
            <a:gdLst>
              <a:gd name="connsiteX0" fmla="*/ 0 w 556182"/>
              <a:gd name="connsiteY0" fmla="*/ 0 h 1018095"/>
              <a:gd name="connsiteX1" fmla="*/ 47135 w 556182"/>
              <a:gd name="connsiteY1" fmla="*/ 28280 h 1018095"/>
              <a:gd name="connsiteX2" fmla="*/ 84842 w 556182"/>
              <a:gd name="connsiteY2" fmla="*/ 84841 h 1018095"/>
              <a:gd name="connsiteX3" fmla="*/ 75415 w 556182"/>
              <a:gd name="connsiteY3" fmla="*/ 169682 h 1018095"/>
              <a:gd name="connsiteX4" fmla="*/ 47135 w 556182"/>
              <a:gd name="connsiteY4" fmla="*/ 226243 h 1018095"/>
              <a:gd name="connsiteX5" fmla="*/ 28281 w 556182"/>
              <a:gd name="connsiteY5" fmla="*/ 273377 h 1018095"/>
              <a:gd name="connsiteX6" fmla="*/ 65988 w 556182"/>
              <a:gd name="connsiteY6" fmla="*/ 348792 h 1018095"/>
              <a:gd name="connsiteX7" fmla="*/ 75415 w 556182"/>
              <a:gd name="connsiteY7" fmla="*/ 377072 h 1018095"/>
              <a:gd name="connsiteX8" fmla="*/ 113122 w 556182"/>
              <a:gd name="connsiteY8" fmla="*/ 433633 h 1018095"/>
              <a:gd name="connsiteX9" fmla="*/ 131976 w 556182"/>
              <a:gd name="connsiteY9" fmla="*/ 461913 h 1018095"/>
              <a:gd name="connsiteX10" fmla="*/ 169683 w 556182"/>
              <a:gd name="connsiteY10" fmla="*/ 518474 h 1018095"/>
              <a:gd name="connsiteX11" fmla="*/ 188537 w 556182"/>
              <a:gd name="connsiteY11" fmla="*/ 546754 h 1018095"/>
              <a:gd name="connsiteX12" fmla="*/ 216817 w 556182"/>
              <a:gd name="connsiteY12" fmla="*/ 575035 h 1018095"/>
              <a:gd name="connsiteX13" fmla="*/ 273378 w 556182"/>
              <a:gd name="connsiteY13" fmla="*/ 641023 h 1018095"/>
              <a:gd name="connsiteX14" fmla="*/ 301658 w 556182"/>
              <a:gd name="connsiteY14" fmla="*/ 669303 h 1018095"/>
              <a:gd name="connsiteX15" fmla="*/ 329939 w 556182"/>
              <a:gd name="connsiteY15" fmla="*/ 678730 h 1018095"/>
              <a:gd name="connsiteX16" fmla="*/ 405353 w 556182"/>
              <a:gd name="connsiteY16" fmla="*/ 735291 h 1018095"/>
              <a:gd name="connsiteX17" fmla="*/ 433633 w 556182"/>
              <a:gd name="connsiteY17" fmla="*/ 754144 h 1018095"/>
              <a:gd name="connsiteX18" fmla="*/ 527902 w 556182"/>
              <a:gd name="connsiteY18" fmla="*/ 838985 h 1018095"/>
              <a:gd name="connsiteX19" fmla="*/ 556182 w 556182"/>
              <a:gd name="connsiteY19" fmla="*/ 895546 h 1018095"/>
              <a:gd name="connsiteX20" fmla="*/ 546755 w 556182"/>
              <a:gd name="connsiteY20" fmla="*/ 952107 h 1018095"/>
              <a:gd name="connsiteX21" fmla="*/ 527902 w 556182"/>
              <a:gd name="connsiteY21" fmla="*/ 1018095 h 10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6182" h="1018095">
                <a:moveTo>
                  <a:pt x="0" y="0"/>
                </a:moveTo>
                <a:cubicBezTo>
                  <a:pt x="15712" y="9427"/>
                  <a:pt x="34179" y="15324"/>
                  <a:pt x="47135" y="28280"/>
                </a:cubicBezTo>
                <a:cubicBezTo>
                  <a:pt x="63158" y="44302"/>
                  <a:pt x="84842" y="84841"/>
                  <a:pt x="84842" y="84841"/>
                </a:cubicBezTo>
                <a:cubicBezTo>
                  <a:pt x="81700" y="113121"/>
                  <a:pt x="80093" y="141615"/>
                  <a:pt x="75415" y="169682"/>
                </a:cubicBezTo>
                <a:cubicBezTo>
                  <a:pt x="69491" y="205224"/>
                  <a:pt x="63421" y="193671"/>
                  <a:pt x="47135" y="226243"/>
                </a:cubicBezTo>
                <a:cubicBezTo>
                  <a:pt x="39567" y="241378"/>
                  <a:pt x="34566" y="257666"/>
                  <a:pt x="28281" y="273377"/>
                </a:cubicBezTo>
                <a:cubicBezTo>
                  <a:pt x="47123" y="367586"/>
                  <a:pt x="20720" y="280890"/>
                  <a:pt x="65988" y="348792"/>
                </a:cubicBezTo>
                <a:cubicBezTo>
                  <a:pt x="71500" y="357060"/>
                  <a:pt x="70589" y="368386"/>
                  <a:pt x="75415" y="377072"/>
                </a:cubicBezTo>
                <a:cubicBezTo>
                  <a:pt x="86419" y="396880"/>
                  <a:pt x="100553" y="414779"/>
                  <a:pt x="113122" y="433633"/>
                </a:cubicBezTo>
                <a:lnTo>
                  <a:pt x="131976" y="461913"/>
                </a:lnTo>
                <a:cubicBezTo>
                  <a:pt x="148543" y="511613"/>
                  <a:pt x="130454" y="471400"/>
                  <a:pt x="169683" y="518474"/>
                </a:cubicBezTo>
                <a:cubicBezTo>
                  <a:pt x="176936" y="527178"/>
                  <a:pt x="181284" y="538050"/>
                  <a:pt x="188537" y="546754"/>
                </a:cubicBezTo>
                <a:cubicBezTo>
                  <a:pt x="197072" y="556996"/>
                  <a:pt x="207899" y="565126"/>
                  <a:pt x="216817" y="575035"/>
                </a:cubicBezTo>
                <a:cubicBezTo>
                  <a:pt x="236197" y="596569"/>
                  <a:pt x="253998" y="619489"/>
                  <a:pt x="273378" y="641023"/>
                </a:cubicBezTo>
                <a:cubicBezTo>
                  <a:pt x="282296" y="650932"/>
                  <a:pt x="290566" y="661908"/>
                  <a:pt x="301658" y="669303"/>
                </a:cubicBezTo>
                <a:cubicBezTo>
                  <a:pt x="309926" y="674815"/>
                  <a:pt x="320512" y="675588"/>
                  <a:pt x="329939" y="678730"/>
                </a:cubicBezTo>
                <a:cubicBezTo>
                  <a:pt x="355077" y="697584"/>
                  <a:pt x="379208" y="717861"/>
                  <a:pt x="405353" y="735291"/>
                </a:cubicBezTo>
                <a:cubicBezTo>
                  <a:pt x="414780" y="741575"/>
                  <a:pt x="425165" y="746617"/>
                  <a:pt x="433633" y="754144"/>
                </a:cubicBezTo>
                <a:cubicBezTo>
                  <a:pt x="555432" y="862410"/>
                  <a:pt x="436968" y="770787"/>
                  <a:pt x="527902" y="838985"/>
                </a:cubicBezTo>
                <a:cubicBezTo>
                  <a:pt x="537433" y="853282"/>
                  <a:pt x="556182" y="876034"/>
                  <a:pt x="556182" y="895546"/>
                </a:cubicBezTo>
                <a:cubicBezTo>
                  <a:pt x="556182" y="914660"/>
                  <a:pt x="551391" y="933564"/>
                  <a:pt x="546755" y="952107"/>
                </a:cubicBezTo>
                <a:cubicBezTo>
                  <a:pt x="526908" y="1031495"/>
                  <a:pt x="527902" y="985657"/>
                  <a:pt x="527902" y="101809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915884-6629-D643-982F-5847CF2FF05B}"/>
              </a:ext>
            </a:extLst>
          </p:cNvPr>
          <p:cNvCxnSpPr/>
          <p:nvPr/>
        </p:nvCxnSpPr>
        <p:spPr>
          <a:xfrm>
            <a:off x="3771131" y="4087438"/>
            <a:ext cx="424207" cy="2828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D4A69-CA1B-FE45-B403-57CE672F931C}"/>
              </a:ext>
            </a:extLst>
          </p:cNvPr>
          <p:cNvCxnSpPr/>
          <p:nvPr/>
        </p:nvCxnSpPr>
        <p:spPr>
          <a:xfrm>
            <a:off x="4429847" y="4200560"/>
            <a:ext cx="424207" cy="2828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2878F-1E31-CC43-B5E5-7373A8AB2360}"/>
              </a:ext>
            </a:extLst>
          </p:cNvPr>
          <p:cNvCxnSpPr>
            <a:cxnSpLocks/>
          </p:cNvCxnSpPr>
          <p:nvPr/>
        </p:nvCxnSpPr>
        <p:spPr>
          <a:xfrm flipV="1">
            <a:off x="4862729" y="4360816"/>
            <a:ext cx="136987" cy="1508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4B2EB-AF40-F34C-8746-D194D3924628}"/>
              </a:ext>
            </a:extLst>
          </p:cNvPr>
          <p:cNvCxnSpPr/>
          <p:nvPr/>
        </p:nvCxnSpPr>
        <p:spPr>
          <a:xfrm>
            <a:off x="4266414" y="3799920"/>
            <a:ext cx="424207" cy="2828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DUAL DRAINAGE CONCEPT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1141413" y="1911285"/>
            <a:ext cx="7467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Cross sections</a:t>
            </a:r>
          </a:p>
          <a:p>
            <a:pPr lvl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8096C-DDEC-9948-A346-5CC9F85E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75" y="2943864"/>
            <a:ext cx="3769952" cy="122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10B37-83F4-8149-8C8B-53B817AD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78" y="1486285"/>
            <a:ext cx="3773062" cy="1221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06E9D-25B7-7B45-8857-6745CDBC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13" y="4515818"/>
            <a:ext cx="3553905" cy="13982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473DF-71E0-9340-A508-38F4EEEF4134}"/>
              </a:ext>
            </a:extLst>
          </p:cNvPr>
          <p:cNvCxnSpPr/>
          <p:nvPr/>
        </p:nvCxnSpPr>
        <p:spPr>
          <a:xfrm flipH="1" flipV="1">
            <a:off x="3412503" y="5769204"/>
            <a:ext cx="886120" cy="66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390885-0ECD-E540-85D5-3ACE0E506A29}"/>
              </a:ext>
            </a:extLst>
          </p:cNvPr>
          <p:cNvSpPr txBox="1"/>
          <p:nvPr/>
        </p:nvSpPr>
        <p:spPr>
          <a:xfrm>
            <a:off x="4298623" y="6363093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Storm Sewer Pipe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FAE729-486E-AD4D-ADE6-95B4D9502784}"/>
              </a:ext>
            </a:extLst>
          </p:cNvPr>
          <p:cNvCxnSpPr>
            <a:cxnSpLocks/>
          </p:cNvCxnSpPr>
          <p:nvPr/>
        </p:nvCxnSpPr>
        <p:spPr>
          <a:xfrm flipH="1" flipV="1">
            <a:off x="4044100" y="5288438"/>
            <a:ext cx="1423446" cy="3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3548C-0C7C-CB4D-984C-43BFC0D72EE9}"/>
              </a:ext>
            </a:extLst>
          </p:cNvPr>
          <p:cNvSpPr txBox="1"/>
          <p:nvPr/>
        </p:nvSpPr>
        <p:spPr>
          <a:xfrm>
            <a:off x="5477521" y="5295209"/>
            <a:ext cx="398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Cross Section: Street is a “conduit” </a:t>
            </a:r>
            <a:br>
              <a:rPr lang="en-US" dirty="0"/>
            </a:br>
            <a:r>
              <a:rPr lang="en-US" dirty="0"/>
              <a:t>in our hydraulics model</a:t>
            </a:r>
          </a:p>
        </p:txBody>
      </p:sp>
    </p:spTree>
    <p:extLst>
      <p:ext uri="{BB962C8B-B14F-4D97-AF65-F5344CB8AC3E}">
        <p14:creationId xmlns:p14="http://schemas.microsoft.com/office/powerpoint/2010/main" val="42290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F3636A-1379-D44A-B41F-04884065B4F8}"/>
              </a:ext>
            </a:extLst>
          </p:cNvPr>
          <p:cNvCxnSpPr/>
          <p:nvPr/>
        </p:nvCxnSpPr>
        <p:spPr>
          <a:xfrm>
            <a:off x="8342722" y="1410647"/>
            <a:ext cx="0" cy="328010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be 49">
            <a:extLst>
              <a:ext uri="{FF2B5EF4-FFF2-40B4-BE49-F238E27FC236}">
                <a16:creationId xmlns:a16="http://schemas.microsoft.com/office/drawing/2014/main" id="{B5377892-70F1-5640-B77C-59558B40C05E}"/>
              </a:ext>
            </a:extLst>
          </p:cNvPr>
          <p:cNvSpPr/>
          <p:nvPr/>
        </p:nvSpPr>
        <p:spPr>
          <a:xfrm>
            <a:off x="3558387" y="1263192"/>
            <a:ext cx="4162166" cy="389667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44D9F8-08A9-1C48-8B7D-3DABEDB14A17}"/>
              </a:ext>
            </a:extLst>
          </p:cNvPr>
          <p:cNvGrpSpPr/>
          <p:nvPr/>
        </p:nvGrpSpPr>
        <p:grpSpPr>
          <a:xfrm>
            <a:off x="1391688" y="3274063"/>
            <a:ext cx="4411744" cy="2205872"/>
            <a:chOff x="1432875" y="3940405"/>
            <a:chExt cx="4411744" cy="22058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EFB0CDF-75D2-474A-9C28-109BD39C0216}"/>
                </a:ext>
              </a:extLst>
            </p:cNvPr>
            <p:cNvSpPr/>
            <p:nvPr/>
          </p:nvSpPr>
          <p:spPr>
            <a:xfrm>
              <a:off x="1432875" y="3940405"/>
              <a:ext cx="4411744" cy="2205872"/>
            </a:xfrm>
            <a:custGeom>
              <a:avLst/>
              <a:gdLst>
                <a:gd name="connsiteX0" fmla="*/ 0 w 4411744"/>
                <a:gd name="connsiteY0" fmla="*/ 782424 h 2205872"/>
                <a:gd name="connsiteX1" fmla="*/ 1753386 w 4411744"/>
                <a:gd name="connsiteY1" fmla="*/ 0 h 2205872"/>
                <a:gd name="connsiteX2" fmla="*/ 4411744 w 4411744"/>
                <a:gd name="connsiteY2" fmla="*/ 1055802 h 2205872"/>
                <a:gd name="connsiteX3" fmla="*/ 2253006 w 4411744"/>
                <a:gd name="connsiteY3" fmla="*/ 2205872 h 2205872"/>
                <a:gd name="connsiteX4" fmla="*/ 0 w 4411744"/>
                <a:gd name="connsiteY4" fmla="*/ 782424 h 220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744" h="2205872">
                  <a:moveTo>
                    <a:pt x="0" y="782424"/>
                  </a:moveTo>
                  <a:lnTo>
                    <a:pt x="1753386" y="0"/>
                  </a:lnTo>
                  <a:lnTo>
                    <a:pt x="4411744" y="1055802"/>
                  </a:lnTo>
                  <a:lnTo>
                    <a:pt x="2253006" y="2205872"/>
                  </a:lnTo>
                  <a:lnTo>
                    <a:pt x="0" y="782424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C6F378-28EA-4C45-8786-EB22B3876366}"/>
                </a:ext>
              </a:extLst>
            </p:cNvPr>
            <p:cNvCxnSpPr/>
            <p:nvPr/>
          </p:nvCxnSpPr>
          <p:spPr>
            <a:xfrm>
              <a:off x="3629321" y="5063136"/>
              <a:ext cx="471340" cy="263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733FF8-5006-6740-A30E-DBB0BEFB4B55}"/>
                </a:ext>
              </a:extLst>
            </p:cNvPr>
            <p:cNvCxnSpPr/>
            <p:nvPr/>
          </p:nvCxnSpPr>
          <p:spPr>
            <a:xfrm>
              <a:off x="2510673" y="5110270"/>
              <a:ext cx="471340" cy="263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B5BBD-F02C-CA46-BF9C-2F46A8DFE27B}"/>
                </a:ext>
              </a:extLst>
            </p:cNvPr>
            <p:cNvCxnSpPr/>
            <p:nvPr/>
          </p:nvCxnSpPr>
          <p:spPr>
            <a:xfrm>
              <a:off x="2980443" y="5419941"/>
              <a:ext cx="471340" cy="263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AC1B5E-C2D0-D444-9D29-BBCB71BAC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31" y="5497240"/>
              <a:ext cx="367643" cy="17816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3F238-F7E1-2D4D-8410-7E5F7E7A8BE5}"/>
                </a:ext>
              </a:extLst>
            </p:cNvPr>
            <p:cNvCxnSpPr>
              <a:cxnSpLocks/>
            </p:cNvCxnSpPr>
            <p:nvPr/>
          </p:nvCxnSpPr>
          <p:spPr>
            <a:xfrm>
              <a:off x="4199642" y="5224805"/>
              <a:ext cx="675571" cy="19513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E21EB0-F1D2-6C4C-9E6A-23964F58A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53" y="5242245"/>
              <a:ext cx="474482" cy="28162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CD4665-B901-2B43-901D-FAFFDA82EB9F}"/>
                </a:ext>
              </a:extLst>
            </p:cNvPr>
            <p:cNvCxnSpPr/>
            <p:nvPr/>
          </p:nvCxnSpPr>
          <p:spPr>
            <a:xfrm>
              <a:off x="4243635" y="4981594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DB0D9A-44A0-2C4E-843B-59FC9250EF5D}"/>
                </a:ext>
              </a:extLst>
            </p:cNvPr>
            <p:cNvCxnSpPr/>
            <p:nvPr/>
          </p:nvCxnSpPr>
          <p:spPr>
            <a:xfrm>
              <a:off x="4100661" y="5030142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F57EA1-240A-2C41-9835-037141C9DE53}"/>
                </a:ext>
              </a:extLst>
            </p:cNvPr>
            <p:cNvCxnSpPr/>
            <p:nvPr/>
          </p:nvCxnSpPr>
          <p:spPr>
            <a:xfrm>
              <a:off x="3467494" y="5391660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85A0B-C5D4-6149-9E3C-08FDE7C73E8C}"/>
                </a:ext>
              </a:extLst>
            </p:cNvPr>
            <p:cNvCxnSpPr/>
            <p:nvPr/>
          </p:nvCxnSpPr>
          <p:spPr>
            <a:xfrm>
              <a:off x="2510673" y="4835479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E3B1D2-2C7A-7540-9042-4A4D70AAB82E}"/>
                </a:ext>
              </a:extLst>
            </p:cNvPr>
            <p:cNvCxnSpPr/>
            <p:nvPr/>
          </p:nvCxnSpPr>
          <p:spPr>
            <a:xfrm>
              <a:off x="2980443" y="5127710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E8D15C-1AA4-7D4E-AF16-33EC86F6DAE6}"/>
                </a:ext>
              </a:extLst>
            </p:cNvPr>
            <p:cNvCxnSpPr/>
            <p:nvPr/>
          </p:nvCxnSpPr>
          <p:spPr>
            <a:xfrm>
              <a:off x="3629321" y="4770905"/>
              <a:ext cx="0" cy="29223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5D002E-F838-DE4F-A42C-11663DE38CAF}"/>
              </a:ext>
            </a:extLst>
          </p:cNvPr>
          <p:cNvCxnSpPr>
            <a:cxnSpLocks/>
          </p:cNvCxnSpPr>
          <p:nvPr/>
        </p:nvCxnSpPr>
        <p:spPr>
          <a:xfrm flipH="1" flipV="1">
            <a:off x="3221497" y="4124072"/>
            <a:ext cx="349963" cy="26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A3ABC4-D285-7E4C-81F3-B748F1801FFF}"/>
              </a:ext>
            </a:extLst>
          </p:cNvPr>
          <p:cNvCxnSpPr/>
          <p:nvPr/>
        </p:nvCxnSpPr>
        <p:spPr>
          <a:xfrm>
            <a:off x="3218503" y="3862767"/>
            <a:ext cx="0" cy="274295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61B4F-DCD2-1346-B9BA-8C04918A69FD}"/>
              </a:ext>
            </a:extLst>
          </p:cNvPr>
          <p:cNvCxnSpPr/>
          <p:nvPr/>
        </p:nvCxnSpPr>
        <p:spPr>
          <a:xfrm flipH="1">
            <a:off x="2469486" y="4396794"/>
            <a:ext cx="309069" cy="4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0CEAA8-E252-6A45-9716-B2386F8A5814}"/>
              </a:ext>
            </a:extLst>
          </p:cNvPr>
          <p:cNvCxnSpPr/>
          <p:nvPr/>
        </p:nvCxnSpPr>
        <p:spPr>
          <a:xfrm>
            <a:off x="2790745" y="4137062"/>
            <a:ext cx="0" cy="274295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49985" y="110972"/>
            <a:ext cx="9905998" cy="147857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DUAL DRAINAGE CONCEPT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1141413" y="1911285"/>
            <a:ext cx="7467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Nodes (Inlets)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0F94C3FD-B8CB-934A-B994-3358BF9406EF}"/>
              </a:ext>
            </a:extLst>
          </p:cNvPr>
          <p:cNvSpPr/>
          <p:nvPr/>
        </p:nvSpPr>
        <p:spPr>
          <a:xfrm>
            <a:off x="1547791" y="3210746"/>
            <a:ext cx="4411744" cy="2205872"/>
          </a:xfrm>
          <a:custGeom>
            <a:avLst/>
            <a:gdLst>
              <a:gd name="connsiteX0" fmla="*/ 0 w 4411744"/>
              <a:gd name="connsiteY0" fmla="*/ 782424 h 2205872"/>
              <a:gd name="connsiteX1" fmla="*/ 1753386 w 4411744"/>
              <a:gd name="connsiteY1" fmla="*/ 0 h 2205872"/>
              <a:gd name="connsiteX2" fmla="*/ 4411744 w 4411744"/>
              <a:gd name="connsiteY2" fmla="*/ 1055802 h 2205872"/>
              <a:gd name="connsiteX3" fmla="*/ 2253006 w 4411744"/>
              <a:gd name="connsiteY3" fmla="*/ 2205872 h 2205872"/>
              <a:gd name="connsiteX4" fmla="*/ 0 w 4411744"/>
              <a:gd name="connsiteY4" fmla="*/ 782424 h 220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744" h="2205872">
                <a:moveTo>
                  <a:pt x="0" y="782424"/>
                </a:moveTo>
                <a:lnTo>
                  <a:pt x="1753386" y="0"/>
                </a:lnTo>
                <a:lnTo>
                  <a:pt x="4411744" y="1055802"/>
                </a:lnTo>
                <a:lnTo>
                  <a:pt x="2253006" y="2205872"/>
                </a:lnTo>
                <a:lnTo>
                  <a:pt x="0" y="782424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4B38576-AD72-4D41-BC70-F043589AEAFF}"/>
              </a:ext>
            </a:extLst>
          </p:cNvPr>
          <p:cNvSpPr/>
          <p:nvPr/>
        </p:nvSpPr>
        <p:spPr>
          <a:xfrm>
            <a:off x="2102177" y="3889475"/>
            <a:ext cx="2848394" cy="857840"/>
          </a:xfrm>
          <a:custGeom>
            <a:avLst/>
            <a:gdLst>
              <a:gd name="connsiteX0" fmla="*/ 0 w 2848394"/>
              <a:gd name="connsiteY0" fmla="*/ 0 h 857840"/>
              <a:gd name="connsiteX1" fmla="*/ 47134 w 2848394"/>
              <a:gd name="connsiteY1" fmla="*/ 56561 h 857840"/>
              <a:gd name="connsiteX2" fmla="*/ 84841 w 2848394"/>
              <a:gd name="connsiteY2" fmla="*/ 84842 h 857840"/>
              <a:gd name="connsiteX3" fmla="*/ 254524 w 2848394"/>
              <a:gd name="connsiteY3" fmla="*/ 188537 h 857840"/>
              <a:gd name="connsiteX4" fmla="*/ 282804 w 2848394"/>
              <a:gd name="connsiteY4" fmla="*/ 207390 h 857840"/>
              <a:gd name="connsiteX5" fmla="*/ 367646 w 2848394"/>
              <a:gd name="connsiteY5" fmla="*/ 254524 h 857840"/>
              <a:gd name="connsiteX6" fmla="*/ 537328 w 2848394"/>
              <a:gd name="connsiteY6" fmla="*/ 377073 h 857840"/>
              <a:gd name="connsiteX7" fmla="*/ 631596 w 2848394"/>
              <a:gd name="connsiteY7" fmla="*/ 348792 h 857840"/>
              <a:gd name="connsiteX8" fmla="*/ 659877 w 2848394"/>
              <a:gd name="connsiteY8" fmla="*/ 339365 h 857840"/>
              <a:gd name="connsiteX9" fmla="*/ 725864 w 2848394"/>
              <a:gd name="connsiteY9" fmla="*/ 311085 h 857840"/>
              <a:gd name="connsiteX10" fmla="*/ 754145 w 2848394"/>
              <a:gd name="connsiteY10" fmla="*/ 292231 h 857840"/>
              <a:gd name="connsiteX11" fmla="*/ 801279 w 2848394"/>
              <a:gd name="connsiteY11" fmla="*/ 282805 h 857840"/>
              <a:gd name="connsiteX12" fmla="*/ 838986 w 2848394"/>
              <a:gd name="connsiteY12" fmla="*/ 273378 h 857840"/>
              <a:gd name="connsiteX13" fmla="*/ 886120 w 2848394"/>
              <a:gd name="connsiteY13" fmla="*/ 282805 h 857840"/>
              <a:gd name="connsiteX14" fmla="*/ 952107 w 2848394"/>
              <a:gd name="connsiteY14" fmla="*/ 329939 h 857840"/>
              <a:gd name="connsiteX15" fmla="*/ 999241 w 2848394"/>
              <a:gd name="connsiteY15" fmla="*/ 348792 h 857840"/>
              <a:gd name="connsiteX16" fmla="*/ 1093510 w 2848394"/>
              <a:gd name="connsiteY16" fmla="*/ 405353 h 857840"/>
              <a:gd name="connsiteX17" fmla="*/ 1121790 w 2848394"/>
              <a:gd name="connsiteY17" fmla="*/ 424207 h 857840"/>
              <a:gd name="connsiteX18" fmla="*/ 1150070 w 2848394"/>
              <a:gd name="connsiteY18" fmla="*/ 443060 h 857840"/>
              <a:gd name="connsiteX19" fmla="*/ 1291472 w 2848394"/>
              <a:gd name="connsiteY19" fmla="*/ 565609 h 857840"/>
              <a:gd name="connsiteX20" fmla="*/ 1357460 w 2848394"/>
              <a:gd name="connsiteY20" fmla="*/ 603316 h 857840"/>
              <a:gd name="connsiteX21" fmla="*/ 1414021 w 2848394"/>
              <a:gd name="connsiteY21" fmla="*/ 575036 h 857840"/>
              <a:gd name="connsiteX22" fmla="*/ 1442301 w 2848394"/>
              <a:gd name="connsiteY22" fmla="*/ 556182 h 857840"/>
              <a:gd name="connsiteX23" fmla="*/ 1696825 w 2848394"/>
              <a:gd name="connsiteY23" fmla="*/ 546755 h 857840"/>
              <a:gd name="connsiteX24" fmla="*/ 2149312 w 2848394"/>
              <a:gd name="connsiteY24" fmla="*/ 537328 h 857840"/>
              <a:gd name="connsiteX25" fmla="*/ 2281287 w 2848394"/>
              <a:gd name="connsiteY25" fmla="*/ 527901 h 857840"/>
              <a:gd name="connsiteX26" fmla="*/ 2375555 w 2848394"/>
              <a:gd name="connsiteY26" fmla="*/ 518475 h 857840"/>
              <a:gd name="connsiteX27" fmla="*/ 2507530 w 2848394"/>
              <a:gd name="connsiteY27" fmla="*/ 546755 h 857840"/>
              <a:gd name="connsiteX28" fmla="*/ 2554664 w 2848394"/>
              <a:gd name="connsiteY28" fmla="*/ 622170 h 857840"/>
              <a:gd name="connsiteX29" fmla="*/ 2630079 w 2848394"/>
              <a:gd name="connsiteY29" fmla="*/ 688157 h 857840"/>
              <a:gd name="connsiteX30" fmla="*/ 2667786 w 2848394"/>
              <a:gd name="connsiteY30" fmla="*/ 697584 h 857840"/>
              <a:gd name="connsiteX31" fmla="*/ 2696066 w 2848394"/>
              <a:gd name="connsiteY31" fmla="*/ 725864 h 857840"/>
              <a:gd name="connsiteX32" fmla="*/ 2705493 w 2848394"/>
              <a:gd name="connsiteY32" fmla="*/ 754145 h 857840"/>
              <a:gd name="connsiteX33" fmla="*/ 2733773 w 2848394"/>
              <a:gd name="connsiteY33" fmla="*/ 772998 h 857840"/>
              <a:gd name="connsiteX34" fmla="*/ 2762054 w 2848394"/>
              <a:gd name="connsiteY34" fmla="*/ 801279 h 857840"/>
              <a:gd name="connsiteX35" fmla="*/ 2790334 w 2848394"/>
              <a:gd name="connsiteY35" fmla="*/ 820132 h 857840"/>
              <a:gd name="connsiteX36" fmla="*/ 2846895 w 2848394"/>
              <a:gd name="connsiteY36" fmla="*/ 857840 h 857840"/>
              <a:gd name="connsiteX37" fmla="*/ 2828041 w 2848394"/>
              <a:gd name="connsiteY37" fmla="*/ 848413 h 85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48394" h="857840">
                <a:moveTo>
                  <a:pt x="0" y="0"/>
                </a:moveTo>
                <a:cubicBezTo>
                  <a:pt x="15711" y="18854"/>
                  <a:pt x="29780" y="39207"/>
                  <a:pt x="47134" y="56561"/>
                </a:cubicBezTo>
                <a:cubicBezTo>
                  <a:pt x="58244" y="67671"/>
                  <a:pt x="71586" y="76407"/>
                  <a:pt x="84841" y="84842"/>
                </a:cubicBezTo>
                <a:cubicBezTo>
                  <a:pt x="140764" y="120430"/>
                  <a:pt x="199370" y="151768"/>
                  <a:pt x="254524" y="188537"/>
                </a:cubicBezTo>
                <a:cubicBezTo>
                  <a:pt x="263951" y="194821"/>
                  <a:pt x="273018" y="201682"/>
                  <a:pt x="282804" y="207390"/>
                </a:cubicBezTo>
                <a:cubicBezTo>
                  <a:pt x="310749" y="223691"/>
                  <a:pt x="340916" y="236299"/>
                  <a:pt x="367646" y="254524"/>
                </a:cubicBezTo>
                <a:cubicBezTo>
                  <a:pt x="651192" y="447850"/>
                  <a:pt x="393927" y="291030"/>
                  <a:pt x="537328" y="377073"/>
                </a:cubicBezTo>
                <a:cubicBezTo>
                  <a:pt x="609444" y="362649"/>
                  <a:pt x="560726" y="375369"/>
                  <a:pt x="631596" y="348792"/>
                </a:cubicBezTo>
                <a:cubicBezTo>
                  <a:pt x="640900" y="345303"/>
                  <a:pt x="650989" y="343809"/>
                  <a:pt x="659877" y="339365"/>
                </a:cubicBezTo>
                <a:cubicBezTo>
                  <a:pt x="724978" y="306815"/>
                  <a:pt x="647386" y="330705"/>
                  <a:pt x="725864" y="311085"/>
                </a:cubicBezTo>
                <a:cubicBezTo>
                  <a:pt x="735291" y="304800"/>
                  <a:pt x="743537" y="296209"/>
                  <a:pt x="754145" y="292231"/>
                </a:cubicBezTo>
                <a:cubicBezTo>
                  <a:pt x="769147" y="286605"/>
                  <a:pt x="785638" y="286281"/>
                  <a:pt x="801279" y="282805"/>
                </a:cubicBezTo>
                <a:cubicBezTo>
                  <a:pt x="813926" y="279995"/>
                  <a:pt x="826417" y="276520"/>
                  <a:pt x="838986" y="273378"/>
                </a:cubicBezTo>
                <a:cubicBezTo>
                  <a:pt x="854697" y="276520"/>
                  <a:pt x="871118" y="277179"/>
                  <a:pt x="886120" y="282805"/>
                </a:cubicBezTo>
                <a:cubicBezTo>
                  <a:pt x="896998" y="286884"/>
                  <a:pt x="947598" y="327434"/>
                  <a:pt x="952107" y="329939"/>
                </a:cubicBezTo>
                <a:cubicBezTo>
                  <a:pt x="966899" y="338157"/>
                  <a:pt x="983778" y="341920"/>
                  <a:pt x="999241" y="348792"/>
                </a:cubicBezTo>
                <a:cubicBezTo>
                  <a:pt x="1042719" y="368115"/>
                  <a:pt x="1048631" y="375433"/>
                  <a:pt x="1093510" y="405353"/>
                </a:cubicBezTo>
                <a:lnTo>
                  <a:pt x="1121790" y="424207"/>
                </a:lnTo>
                <a:cubicBezTo>
                  <a:pt x="1131217" y="430491"/>
                  <a:pt x="1142059" y="435049"/>
                  <a:pt x="1150070" y="443060"/>
                </a:cubicBezTo>
                <a:cubicBezTo>
                  <a:pt x="1229043" y="522033"/>
                  <a:pt x="1189511" y="487178"/>
                  <a:pt x="1291472" y="565609"/>
                </a:cubicBezTo>
                <a:cubicBezTo>
                  <a:pt x="1335113" y="599179"/>
                  <a:pt x="1315550" y="589346"/>
                  <a:pt x="1357460" y="603316"/>
                </a:cubicBezTo>
                <a:cubicBezTo>
                  <a:pt x="1438506" y="549283"/>
                  <a:pt x="1335964" y="614064"/>
                  <a:pt x="1414021" y="575036"/>
                </a:cubicBezTo>
                <a:cubicBezTo>
                  <a:pt x="1424155" y="569969"/>
                  <a:pt x="1431028" y="557309"/>
                  <a:pt x="1442301" y="556182"/>
                </a:cubicBezTo>
                <a:cubicBezTo>
                  <a:pt x="1526779" y="547734"/>
                  <a:pt x="1611956" y="549018"/>
                  <a:pt x="1696825" y="546755"/>
                </a:cubicBezTo>
                <a:lnTo>
                  <a:pt x="2149312" y="537328"/>
                </a:lnTo>
                <a:lnTo>
                  <a:pt x="2281287" y="527901"/>
                </a:lnTo>
                <a:cubicBezTo>
                  <a:pt x="2312757" y="525279"/>
                  <a:pt x="2344085" y="515852"/>
                  <a:pt x="2375555" y="518475"/>
                </a:cubicBezTo>
                <a:cubicBezTo>
                  <a:pt x="2420390" y="522211"/>
                  <a:pt x="2463538" y="537328"/>
                  <a:pt x="2507530" y="546755"/>
                </a:cubicBezTo>
                <a:cubicBezTo>
                  <a:pt x="2561941" y="583029"/>
                  <a:pt x="2515400" y="543641"/>
                  <a:pt x="2554664" y="622170"/>
                </a:cubicBezTo>
                <a:cubicBezTo>
                  <a:pt x="2571909" y="656660"/>
                  <a:pt x="2595163" y="672639"/>
                  <a:pt x="2630079" y="688157"/>
                </a:cubicBezTo>
                <a:cubicBezTo>
                  <a:pt x="2641918" y="693419"/>
                  <a:pt x="2655217" y="694442"/>
                  <a:pt x="2667786" y="697584"/>
                </a:cubicBezTo>
                <a:cubicBezTo>
                  <a:pt x="2677213" y="707011"/>
                  <a:pt x="2688671" y="714772"/>
                  <a:pt x="2696066" y="725864"/>
                </a:cubicBezTo>
                <a:cubicBezTo>
                  <a:pt x="2701578" y="734132"/>
                  <a:pt x="2699285" y="746386"/>
                  <a:pt x="2705493" y="754145"/>
                </a:cubicBezTo>
                <a:cubicBezTo>
                  <a:pt x="2712570" y="762992"/>
                  <a:pt x="2725070" y="765745"/>
                  <a:pt x="2733773" y="772998"/>
                </a:cubicBezTo>
                <a:cubicBezTo>
                  <a:pt x="2744015" y="781533"/>
                  <a:pt x="2751812" y="792744"/>
                  <a:pt x="2762054" y="801279"/>
                </a:cubicBezTo>
                <a:cubicBezTo>
                  <a:pt x="2770757" y="808532"/>
                  <a:pt x="2781631" y="812879"/>
                  <a:pt x="2790334" y="820132"/>
                </a:cubicBezTo>
                <a:cubicBezTo>
                  <a:pt x="2810737" y="837135"/>
                  <a:pt x="2817076" y="857840"/>
                  <a:pt x="2846895" y="857840"/>
                </a:cubicBezTo>
                <a:cubicBezTo>
                  <a:pt x="2853921" y="857840"/>
                  <a:pt x="2834326" y="851555"/>
                  <a:pt x="2828041" y="84841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1807658-2518-A040-86C5-EFBEF2338383}"/>
              </a:ext>
            </a:extLst>
          </p:cNvPr>
          <p:cNvSpPr/>
          <p:nvPr/>
        </p:nvSpPr>
        <p:spPr>
          <a:xfrm>
            <a:off x="3148552" y="3436989"/>
            <a:ext cx="556182" cy="1018095"/>
          </a:xfrm>
          <a:custGeom>
            <a:avLst/>
            <a:gdLst>
              <a:gd name="connsiteX0" fmla="*/ 0 w 556182"/>
              <a:gd name="connsiteY0" fmla="*/ 0 h 1018095"/>
              <a:gd name="connsiteX1" fmla="*/ 47135 w 556182"/>
              <a:gd name="connsiteY1" fmla="*/ 28280 h 1018095"/>
              <a:gd name="connsiteX2" fmla="*/ 84842 w 556182"/>
              <a:gd name="connsiteY2" fmla="*/ 84841 h 1018095"/>
              <a:gd name="connsiteX3" fmla="*/ 75415 w 556182"/>
              <a:gd name="connsiteY3" fmla="*/ 169682 h 1018095"/>
              <a:gd name="connsiteX4" fmla="*/ 47135 w 556182"/>
              <a:gd name="connsiteY4" fmla="*/ 226243 h 1018095"/>
              <a:gd name="connsiteX5" fmla="*/ 28281 w 556182"/>
              <a:gd name="connsiteY5" fmla="*/ 273377 h 1018095"/>
              <a:gd name="connsiteX6" fmla="*/ 65988 w 556182"/>
              <a:gd name="connsiteY6" fmla="*/ 348792 h 1018095"/>
              <a:gd name="connsiteX7" fmla="*/ 75415 w 556182"/>
              <a:gd name="connsiteY7" fmla="*/ 377072 h 1018095"/>
              <a:gd name="connsiteX8" fmla="*/ 113122 w 556182"/>
              <a:gd name="connsiteY8" fmla="*/ 433633 h 1018095"/>
              <a:gd name="connsiteX9" fmla="*/ 131976 w 556182"/>
              <a:gd name="connsiteY9" fmla="*/ 461913 h 1018095"/>
              <a:gd name="connsiteX10" fmla="*/ 169683 w 556182"/>
              <a:gd name="connsiteY10" fmla="*/ 518474 h 1018095"/>
              <a:gd name="connsiteX11" fmla="*/ 188537 w 556182"/>
              <a:gd name="connsiteY11" fmla="*/ 546754 h 1018095"/>
              <a:gd name="connsiteX12" fmla="*/ 216817 w 556182"/>
              <a:gd name="connsiteY12" fmla="*/ 575035 h 1018095"/>
              <a:gd name="connsiteX13" fmla="*/ 273378 w 556182"/>
              <a:gd name="connsiteY13" fmla="*/ 641023 h 1018095"/>
              <a:gd name="connsiteX14" fmla="*/ 301658 w 556182"/>
              <a:gd name="connsiteY14" fmla="*/ 669303 h 1018095"/>
              <a:gd name="connsiteX15" fmla="*/ 329939 w 556182"/>
              <a:gd name="connsiteY15" fmla="*/ 678730 h 1018095"/>
              <a:gd name="connsiteX16" fmla="*/ 405353 w 556182"/>
              <a:gd name="connsiteY16" fmla="*/ 735291 h 1018095"/>
              <a:gd name="connsiteX17" fmla="*/ 433633 w 556182"/>
              <a:gd name="connsiteY17" fmla="*/ 754144 h 1018095"/>
              <a:gd name="connsiteX18" fmla="*/ 527902 w 556182"/>
              <a:gd name="connsiteY18" fmla="*/ 838985 h 1018095"/>
              <a:gd name="connsiteX19" fmla="*/ 556182 w 556182"/>
              <a:gd name="connsiteY19" fmla="*/ 895546 h 1018095"/>
              <a:gd name="connsiteX20" fmla="*/ 546755 w 556182"/>
              <a:gd name="connsiteY20" fmla="*/ 952107 h 1018095"/>
              <a:gd name="connsiteX21" fmla="*/ 527902 w 556182"/>
              <a:gd name="connsiteY21" fmla="*/ 1018095 h 10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6182" h="1018095">
                <a:moveTo>
                  <a:pt x="0" y="0"/>
                </a:moveTo>
                <a:cubicBezTo>
                  <a:pt x="15712" y="9427"/>
                  <a:pt x="34179" y="15324"/>
                  <a:pt x="47135" y="28280"/>
                </a:cubicBezTo>
                <a:cubicBezTo>
                  <a:pt x="63158" y="44302"/>
                  <a:pt x="84842" y="84841"/>
                  <a:pt x="84842" y="84841"/>
                </a:cubicBezTo>
                <a:cubicBezTo>
                  <a:pt x="81700" y="113121"/>
                  <a:pt x="80093" y="141615"/>
                  <a:pt x="75415" y="169682"/>
                </a:cubicBezTo>
                <a:cubicBezTo>
                  <a:pt x="69491" y="205224"/>
                  <a:pt x="63421" y="193671"/>
                  <a:pt x="47135" y="226243"/>
                </a:cubicBezTo>
                <a:cubicBezTo>
                  <a:pt x="39567" y="241378"/>
                  <a:pt x="34566" y="257666"/>
                  <a:pt x="28281" y="273377"/>
                </a:cubicBezTo>
                <a:cubicBezTo>
                  <a:pt x="47123" y="367586"/>
                  <a:pt x="20720" y="280890"/>
                  <a:pt x="65988" y="348792"/>
                </a:cubicBezTo>
                <a:cubicBezTo>
                  <a:pt x="71500" y="357060"/>
                  <a:pt x="70589" y="368386"/>
                  <a:pt x="75415" y="377072"/>
                </a:cubicBezTo>
                <a:cubicBezTo>
                  <a:pt x="86419" y="396880"/>
                  <a:pt x="100553" y="414779"/>
                  <a:pt x="113122" y="433633"/>
                </a:cubicBezTo>
                <a:lnTo>
                  <a:pt x="131976" y="461913"/>
                </a:lnTo>
                <a:cubicBezTo>
                  <a:pt x="148543" y="511613"/>
                  <a:pt x="130454" y="471400"/>
                  <a:pt x="169683" y="518474"/>
                </a:cubicBezTo>
                <a:cubicBezTo>
                  <a:pt x="176936" y="527178"/>
                  <a:pt x="181284" y="538050"/>
                  <a:pt x="188537" y="546754"/>
                </a:cubicBezTo>
                <a:cubicBezTo>
                  <a:pt x="197072" y="556996"/>
                  <a:pt x="207899" y="565126"/>
                  <a:pt x="216817" y="575035"/>
                </a:cubicBezTo>
                <a:cubicBezTo>
                  <a:pt x="236197" y="596569"/>
                  <a:pt x="253998" y="619489"/>
                  <a:pt x="273378" y="641023"/>
                </a:cubicBezTo>
                <a:cubicBezTo>
                  <a:pt x="282296" y="650932"/>
                  <a:pt x="290566" y="661908"/>
                  <a:pt x="301658" y="669303"/>
                </a:cubicBezTo>
                <a:cubicBezTo>
                  <a:pt x="309926" y="674815"/>
                  <a:pt x="320512" y="675588"/>
                  <a:pt x="329939" y="678730"/>
                </a:cubicBezTo>
                <a:cubicBezTo>
                  <a:pt x="355077" y="697584"/>
                  <a:pt x="379208" y="717861"/>
                  <a:pt x="405353" y="735291"/>
                </a:cubicBezTo>
                <a:cubicBezTo>
                  <a:pt x="414780" y="741575"/>
                  <a:pt x="425165" y="746617"/>
                  <a:pt x="433633" y="754144"/>
                </a:cubicBezTo>
                <a:cubicBezTo>
                  <a:pt x="555432" y="862410"/>
                  <a:pt x="436968" y="770787"/>
                  <a:pt x="527902" y="838985"/>
                </a:cubicBezTo>
                <a:cubicBezTo>
                  <a:pt x="537433" y="853282"/>
                  <a:pt x="556182" y="876034"/>
                  <a:pt x="556182" y="895546"/>
                </a:cubicBezTo>
                <a:cubicBezTo>
                  <a:pt x="556182" y="914660"/>
                  <a:pt x="551391" y="933564"/>
                  <a:pt x="546755" y="952107"/>
                </a:cubicBezTo>
                <a:cubicBezTo>
                  <a:pt x="526908" y="1031495"/>
                  <a:pt x="527902" y="985657"/>
                  <a:pt x="527902" y="101809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915884-6629-D643-982F-5847CF2FF05B}"/>
              </a:ext>
            </a:extLst>
          </p:cNvPr>
          <p:cNvCxnSpPr/>
          <p:nvPr/>
        </p:nvCxnSpPr>
        <p:spPr>
          <a:xfrm>
            <a:off x="2347684" y="3908329"/>
            <a:ext cx="424207" cy="2828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D4A69-CA1B-FE45-B403-57CE672F931C}"/>
              </a:ext>
            </a:extLst>
          </p:cNvPr>
          <p:cNvCxnSpPr/>
          <p:nvPr/>
        </p:nvCxnSpPr>
        <p:spPr>
          <a:xfrm>
            <a:off x="3006400" y="4021451"/>
            <a:ext cx="424207" cy="2828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2878F-1E31-CC43-B5E5-7373A8AB2360}"/>
              </a:ext>
            </a:extLst>
          </p:cNvPr>
          <p:cNvCxnSpPr>
            <a:cxnSpLocks/>
          </p:cNvCxnSpPr>
          <p:nvPr/>
        </p:nvCxnSpPr>
        <p:spPr>
          <a:xfrm flipV="1">
            <a:off x="3439282" y="4181707"/>
            <a:ext cx="136987" cy="1508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4B2EB-AF40-F34C-8746-D194D3924628}"/>
              </a:ext>
            </a:extLst>
          </p:cNvPr>
          <p:cNvCxnSpPr/>
          <p:nvPr/>
        </p:nvCxnSpPr>
        <p:spPr>
          <a:xfrm>
            <a:off x="2842967" y="3620811"/>
            <a:ext cx="424207" cy="2828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82D25D-3883-D64A-AB16-D379B46228BB}"/>
              </a:ext>
            </a:extLst>
          </p:cNvPr>
          <p:cNvSpPr/>
          <p:nvPr/>
        </p:nvSpPr>
        <p:spPr>
          <a:xfrm rot="20104859">
            <a:off x="2429408" y="4131389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53EAF9-3F9D-DB48-9179-06D17320536F}"/>
              </a:ext>
            </a:extLst>
          </p:cNvPr>
          <p:cNvSpPr/>
          <p:nvPr/>
        </p:nvSpPr>
        <p:spPr>
          <a:xfrm rot="20104859">
            <a:off x="2868220" y="4461054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CDEDF3-F03F-8341-BE9A-EFA04FF86487}"/>
              </a:ext>
            </a:extLst>
          </p:cNvPr>
          <p:cNvSpPr/>
          <p:nvPr/>
        </p:nvSpPr>
        <p:spPr>
          <a:xfrm rot="20104859">
            <a:off x="3346971" y="4716948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9BF461-BDF5-B04F-B12C-FC044BCBCAE9}"/>
              </a:ext>
            </a:extLst>
          </p:cNvPr>
          <p:cNvSpPr/>
          <p:nvPr/>
        </p:nvSpPr>
        <p:spPr>
          <a:xfrm rot="20104859">
            <a:off x="3984859" y="4375917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2D69A0-4220-4C42-972A-0F9DC488F979}"/>
              </a:ext>
            </a:extLst>
          </p:cNvPr>
          <p:cNvSpPr/>
          <p:nvPr/>
        </p:nvSpPr>
        <p:spPr>
          <a:xfrm rot="20104859">
            <a:off x="4136757" y="4306298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662503-572C-A54A-B0EC-E57BD640E2B9}"/>
              </a:ext>
            </a:extLst>
          </p:cNvPr>
          <p:cNvSpPr/>
          <p:nvPr/>
        </p:nvSpPr>
        <p:spPr>
          <a:xfrm rot="20104859">
            <a:off x="3512658" y="4137111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D442A0-9BFC-6F48-BCFA-E3F4F021071B}"/>
              </a:ext>
            </a:extLst>
          </p:cNvPr>
          <p:cNvSpPr/>
          <p:nvPr/>
        </p:nvSpPr>
        <p:spPr>
          <a:xfrm rot="20104859">
            <a:off x="3156510" y="3799209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3BF411-F8CE-EA45-90A7-33F54E201B34}"/>
              </a:ext>
            </a:extLst>
          </p:cNvPr>
          <p:cNvSpPr/>
          <p:nvPr/>
        </p:nvSpPr>
        <p:spPr>
          <a:xfrm rot="20104859">
            <a:off x="2698427" y="4118114"/>
            <a:ext cx="160256" cy="14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028D995-81E0-7B42-8C50-5249F7EF21DD}"/>
              </a:ext>
            </a:extLst>
          </p:cNvPr>
          <p:cNvSpPr/>
          <p:nvPr/>
        </p:nvSpPr>
        <p:spPr>
          <a:xfrm rot="10602624">
            <a:off x="4769115" y="4721031"/>
            <a:ext cx="183653" cy="19078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0F314-73AE-634B-8ADC-FDB172234BE9}"/>
              </a:ext>
            </a:extLst>
          </p:cNvPr>
          <p:cNvCxnSpPr>
            <a:cxnSpLocks/>
          </p:cNvCxnSpPr>
          <p:nvPr/>
        </p:nvCxnSpPr>
        <p:spPr>
          <a:xfrm flipH="1" flipV="1">
            <a:off x="3242585" y="4142285"/>
            <a:ext cx="4311763" cy="758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n 45">
            <a:extLst>
              <a:ext uri="{FF2B5EF4-FFF2-40B4-BE49-F238E27FC236}">
                <a16:creationId xmlns:a16="http://schemas.microsoft.com/office/drawing/2014/main" id="{E9CB2562-9B89-444D-8E42-DE07234F1E68}"/>
              </a:ext>
            </a:extLst>
          </p:cNvPr>
          <p:cNvSpPr/>
          <p:nvPr/>
        </p:nvSpPr>
        <p:spPr>
          <a:xfrm>
            <a:off x="7579151" y="1263192"/>
            <a:ext cx="282804" cy="37543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4EEA2AA1-B7A6-C347-AC51-6D1ADD8C8934}"/>
              </a:ext>
            </a:extLst>
          </p:cNvPr>
          <p:cNvSpPr/>
          <p:nvPr/>
        </p:nvSpPr>
        <p:spPr>
          <a:xfrm rot="16200000">
            <a:off x="9705047" y="2950192"/>
            <a:ext cx="179110" cy="39334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7A3DE5-1948-EA4C-BE5D-CD128CDA1973}"/>
              </a:ext>
            </a:extLst>
          </p:cNvPr>
          <p:cNvCxnSpPr>
            <a:cxnSpLocks/>
          </p:cNvCxnSpPr>
          <p:nvPr/>
        </p:nvCxnSpPr>
        <p:spPr>
          <a:xfrm flipH="1">
            <a:off x="3288599" y="1356254"/>
            <a:ext cx="4265749" cy="2474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AB5CA8-98E0-0F40-B805-ECE095904BF8}"/>
              </a:ext>
            </a:extLst>
          </p:cNvPr>
          <p:cNvCxnSpPr/>
          <p:nvPr/>
        </p:nvCxnSpPr>
        <p:spPr>
          <a:xfrm flipV="1">
            <a:off x="6768445" y="5017549"/>
            <a:ext cx="810706" cy="87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610395F-3944-EB46-8CA7-87A759E93CDE}"/>
              </a:ext>
            </a:extLst>
          </p:cNvPr>
          <p:cNvSpPr txBox="1"/>
          <p:nvPr/>
        </p:nvSpPr>
        <p:spPr>
          <a:xfrm>
            <a:off x="5421473" y="5854045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 elevation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4BA67-99F7-724E-B646-D28206DB56AB}"/>
              </a:ext>
            </a:extLst>
          </p:cNvPr>
          <p:cNvSpPr txBox="1"/>
          <p:nvPr/>
        </p:nvSpPr>
        <p:spPr>
          <a:xfrm>
            <a:off x="8151921" y="28414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21469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998-2460-8044-AA8C-E57C91C8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Goodwin street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8E9-3F2B-AE4E-A784-EA426665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our SWMM model a surface drainage system</a:t>
            </a:r>
          </a:p>
          <a:p>
            <a:pPr lvl="1"/>
            <a:r>
              <a:rPr lang="en-US" dirty="0"/>
              <a:t>Using simplistic cross sectional geometry</a:t>
            </a:r>
          </a:p>
          <a:p>
            <a:pPr lvl="1"/>
            <a:r>
              <a:rPr lang="en-US" dirty="0"/>
              <a:t>Add street section along Goodwin</a:t>
            </a:r>
          </a:p>
        </p:txBody>
      </p:sp>
    </p:spTree>
    <p:extLst>
      <p:ext uri="{BB962C8B-B14F-4D97-AF65-F5344CB8AC3E}">
        <p14:creationId xmlns:p14="http://schemas.microsoft.com/office/powerpoint/2010/main" val="79486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998-2460-8044-AA8C-E57C91C8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42" y="0"/>
            <a:ext cx="9905998" cy="1478570"/>
          </a:xfrm>
        </p:spPr>
        <p:txBody>
          <a:bodyPr/>
          <a:lstStyle/>
          <a:p>
            <a:r>
              <a:rPr lang="en-US" dirty="0"/>
              <a:t>Goodwin street CROSS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8E9-3F2B-AE4E-A784-EA426665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Glass wall</a:t>
            </a:r>
          </a:p>
          <a:p>
            <a:r>
              <a:rPr lang="en-US" dirty="0"/>
              <a:t>Sidewalk</a:t>
            </a:r>
          </a:p>
          <a:p>
            <a:r>
              <a:rPr lang="en-US" dirty="0"/>
              <a:t>Street</a:t>
            </a:r>
          </a:p>
          <a:p>
            <a:r>
              <a:rPr lang="en-US" dirty="0"/>
              <a:t>Use IRREGULAR</a:t>
            </a:r>
            <a:br>
              <a:rPr lang="en-US" dirty="0"/>
            </a:br>
            <a:r>
              <a:rPr lang="en-US" dirty="0"/>
              <a:t> cross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47F5-2F5C-2B41-8B30-1D2C6850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72" y="1273215"/>
            <a:ext cx="8010821" cy="54770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B09F9A-E90B-0543-982A-1531A8A51480}"/>
              </a:ext>
            </a:extLst>
          </p:cNvPr>
          <p:cNvCxnSpPr/>
          <p:nvPr/>
        </p:nvCxnSpPr>
        <p:spPr>
          <a:xfrm>
            <a:off x="6910086" y="2893671"/>
            <a:ext cx="347241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B1861-C279-BA41-84E0-B292950990B2}"/>
              </a:ext>
            </a:extLst>
          </p:cNvPr>
          <p:cNvCxnSpPr/>
          <p:nvPr/>
        </p:nvCxnSpPr>
        <p:spPr>
          <a:xfrm>
            <a:off x="7674015" y="3067291"/>
            <a:ext cx="462988" cy="590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E122B5-D443-5A41-A3E1-57F26D653150}"/>
              </a:ext>
            </a:extLst>
          </p:cNvPr>
          <p:cNvCxnSpPr/>
          <p:nvPr/>
        </p:nvCxnSpPr>
        <p:spPr>
          <a:xfrm>
            <a:off x="9398643" y="1851949"/>
            <a:ext cx="432744" cy="602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97CC8BE-6A0F-6F48-B56C-D2F1B9F33764}"/>
              </a:ext>
            </a:extLst>
          </p:cNvPr>
          <p:cNvSpPr/>
          <p:nvPr/>
        </p:nvSpPr>
        <p:spPr>
          <a:xfrm>
            <a:off x="9919504" y="3067291"/>
            <a:ext cx="277792" cy="114589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65583-8FD2-0049-BD7E-5FD0EFDB4E5D}"/>
              </a:ext>
            </a:extLst>
          </p:cNvPr>
          <p:cNvCxnSpPr/>
          <p:nvPr/>
        </p:nvCxnSpPr>
        <p:spPr>
          <a:xfrm flipH="1">
            <a:off x="6995133" y="4872942"/>
            <a:ext cx="2253039" cy="821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6998-2460-8044-AA8C-E57C91C8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42" y="0"/>
            <a:ext cx="9905998" cy="1478570"/>
          </a:xfrm>
        </p:spPr>
        <p:txBody>
          <a:bodyPr/>
          <a:lstStyle/>
          <a:p>
            <a:r>
              <a:rPr lang="en-US" dirty="0"/>
              <a:t>Goodwin street Dual drainage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8E9-3F2B-AE4E-A784-EA426665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86" y="1478570"/>
            <a:ext cx="2826155" cy="5263684"/>
          </a:xfrm>
        </p:spPr>
        <p:txBody>
          <a:bodyPr>
            <a:normAutofit fontScale="92500"/>
          </a:bodyPr>
          <a:lstStyle/>
          <a:p>
            <a:r>
              <a:rPr lang="en-US" dirty="0"/>
              <a:t>Run simulation</a:t>
            </a:r>
          </a:p>
          <a:p>
            <a:r>
              <a:rPr lang="en-US" dirty="0"/>
              <a:t>Profiles</a:t>
            </a:r>
          </a:p>
          <a:p>
            <a:pPr lvl="1"/>
            <a:r>
              <a:rPr lang="en-US" dirty="0"/>
              <a:t>Manual to get the </a:t>
            </a:r>
            <a:br>
              <a:rPr lang="en-US" dirty="0"/>
            </a:br>
            <a:r>
              <a:rPr lang="en-US" dirty="0"/>
              <a:t>surface flow</a:t>
            </a:r>
          </a:p>
          <a:p>
            <a:r>
              <a:rPr lang="en-US" dirty="0"/>
              <a:t>Invert elevations </a:t>
            </a:r>
            <a:br>
              <a:rPr lang="en-US" dirty="0"/>
            </a:br>
            <a:r>
              <a:rPr lang="en-US" dirty="0"/>
              <a:t>same both drawings</a:t>
            </a:r>
          </a:p>
          <a:p>
            <a:r>
              <a:rPr lang="en-US" dirty="0"/>
              <a:t>Upper elevations (green lines) are same both drawings</a:t>
            </a:r>
          </a:p>
          <a:p>
            <a:r>
              <a:rPr lang="en-US" dirty="0"/>
              <a:t>HGL is dark blue line both drawings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C98EE-5206-494E-8807-4FFC8BF8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41" y="995424"/>
            <a:ext cx="8405353" cy="57468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3F964-6DB0-064C-960E-D781DDF7AE28}"/>
              </a:ext>
            </a:extLst>
          </p:cNvPr>
          <p:cNvCxnSpPr/>
          <p:nvPr/>
        </p:nvCxnSpPr>
        <p:spPr>
          <a:xfrm flipH="1">
            <a:off x="4803494" y="1840375"/>
            <a:ext cx="104172" cy="347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2A709-4485-A942-B753-9A3BABA06F15}"/>
              </a:ext>
            </a:extLst>
          </p:cNvPr>
          <p:cNvCxnSpPr>
            <a:cxnSpLocks/>
          </p:cNvCxnSpPr>
          <p:nvPr/>
        </p:nvCxnSpPr>
        <p:spPr>
          <a:xfrm flipH="1">
            <a:off x="8114935" y="2686292"/>
            <a:ext cx="1659885" cy="762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6C53E2-1425-514F-BD48-BA93F8FBD4C6}"/>
              </a:ext>
            </a:extLst>
          </p:cNvPr>
          <p:cNvCxnSpPr>
            <a:cxnSpLocks/>
          </p:cNvCxnSpPr>
          <p:nvPr/>
        </p:nvCxnSpPr>
        <p:spPr>
          <a:xfrm flipH="1">
            <a:off x="8032830" y="5117702"/>
            <a:ext cx="1724629" cy="2761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0A7072-88F9-D74C-B590-62328FBBB1F1}"/>
              </a:ext>
            </a:extLst>
          </p:cNvPr>
          <p:cNvSpPr txBox="1"/>
          <p:nvPr/>
        </p:nvSpPr>
        <p:spPr>
          <a:xfrm>
            <a:off x="8114935" y="2305386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Surface drainage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5ADCB-F287-4F4F-876A-F9473617B355}"/>
              </a:ext>
            </a:extLst>
          </p:cNvPr>
          <p:cNvSpPr txBox="1"/>
          <p:nvPr/>
        </p:nvSpPr>
        <p:spPr>
          <a:xfrm>
            <a:off x="8371761" y="4713646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Sewer drainage system</a:t>
            </a:r>
          </a:p>
        </p:txBody>
      </p:sp>
    </p:spTree>
    <p:extLst>
      <p:ext uri="{BB962C8B-B14F-4D97-AF65-F5344CB8AC3E}">
        <p14:creationId xmlns:p14="http://schemas.microsoft.com/office/powerpoint/2010/main" val="316583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89F-53CC-8E4C-A014-203F6A7F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F3D2-DDBC-C24C-A1C8-4973573A11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34859</TotalTime>
  <Words>155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Trebuchet MS</vt:lpstr>
      <vt:lpstr>Tw Cen MT</vt:lpstr>
      <vt:lpstr>Circuit</vt:lpstr>
      <vt:lpstr>CE 3372 Water Systems Design</vt:lpstr>
      <vt:lpstr>DUAL DRAINAGE CONCEPT</vt:lpstr>
      <vt:lpstr>DUAL DRAINAGE CONCEPT</vt:lpstr>
      <vt:lpstr>DUAL DRAINAGE CONCEPT</vt:lpstr>
      <vt:lpstr>Goodwin street example (Continued)</vt:lpstr>
      <vt:lpstr>Goodwin street CROSS SECTION</vt:lpstr>
      <vt:lpstr>Goodwin street Dual drainage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175</cp:revision>
  <cp:lastPrinted>2018-10-16T14:31:29Z</cp:lastPrinted>
  <dcterms:created xsi:type="dcterms:W3CDTF">2017-08-31T15:12:46Z</dcterms:created>
  <dcterms:modified xsi:type="dcterms:W3CDTF">2020-10-30T00:14:35Z</dcterms:modified>
</cp:coreProperties>
</file>