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3"/>
  </p:notesMasterIdLst>
  <p:handoutMasterIdLst>
    <p:handoutMasterId r:id="rId14"/>
  </p:handoutMasterIdLst>
  <p:sldIdLst>
    <p:sldId id="380" r:id="rId2"/>
    <p:sldId id="383" r:id="rId3"/>
    <p:sldId id="384" r:id="rId4"/>
    <p:sldId id="385" r:id="rId5"/>
    <p:sldId id="386" r:id="rId6"/>
    <p:sldId id="387" r:id="rId7"/>
    <p:sldId id="390" r:id="rId8"/>
    <p:sldId id="448" r:id="rId9"/>
    <p:sldId id="391" r:id="rId10"/>
    <p:sldId id="392" r:id="rId11"/>
    <p:sldId id="39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22" autoAdjust="0"/>
    <p:restoredTop sz="91867" autoAdjust="0"/>
  </p:normalViewPr>
  <p:slideViewPr>
    <p:cSldViewPr snapToGrid="0" snapToObjects="1">
      <p:cViewPr varScale="1">
        <p:scale>
          <a:sx n="95" d="100"/>
          <a:sy n="95" d="100"/>
        </p:scale>
        <p:origin x="-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Franklin Gothic Book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68100-D980-704F-AADB-E7D0CBDA4A13}" type="datetimeFigureOut">
              <a:rPr lang="en-US" smtClean="0">
                <a:latin typeface="Franklin Gothic Book"/>
              </a:rPr>
              <a:t>8/3/20</a:t>
            </a:fld>
            <a:endParaRPr lang="en-US" dirty="0">
              <a:latin typeface="Franklin Gothic Boo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Franklin Gothic Book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23C51-6FDC-9446-842A-B2D709983485}" type="slidenum">
              <a:rPr lang="en-US" smtClean="0">
                <a:latin typeface="Franklin Gothic Book"/>
              </a:rPr>
              <a:t>‹#›</a:t>
            </a:fld>
            <a:endParaRPr lang="en-US"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3823064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ranklin Gothic Book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ranklin Gothic Book"/>
              </a:defRPr>
            </a:lvl1pPr>
          </a:lstStyle>
          <a:p>
            <a:fld id="{C55D13C7-75EB-E54E-94F2-12D6E9337782}" type="datetimeFigureOut">
              <a:rPr lang="en-US" smtClean="0"/>
              <a:pPr/>
              <a:t>8/3/20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ranklin Gothic Book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ranklin Gothic Book"/>
              </a:defRPr>
            </a:lvl1pPr>
          </a:lstStyle>
          <a:p>
            <a:fld id="{0C4FF7E1-1966-4848-8114-099C93624A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97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Franklin Gothic Book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Franklin Gothic Book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Franklin Gothic Book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Franklin Gothic Book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Franklin Gothic Book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0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CF1BE411-1ED1-0D41-AEDE-E7DE4C01B982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9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5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87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9066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3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8/3/20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26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8/3/20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07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34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3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CF1BE411-1ED1-0D41-AEDE-E7DE4C01B982}" type="datetimeFigureOut">
              <a:rPr lang="en-US" smtClean="0"/>
              <a:t>8/3/20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9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2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9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8/3/20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2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8/3/20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1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8/3/20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5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9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7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BE411-1ED1-0D41-AEDE-E7DE4C01B982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5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23" y="1139450"/>
            <a:ext cx="7408096" cy="2387600"/>
          </a:xfrm>
        </p:spPr>
        <p:txBody>
          <a:bodyPr>
            <a:normAutofit/>
          </a:bodyPr>
          <a:lstStyle/>
          <a:p>
            <a:r>
              <a:rPr lang="en-US" dirty="0"/>
              <a:t>CE 3372 Water Systems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23" y="3602038"/>
            <a:ext cx="6593681" cy="1655762"/>
          </a:xfrm>
        </p:spPr>
        <p:txBody>
          <a:bodyPr/>
          <a:lstStyle/>
          <a:p>
            <a:r>
              <a:rPr lang="en-US" dirty="0"/>
              <a:t>Pipe hydraulics part 1(Fall 2020)</a:t>
            </a:r>
          </a:p>
        </p:txBody>
      </p:sp>
    </p:spTree>
    <p:extLst>
      <p:ext uri="{BB962C8B-B14F-4D97-AF65-F5344CB8AC3E}">
        <p14:creationId xmlns:p14="http://schemas.microsoft.com/office/powerpoint/2010/main" val="36925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0"/>
            <a:ext cx="7429499" cy="1478570"/>
          </a:xfrm>
        </p:spPr>
        <p:txBody>
          <a:bodyPr/>
          <a:lstStyle/>
          <a:p>
            <a:r>
              <a:rPr lang="en-US" dirty="0"/>
              <a:t>Energy grade 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315882"/>
            <a:ext cx="7429499" cy="5286638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EGL is a line that represents the elevation of energy head of water flowing in a conduit.  It is the sum of the elevation, pressure, and velocity head at a location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Drawn above HGL at a distance equal to the velocity head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173FBA6-EF30-6847-8FCA-CD44E637A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03" y="2897646"/>
            <a:ext cx="4677458" cy="274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50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eorgia" charset="0"/>
              </a:rPr>
              <a:t>HGL/EGL</a:t>
            </a:r>
          </a:p>
        </p:txBody>
      </p:sp>
      <p:pic>
        <p:nvPicPr>
          <p:cNvPr id="3584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9" b="3210"/>
          <a:stretch>
            <a:fillRect/>
          </a:stretch>
        </p:blipFill>
        <p:spPr bwMode="auto">
          <a:xfrm>
            <a:off x="444499" y="1128713"/>
            <a:ext cx="8069865" cy="542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148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568" y="0"/>
            <a:ext cx="7429499" cy="1478570"/>
          </a:xfrm>
        </p:spPr>
        <p:txBody>
          <a:bodyPr/>
          <a:lstStyle/>
          <a:p>
            <a:r>
              <a:rPr lang="en-US" dirty="0"/>
              <a:t>Flow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116" y="1270411"/>
            <a:ext cx="7184951" cy="2641042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dirty="0">
                <a:latin typeface="Franklin Gothic Book"/>
                <a:cs typeface="Franklin Gothic Book"/>
              </a:rPr>
              <a:t>Water moves from higher to lower energy </a:t>
            </a:r>
          </a:p>
          <a:p>
            <a:pPr lvl="1">
              <a:buFont typeface="Arial"/>
              <a:buChar char="•"/>
            </a:pPr>
            <a:r>
              <a:rPr lang="en-US" dirty="0">
                <a:latin typeface="Franklin Gothic Book"/>
                <a:cs typeface="Franklin Gothic Book"/>
              </a:rPr>
              <a:t>Path of least resistance	</a:t>
            </a:r>
          </a:p>
          <a:p>
            <a:pPr lvl="1">
              <a:buFont typeface="Arial"/>
              <a:buChar char="•"/>
            </a:pPr>
            <a:r>
              <a:rPr lang="en-US" dirty="0">
                <a:latin typeface="Franklin Gothic Book"/>
                <a:cs typeface="Franklin Gothic Book"/>
              </a:rPr>
              <a:t>Head is energy per unit weight of a fluid</a:t>
            </a:r>
          </a:p>
          <a:p>
            <a:pPr lvl="1">
              <a:buFont typeface="Arial"/>
              <a:buChar char="•"/>
            </a:pPr>
            <a:r>
              <a:rPr lang="en-US" dirty="0">
                <a:latin typeface="Franklin Gothic Book"/>
                <a:cs typeface="Franklin Gothic Book"/>
              </a:rPr>
              <a:t>Pumps are used to add energy to move water to a higher elevation or over a barrier</a:t>
            </a:r>
          </a:p>
          <a:p>
            <a:pPr>
              <a:buFont typeface="Arial"/>
              <a:buChar char="•"/>
            </a:pPr>
            <a:r>
              <a:rPr lang="en-US" dirty="0">
                <a:latin typeface="Franklin Gothic Book"/>
                <a:cs typeface="Franklin Gothic Book"/>
              </a:rPr>
              <a:t>Gravity flow:</a:t>
            </a:r>
          </a:p>
          <a:p>
            <a:pPr lvl="1">
              <a:buFont typeface="Arial"/>
              <a:buChar char="•"/>
            </a:pPr>
            <a:r>
              <a:rPr lang="en-US" dirty="0">
                <a:latin typeface="Franklin Gothic Book"/>
                <a:cs typeface="Franklin Gothic Book"/>
              </a:rPr>
              <a:t>Change in elevation provides the required energy</a:t>
            </a:r>
          </a:p>
          <a:p>
            <a:pPr>
              <a:buFont typeface="Arial"/>
              <a:buChar char="•"/>
            </a:pPr>
            <a:r>
              <a:rPr lang="en-US" dirty="0">
                <a:latin typeface="Franklin Gothic Book"/>
                <a:cs typeface="Franklin Gothic Book"/>
              </a:rPr>
              <a:t>Pressure flow:</a:t>
            </a:r>
          </a:p>
          <a:p>
            <a:pPr lvl="1">
              <a:buFont typeface="Arial"/>
              <a:buChar char="•"/>
            </a:pPr>
            <a:r>
              <a:rPr lang="en-US" dirty="0">
                <a:latin typeface="Franklin Gothic Book"/>
                <a:cs typeface="Franklin Gothic Book"/>
              </a:rPr>
              <a:t>Change in pressure provides the required energy</a:t>
            </a:r>
          </a:p>
        </p:txBody>
      </p:sp>
    </p:spTree>
    <p:extLst>
      <p:ext uri="{BB962C8B-B14F-4D97-AF65-F5344CB8AC3E}">
        <p14:creationId xmlns:p14="http://schemas.microsoft.com/office/powerpoint/2010/main" val="412902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2" y="1814200"/>
            <a:ext cx="7772870" cy="3424107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>
                <a:cs typeface="Franklin Gothic Book"/>
              </a:rPr>
              <a:t>Flow of water creates friction/resistance; hence there is loss of energy along a flow path	</a:t>
            </a:r>
          </a:p>
          <a:p>
            <a:pPr>
              <a:buFont typeface="Arial"/>
              <a:buChar char="•"/>
            </a:pPr>
            <a:r>
              <a:rPr lang="en-US" sz="2400" dirty="0"/>
              <a:t>Mean section velocity is related to cross sectional flow area and volumetric discharge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057749"/>
              </p:ext>
            </p:extLst>
          </p:nvPr>
        </p:nvGraphicFramePr>
        <p:xfrm>
          <a:off x="3555239" y="3820152"/>
          <a:ext cx="2365969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" imgW="431800" imgH="393700" progId="Equation.3">
                  <p:embed/>
                </p:oleObj>
              </mc:Choice>
              <mc:Fallback>
                <p:oleObj name="Equation" r:id="rId3" imgW="431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5239" y="3820152"/>
                        <a:ext cx="2365969" cy="215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231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CONTINUNITY AT SECTIONS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rcRect t="1821" b="1821"/>
          <a:stretch>
            <a:fillRect/>
          </a:stretch>
        </p:blipFill>
        <p:spPr>
          <a:xfrm>
            <a:off x="209567" y="1935125"/>
            <a:ext cx="8724868" cy="4152900"/>
          </a:xfrm>
        </p:spPr>
      </p:pic>
    </p:spTree>
    <p:extLst>
      <p:ext uri="{BB962C8B-B14F-4D97-AF65-F5344CB8AC3E}">
        <p14:creationId xmlns:p14="http://schemas.microsoft.com/office/powerpoint/2010/main" val="234740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CONTINUNITY AT A JUNCTION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191" y="1731484"/>
            <a:ext cx="6427851" cy="465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5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Energy Equation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96766" y="3460728"/>
            <a:ext cx="8182636" cy="1967798"/>
          </a:xfrm>
        </p:spPr>
        <p:txBody>
          <a:bodyPr/>
          <a:lstStyle/>
          <a:p>
            <a:pPr eaLnBrk="1" hangingPunct="1"/>
            <a:r>
              <a:rPr lang="en-US" dirty="0">
                <a:latin typeface="Franklin Gothic Book"/>
                <a:ea typeface="ＭＳ Ｐゴシック" charset="0"/>
                <a:cs typeface="ＭＳ Ｐゴシック" charset="0"/>
              </a:rPr>
              <a:t>The energy equation relates the total dynamic head at two points in a system, accounting for frictional losses and any added head from a pump.</a:t>
            </a:r>
          </a:p>
        </p:txBody>
      </p:sp>
      <p:pic>
        <p:nvPicPr>
          <p:cNvPr id="1843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66" y="1885292"/>
            <a:ext cx="82677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1013492" y="4928549"/>
            <a:ext cx="684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defTabSz="457200">
              <a:defRPr sz="27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1pPr>
            <a:lvl2pPr defTabSz="457200">
              <a:defRPr sz="22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2pPr>
            <a:lvl3pPr defTabSz="457200">
              <a:defRPr sz="20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defTabSz="457200"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4pPr>
            <a:lvl5pPr defTabSz="4572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1828800" indent="-228600" defTabSz="457200" eaLnBrk="0" fontAlgn="base" hangingPunct="0">
              <a:spcAft>
                <a:spcPct val="0"/>
              </a:spcAft>
              <a:buClr>
                <a:srgbClr val="474B78"/>
              </a:buClr>
              <a:buChar char="•"/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286000" indent="-228600" defTabSz="457200" eaLnBrk="0" fontAlgn="base" hangingPunct="0">
              <a:spcAft>
                <a:spcPct val="0"/>
              </a:spcAft>
              <a:buClr>
                <a:srgbClr val="474B78"/>
              </a:buClr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2743200" indent="-228600" defTabSz="457200" eaLnBrk="0" fontAlgn="base" hangingPunct="0">
              <a:spcAft>
                <a:spcPct val="0"/>
              </a:spcAft>
              <a:buClr>
                <a:srgbClr val="474B78"/>
              </a:buClr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200400" indent="-228600" defTabSz="457200" eaLnBrk="0" fontAlgn="base" hangingPunct="0">
              <a:spcAft>
                <a:spcPct val="0"/>
              </a:spcAft>
              <a:buClr>
                <a:srgbClr val="474B78"/>
              </a:buClr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ctr" eaLnBrk="0" hangingPunct="0">
              <a:spcBef>
                <a:spcPct val="50000"/>
              </a:spcBef>
              <a:defRPr/>
            </a:pPr>
            <a:r>
              <a:rPr lang="en-US" sz="2400" i="1" dirty="0" err="1">
                <a:latin typeface="Book Antiqua" charset="0"/>
              </a:rPr>
              <a:t>h</a:t>
            </a:r>
            <a:r>
              <a:rPr lang="en-US" sz="2400" i="1" baseline="-25000" dirty="0" err="1">
                <a:latin typeface="Book Antiqua" charset="0"/>
              </a:rPr>
              <a:t>L</a:t>
            </a:r>
            <a:r>
              <a:rPr lang="en-US" sz="2400" baseline="-25000" dirty="0">
                <a:latin typeface="Book Antiqua" charset="0"/>
              </a:rPr>
              <a:t> </a:t>
            </a:r>
            <a:r>
              <a:rPr lang="en-US" sz="2400" dirty="0">
                <a:latin typeface="Book Antiqua" charset="0"/>
              </a:rPr>
              <a:t>=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1019847" y="5393529"/>
            <a:ext cx="67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defTabSz="457200">
              <a:defRPr sz="27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1pPr>
            <a:lvl2pPr defTabSz="457200">
              <a:defRPr sz="22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2pPr>
            <a:lvl3pPr defTabSz="457200">
              <a:defRPr sz="20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defTabSz="457200"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4pPr>
            <a:lvl5pPr defTabSz="4572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1828800" indent="-228600" defTabSz="457200" eaLnBrk="0" fontAlgn="base" hangingPunct="0">
              <a:spcAft>
                <a:spcPct val="0"/>
              </a:spcAft>
              <a:buClr>
                <a:srgbClr val="474B78"/>
              </a:buClr>
              <a:buChar char="•"/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286000" indent="-228600" defTabSz="457200" eaLnBrk="0" fontAlgn="base" hangingPunct="0">
              <a:spcAft>
                <a:spcPct val="0"/>
              </a:spcAft>
              <a:buClr>
                <a:srgbClr val="474B78"/>
              </a:buClr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2743200" indent="-228600" defTabSz="457200" eaLnBrk="0" fontAlgn="base" hangingPunct="0">
              <a:spcAft>
                <a:spcPct val="0"/>
              </a:spcAft>
              <a:buClr>
                <a:srgbClr val="474B78"/>
              </a:buClr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200400" indent="-228600" defTabSz="457200" eaLnBrk="0" fontAlgn="base" hangingPunct="0">
              <a:spcAft>
                <a:spcPct val="0"/>
              </a:spcAft>
              <a:buClr>
                <a:srgbClr val="474B78"/>
              </a:buClr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0" hangingPunct="0">
              <a:defRPr/>
            </a:pPr>
            <a:r>
              <a:rPr lang="en-US" sz="2400" i="1">
                <a:latin typeface="Book Antiqua" charset="0"/>
              </a:rPr>
              <a:t>h</a:t>
            </a:r>
            <a:r>
              <a:rPr lang="en-US" sz="2400" i="1" baseline="-25000">
                <a:latin typeface="Book Antiqua" charset="0"/>
              </a:rPr>
              <a:t>p</a:t>
            </a:r>
            <a:r>
              <a:rPr lang="en-US" sz="2400" i="1" baseline="-25000" dirty="0">
                <a:latin typeface="Book Antiqua" charset="0"/>
              </a:rPr>
              <a:t> </a:t>
            </a:r>
            <a:r>
              <a:rPr lang="en-US" sz="2400" dirty="0">
                <a:latin typeface="Book Antiqua" charset="0"/>
              </a:rPr>
              <a:t>=</a:t>
            </a:r>
            <a:endParaRPr lang="en-US" sz="2800" dirty="0">
              <a:solidFill>
                <a:schemeClr val="folHlink"/>
              </a:solidFill>
              <a:latin typeface="Times New Roman" charset="0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1053184" y="5829964"/>
            <a:ext cx="63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defTabSz="457200">
              <a:defRPr sz="27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1pPr>
            <a:lvl2pPr defTabSz="457200">
              <a:defRPr sz="22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2pPr>
            <a:lvl3pPr defTabSz="457200">
              <a:defRPr sz="20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defTabSz="457200"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4pPr>
            <a:lvl5pPr defTabSz="4572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1828800" indent="-228600" defTabSz="457200" eaLnBrk="0" fontAlgn="base" hangingPunct="0">
              <a:spcAft>
                <a:spcPct val="0"/>
              </a:spcAft>
              <a:buClr>
                <a:srgbClr val="474B78"/>
              </a:buClr>
              <a:buChar char="•"/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286000" indent="-228600" defTabSz="457200" eaLnBrk="0" fontAlgn="base" hangingPunct="0">
              <a:spcAft>
                <a:spcPct val="0"/>
              </a:spcAft>
              <a:buClr>
                <a:srgbClr val="474B78"/>
              </a:buClr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2743200" indent="-228600" defTabSz="457200" eaLnBrk="0" fontAlgn="base" hangingPunct="0">
              <a:spcAft>
                <a:spcPct val="0"/>
              </a:spcAft>
              <a:buClr>
                <a:srgbClr val="474B78"/>
              </a:buClr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200400" indent="-228600" defTabSz="457200" eaLnBrk="0" fontAlgn="base" hangingPunct="0">
              <a:spcAft>
                <a:spcPct val="0"/>
              </a:spcAft>
              <a:buClr>
                <a:srgbClr val="474B78"/>
              </a:buClr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ctr" eaLnBrk="0" hangingPunct="0">
              <a:spcBef>
                <a:spcPct val="50000"/>
              </a:spcBef>
              <a:defRPr/>
            </a:pPr>
            <a:r>
              <a:rPr lang="en-US" sz="2400" i="1">
                <a:latin typeface="Book Antiqua" charset="0"/>
              </a:rPr>
              <a:t>h</a:t>
            </a:r>
            <a:r>
              <a:rPr lang="en-US" sz="2400" i="1" baseline="-25000">
                <a:latin typeface="Book Antiqua" charset="0"/>
              </a:rPr>
              <a:t>t</a:t>
            </a:r>
            <a:r>
              <a:rPr lang="en-US" sz="2400" baseline="-25000" dirty="0">
                <a:latin typeface="Book Antiqua" charset="0"/>
              </a:rPr>
              <a:t> </a:t>
            </a:r>
            <a:r>
              <a:rPr lang="en-US" sz="2400" dirty="0">
                <a:latin typeface="Book Antiqua" charset="0"/>
              </a:rPr>
              <a:t>=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58783" y="5388842"/>
            <a:ext cx="35861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head supplied by a pump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92947" y="5850729"/>
            <a:ext cx="37156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head recovered by a turbine</a:t>
            </a:r>
            <a:endParaRPr lang="en-US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97705" y="4947367"/>
            <a:ext cx="2688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head lost to friction</a:t>
            </a:r>
          </a:p>
        </p:txBody>
      </p:sp>
    </p:spTree>
    <p:extLst>
      <p:ext uri="{BB962C8B-B14F-4D97-AF65-F5344CB8AC3E}">
        <p14:creationId xmlns:p14="http://schemas.microsoft.com/office/powerpoint/2010/main" val="1113861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769151" y="0"/>
            <a:ext cx="7429499" cy="147857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Energy Equation</a:t>
            </a:r>
          </a:p>
        </p:txBody>
      </p:sp>
      <p:pic>
        <p:nvPicPr>
          <p:cNvPr id="1945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5181600"/>
            <a:ext cx="6896100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2" descr="~AUT0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69"/>
          <a:stretch>
            <a:fillRect/>
          </a:stretch>
        </p:blipFill>
        <p:spPr bwMode="auto">
          <a:xfrm>
            <a:off x="1828800" y="1036638"/>
            <a:ext cx="5389563" cy="357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1" name="Group 13"/>
          <p:cNvGrpSpPr>
            <a:grpSpLocks/>
          </p:cNvGrpSpPr>
          <p:nvPr/>
        </p:nvGrpSpPr>
        <p:grpSpPr bwMode="auto">
          <a:xfrm>
            <a:off x="2049829" y="3676643"/>
            <a:ext cx="421981" cy="392848"/>
            <a:chOff x="7010400" y="1219200"/>
            <a:chExt cx="422491" cy="392848"/>
          </a:xfrm>
        </p:grpSpPr>
        <p:sp>
          <p:nvSpPr>
            <p:cNvPr id="9" name="Oval 8"/>
            <p:cNvSpPr/>
            <p:nvPr/>
          </p:nvSpPr>
          <p:spPr>
            <a:xfrm>
              <a:off x="7010400" y="1219200"/>
              <a:ext cx="381461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9467" name="TextBox 10"/>
            <p:cNvSpPr txBox="1">
              <a:spLocks noChangeArrowheads="1"/>
            </p:cNvSpPr>
            <p:nvPr/>
          </p:nvSpPr>
          <p:spPr bwMode="auto">
            <a:xfrm>
              <a:off x="7051891" y="1242716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Franklin Gothic Book"/>
                </a:rPr>
                <a:t>1</a:t>
              </a:r>
            </a:p>
          </p:txBody>
        </p:sp>
      </p:grpSp>
      <p:grpSp>
        <p:nvGrpSpPr>
          <p:cNvPr id="19462" name="Group 14"/>
          <p:cNvGrpSpPr>
            <a:grpSpLocks/>
          </p:cNvGrpSpPr>
          <p:nvPr/>
        </p:nvGrpSpPr>
        <p:grpSpPr bwMode="auto">
          <a:xfrm>
            <a:off x="6551398" y="2012018"/>
            <a:ext cx="398462" cy="381000"/>
            <a:chOff x="7754449" y="1371600"/>
            <a:chExt cx="398951" cy="381000"/>
          </a:xfrm>
        </p:grpSpPr>
        <p:sp>
          <p:nvSpPr>
            <p:cNvPr id="12" name="Oval 11"/>
            <p:cNvSpPr/>
            <p:nvPr/>
          </p:nvSpPr>
          <p:spPr>
            <a:xfrm>
              <a:off x="7754449" y="1371600"/>
              <a:ext cx="381462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19465" name="TextBox 12"/>
            <p:cNvSpPr txBox="1">
              <a:spLocks noChangeArrowheads="1"/>
            </p:cNvSpPr>
            <p:nvPr/>
          </p:nvSpPr>
          <p:spPr bwMode="auto">
            <a:xfrm>
              <a:off x="7772400" y="13716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n>
                    <a:solidFill>
                      <a:schemeClr val="bg1"/>
                    </a:solidFill>
                  </a:ln>
                  <a:latin typeface="Franklin Gothic Book"/>
                </a:rPr>
                <a:t>2</a:t>
              </a: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flipH="1" flipV="1">
            <a:off x="3505200" y="4057643"/>
            <a:ext cx="609600" cy="15811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4" idx="0"/>
            <a:endCxn id="7" idx="2"/>
          </p:cNvCxnSpPr>
          <p:nvPr/>
        </p:nvCxnSpPr>
        <p:spPr>
          <a:xfrm flipH="1" flipV="1">
            <a:off x="2563436" y="3186486"/>
            <a:ext cx="5363405" cy="2140002"/>
          </a:xfrm>
          <a:prstGeom prst="straightConnector1">
            <a:avLst/>
          </a:prstGeom>
          <a:ln>
            <a:solidFill>
              <a:srgbClr val="D19BE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4" idx="0"/>
          </p:cNvCxnSpPr>
          <p:nvPr/>
        </p:nvCxnSpPr>
        <p:spPr>
          <a:xfrm flipH="1" flipV="1">
            <a:off x="5244585" y="2570335"/>
            <a:ext cx="2682256" cy="2756153"/>
          </a:xfrm>
          <a:prstGeom prst="straightConnector1">
            <a:avLst/>
          </a:prstGeom>
          <a:ln>
            <a:solidFill>
              <a:srgbClr val="D19BE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055824" y="2084388"/>
            <a:ext cx="828259" cy="3242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091270" y="3729881"/>
            <a:ext cx="380540" cy="1596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352550" y="5326488"/>
            <a:ext cx="2305050" cy="90538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94000"/>
                  <a:satMod val="105000"/>
                  <a:lumMod val="102000"/>
                  <a:alpha val="14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  <a:alpha val="14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79033" y="5350265"/>
            <a:ext cx="2305050" cy="90538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94000"/>
                  <a:satMod val="105000"/>
                  <a:lumMod val="102000"/>
                  <a:alpha val="14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  <a:alpha val="14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516401" y="3151211"/>
            <a:ext cx="1057136" cy="681979"/>
          </a:xfrm>
          <a:custGeom>
            <a:avLst/>
            <a:gdLst>
              <a:gd name="connsiteX0" fmla="*/ 0 w 1057136"/>
              <a:gd name="connsiteY0" fmla="*/ 681979 h 681979"/>
              <a:gd name="connsiteX1" fmla="*/ 11758 w 1057136"/>
              <a:gd name="connsiteY1" fmla="*/ 117583 h 681979"/>
              <a:gd name="connsiteX2" fmla="*/ 47035 w 1057136"/>
              <a:gd name="connsiteY2" fmla="*/ 35275 h 681979"/>
              <a:gd name="connsiteX3" fmla="*/ 105830 w 1057136"/>
              <a:gd name="connsiteY3" fmla="*/ 11759 h 681979"/>
              <a:gd name="connsiteX4" fmla="*/ 987746 w 1057136"/>
              <a:gd name="connsiteY4" fmla="*/ 11759 h 681979"/>
              <a:gd name="connsiteX5" fmla="*/ 999504 w 1057136"/>
              <a:gd name="connsiteY5" fmla="*/ 0 h 681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7136" h="681979">
                <a:moveTo>
                  <a:pt x="0" y="681979"/>
                </a:moveTo>
                <a:cubicBezTo>
                  <a:pt x="1959" y="453673"/>
                  <a:pt x="3919" y="225367"/>
                  <a:pt x="11758" y="117583"/>
                </a:cubicBezTo>
                <a:cubicBezTo>
                  <a:pt x="19597" y="9799"/>
                  <a:pt x="31356" y="52912"/>
                  <a:pt x="47035" y="35275"/>
                </a:cubicBezTo>
                <a:cubicBezTo>
                  <a:pt x="62714" y="17638"/>
                  <a:pt x="-50955" y="15678"/>
                  <a:pt x="105830" y="11759"/>
                </a:cubicBezTo>
                <a:cubicBezTo>
                  <a:pt x="262615" y="7840"/>
                  <a:pt x="838800" y="13719"/>
                  <a:pt x="987746" y="11759"/>
                </a:cubicBezTo>
                <a:cubicBezTo>
                  <a:pt x="1136692" y="9799"/>
                  <a:pt x="999504" y="0"/>
                  <a:pt x="999504" y="0"/>
                </a:cubicBezTo>
              </a:path>
            </a:pathLst>
          </a:custGeom>
          <a:ln w="76200" cmpd="sng">
            <a:solidFill>
              <a:srgbClr val="D19BE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586459" y="2187035"/>
            <a:ext cx="2880926" cy="834836"/>
          </a:xfrm>
          <a:custGeom>
            <a:avLst/>
            <a:gdLst>
              <a:gd name="connsiteX0" fmla="*/ 0 w 2880926"/>
              <a:gd name="connsiteY0" fmla="*/ 834836 h 834836"/>
              <a:gd name="connsiteX1" fmla="*/ 446837 w 2880926"/>
              <a:gd name="connsiteY1" fmla="*/ 823077 h 834836"/>
              <a:gd name="connsiteX2" fmla="*/ 870157 w 2880926"/>
              <a:gd name="connsiteY2" fmla="*/ 764286 h 834836"/>
              <a:gd name="connsiteX3" fmla="*/ 1340512 w 2880926"/>
              <a:gd name="connsiteY3" fmla="*/ 564396 h 834836"/>
              <a:gd name="connsiteX4" fmla="*/ 1846144 w 2880926"/>
              <a:gd name="connsiteY4" fmla="*/ 258681 h 834836"/>
              <a:gd name="connsiteX5" fmla="*/ 2234187 w 2880926"/>
              <a:gd name="connsiteY5" fmla="*/ 129340 h 834836"/>
              <a:gd name="connsiteX6" fmla="*/ 2528159 w 2880926"/>
              <a:gd name="connsiteY6" fmla="*/ 58791 h 834836"/>
              <a:gd name="connsiteX7" fmla="*/ 2751578 w 2880926"/>
              <a:gd name="connsiteY7" fmla="*/ 11758 h 834836"/>
              <a:gd name="connsiteX8" fmla="*/ 2880926 w 2880926"/>
              <a:gd name="connsiteY8" fmla="*/ 0 h 834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0926" h="834836">
                <a:moveTo>
                  <a:pt x="0" y="834836"/>
                </a:moveTo>
                <a:cubicBezTo>
                  <a:pt x="150905" y="834835"/>
                  <a:pt x="301811" y="834835"/>
                  <a:pt x="446837" y="823077"/>
                </a:cubicBezTo>
                <a:cubicBezTo>
                  <a:pt x="591863" y="811319"/>
                  <a:pt x="721211" y="807399"/>
                  <a:pt x="870157" y="764286"/>
                </a:cubicBezTo>
                <a:cubicBezTo>
                  <a:pt x="1019103" y="721173"/>
                  <a:pt x="1177848" y="648663"/>
                  <a:pt x="1340512" y="564396"/>
                </a:cubicBezTo>
                <a:cubicBezTo>
                  <a:pt x="1503176" y="480129"/>
                  <a:pt x="1697198" y="331190"/>
                  <a:pt x="1846144" y="258681"/>
                </a:cubicBezTo>
                <a:cubicBezTo>
                  <a:pt x="1995090" y="186172"/>
                  <a:pt x="2120518" y="162655"/>
                  <a:pt x="2234187" y="129340"/>
                </a:cubicBezTo>
                <a:cubicBezTo>
                  <a:pt x="2347856" y="96025"/>
                  <a:pt x="2441927" y="78388"/>
                  <a:pt x="2528159" y="58791"/>
                </a:cubicBezTo>
                <a:cubicBezTo>
                  <a:pt x="2614391" y="39194"/>
                  <a:pt x="2692784" y="21556"/>
                  <a:pt x="2751578" y="11758"/>
                </a:cubicBezTo>
                <a:cubicBezTo>
                  <a:pt x="2810373" y="1959"/>
                  <a:pt x="2880926" y="0"/>
                  <a:pt x="2880926" y="0"/>
                </a:cubicBezTo>
              </a:path>
            </a:pathLst>
          </a:custGeom>
          <a:ln w="7620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655031" y="5326488"/>
            <a:ext cx="543619" cy="90538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94000"/>
                  <a:satMod val="105000"/>
                  <a:lumMod val="102000"/>
                  <a:alpha val="14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  <a:alpha val="14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505200" y="1385997"/>
            <a:ext cx="0" cy="267164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0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0"/>
            <a:ext cx="7429499" cy="1478570"/>
          </a:xfrm>
        </p:spPr>
        <p:txBody>
          <a:bodyPr/>
          <a:lstStyle/>
          <a:p>
            <a:r>
              <a:rPr lang="en-US"/>
              <a:t>Pipe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81" y="1478570"/>
            <a:ext cx="8078350" cy="3541714"/>
          </a:xfrm>
        </p:spPr>
        <p:txBody>
          <a:bodyPr>
            <a:noAutofit/>
          </a:bodyPr>
          <a:lstStyle/>
          <a:p>
            <a:r>
              <a:rPr lang="en-US"/>
              <a:t>Energy loss is influenced by hydraulic and geometric properties</a:t>
            </a:r>
          </a:p>
          <a:p>
            <a:r>
              <a:rPr lang="en-US"/>
              <a:t>Hydraulic properties:</a:t>
            </a:r>
          </a:p>
          <a:p>
            <a:pPr lvl="1"/>
            <a:r>
              <a:rPr lang="en-US"/>
              <a:t>Material (roughness)</a:t>
            </a:r>
          </a:p>
          <a:p>
            <a:pPr lvl="1"/>
            <a:r>
              <a:rPr lang="en-US"/>
              <a:t>Components (valves, bends, tees, </a:t>
            </a:r>
            <a:r>
              <a:rPr lang="mr-IN"/>
              <a:t>…</a:t>
            </a:r>
            <a:r>
              <a:rPr lang="en-US"/>
              <a:t> )</a:t>
            </a:r>
          </a:p>
          <a:p>
            <a:pPr lvl="1"/>
            <a:r>
              <a:rPr lang="en-US"/>
              <a:t>Operating pressure</a:t>
            </a:r>
          </a:p>
          <a:p>
            <a:r>
              <a:rPr lang="en-US"/>
              <a:t>Geometric properties:</a:t>
            </a:r>
          </a:p>
          <a:p>
            <a:pPr lvl="1"/>
            <a:r>
              <a:rPr lang="en-US"/>
              <a:t>Length</a:t>
            </a:r>
          </a:p>
          <a:p>
            <a:pPr lvl="1"/>
            <a:r>
              <a:rPr lang="en-US"/>
              <a:t>Cross section (shape and area)</a:t>
            </a:r>
          </a:p>
        </p:txBody>
      </p:sp>
    </p:spTree>
    <p:extLst>
      <p:ext uri="{BB962C8B-B14F-4D97-AF65-F5344CB8AC3E}">
        <p14:creationId xmlns:p14="http://schemas.microsoft.com/office/powerpoint/2010/main" val="444695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Hydraulic grade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2" y="1814200"/>
            <a:ext cx="7772870" cy="4586460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sz="2000" dirty="0"/>
              <a:t>HGL is a line that represents the surface/profile of water flowing in partially full pipe</a:t>
            </a:r>
          </a:p>
          <a:p>
            <a:pPr>
              <a:buFont typeface="Arial"/>
              <a:buChar char="•"/>
            </a:pPr>
            <a:endParaRPr lang="en-US" sz="2000" dirty="0"/>
          </a:p>
          <a:p>
            <a:pPr>
              <a:buFont typeface="Arial"/>
              <a:buChar char="•"/>
            </a:pPr>
            <a:endParaRPr lang="en-US" sz="2000" dirty="0"/>
          </a:p>
          <a:p>
            <a:pPr>
              <a:buFont typeface="Arial"/>
              <a:buChar char="•"/>
            </a:pPr>
            <a:endParaRPr lang="en-US" sz="2000" dirty="0"/>
          </a:p>
          <a:p>
            <a:pPr>
              <a:buFont typeface="Arial"/>
              <a:buChar char="•"/>
            </a:pPr>
            <a:endParaRPr lang="en-US" sz="2000" dirty="0"/>
          </a:p>
          <a:p>
            <a:pPr>
              <a:buFont typeface="Arial"/>
              <a:buChar char="•"/>
            </a:pPr>
            <a:endParaRPr lang="en-US" sz="2000" dirty="0"/>
          </a:p>
          <a:p>
            <a:pPr>
              <a:buFont typeface="Arial"/>
              <a:buChar char="•"/>
            </a:pP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If pipe is under pressure, flowing full the HGL rises to where a free surface would exist if there were a piezometer installed in the pipeline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173FBA6-EF30-6847-8FCA-CD44E637A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708" y="2654750"/>
            <a:ext cx="45212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88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{3C27C948-E034-DD44-AD64-770DB28357C2}tf10001122</Template>
  <TotalTime>1891</TotalTime>
  <Words>246</Words>
  <Application>Microsoft Macintosh PowerPoint</Application>
  <PresentationFormat>On-screen Show (4:3)</PresentationFormat>
  <Paragraphs>55</Paragraphs>
  <Slides>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Circuit</vt:lpstr>
      <vt:lpstr>Equation</vt:lpstr>
      <vt:lpstr>CE 3372 Water Systems Design</vt:lpstr>
      <vt:lpstr>Flow characteristics</vt:lpstr>
      <vt:lpstr>Flow rate</vt:lpstr>
      <vt:lpstr>CONTINUNITY AT SECTIONS</vt:lpstr>
      <vt:lpstr>CONTINUNITY AT A JUNCTION</vt:lpstr>
      <vt:lpstr>Energy Equation</vt:lpstr>
      <vt:lpstr>Energy Equation</vt:lpstr>
      <vt:lpstr>Pipe flow</vt:lpstr>
      <vt:lpstr>Hydraulic grade line</vt:lpstr>
      <vt:lpstr>Energy grade line </vt:lpstr>
      <vt:lpstr>HGL/EGL</vt:lpstr>
    </vt:vector>
  </TitlesOfParts>
  <Company>texas tech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3372 Water Systems Design</dc:title>
  <dc:creator>theodore  cleveland</dc:creator>
  <cp:lastModifiedBy>theodore cleveland</cp:lastModifiedBy>
  <cp:revision>87</cp:revision>
  <cp:lastPrinted>2019-09-03T19:36:32Z</cp:lastPrinted>
  <dcterms:created xsi:type="dcterms:W3CDTF">2015-01-19T20:36:34Z</dcterms:created>
  <dcterms:modified xsi:type="dcterms:W3CDTF">2020-08-03T15:36:34Z</dcterms:modified>
</cp:coreProperties>
</file>