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35"/>
  </p:notesMasterIdLst>
  <p:handoutMasterIdLst>
    <p:handoutMasterId r:id="rId36"/>
  </p:handoutMasterIdLst>
  <p:sldIdLst>
    <p:sldId id="380" r:id="rId2"/>
    <p:sldId id="387" r:id="rId3"/>
    <p:sldId id="398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34" r:id="rId21"/>
    <p:sldId id="448" r:id="rId22"/>
    <p:sldId id="435" r:id="rId23"/>
    <p:sldId id="436" r:id="rId24"/>
    <p:sldId id="437" r:id="rId25"/>
    <p:sldId id="438" r:id="rId26"/>
    <p:sldId id="439" r:id="rId27"/>
    <p:sldId id="440" r:id="rId28"/>
    <p:sldId id="441" r:id="rId29"/>
    <p:sldId id="442" r:id="rId30"/>
    <p:sldId id="443" r:id="rId31"/>
    <p:sldId id="444" r:id="rId32"/>
    <p:sldId id="445" r:id="rId33"/>
    <p:sldId id="446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22" autoAdjust="0"/>
    <p:restoredTop sz="91867" autoAdjust="0"/>
  </p:normalViewPr>
  <p:slideViewPr>
    <p:cSldViewPr snapToGrid="0" snapToObjects="1">
      <p:cViewPr varScale="1">
        <p:scale>
          <a:sx n="105" d="100"/>
          <a:sy n="105" d="100"/>
        </p:scale>
        <p:origin x="-96" y="-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Franklin Gothic Book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68100-D980-704F-AADB-E7D0CBDA4A13}" type="datetimeFigureOut">
              <a:rPr lang="en-US" smtClean="0">
                <a:latin typeface="Franklin Gothic Book"/>
              </a:rPr>
              <a:t>8/3/20</a:t>
            </a:fld>
            <a:endParaRPr lang="en-US" dirty="0">
              <a:latin typeface="Franklin Gothic Boo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Franklin Gothic Book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23C51-6FDC-9446-842A-B2D709983485}" type="slidenum">
              <a:rPr lang="en-US" smtClean="0">
                <a:latin typeface="Franklin Gothic Book"/>
              </a:rPr>
              <a:t>‹#›</a:t>
            </a:fld>
            <a:endParaRPr lang="en-US"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3823064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ranklin Gothic Book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ranklin Gothic Book"/>
              </a:defRPr>
            </a:lvl1pPr>
          </a:lstStyle>
          <a:p>
            <a:fld id="{C55D13C7-75EB-E54E-94F2-12D6E9337782}" type="datetimeFigureOut">
              <a:rPr lang="en-US" smtClean="0"/>
              <a:pPr/>
              <a:t>8/3/20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ranklin Gothic Book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ranklin Gothic Book"/>
              </a:defRPr>
            </a:lvl1pPr>
          </a:lstStyle>
          <a:p>
            <a:fld id="{0C4FF7E1-1966-4848-8114-099C93624A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97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Franklin Gothic Book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Franklin Gothic Book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Franklin Gothic Book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Franklin Gothic Book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Franklin Gothic Book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0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76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76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76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76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76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76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76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66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543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88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</a:t>
            </a:r>
            <a:r>
              <a:rPr lang="en-US" baseline="0" dirty="0"/>
              <a:t> analysis in class </a:t>
            </a:r>
            <a:r>
              <a:rPr lang="mr-IN" baseline="0" dirty="0"/>
              <a:t>–</a:t>
            </a:r>
            <a:r>
              <a:rPr lang="en-US" baseline="0" dirty="0"/>
              <a:t> build tool in class.  Direct application of energy equation.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32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887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40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6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1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47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77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76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76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76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CF1BE411-1ED1-0D41-AEDE-E7DE4C01B982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9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5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87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9066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3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8/3/20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26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8/3/20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07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34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3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CF1BE411-1ED1-0D41-AEDE-E7DE4C01B982}" type="datetimeFigureOut">
              <a:rPr lang="en-US" smtClean="0"/>
              <a:t>8/3/20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9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2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9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8/3/20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2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8/3/20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1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8/3/20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5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9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7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BE411-1ED1-0D41-AEDE-E7DE4C01B982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5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tomickitty.ddns.net/documents/mytoolbox-server/Hydraulics/QGivenHeadLoss/QGivenHeadLoss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image" Target="../media/image32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28.png"/><Relationship Id="rId8" Type="http://schemas.openxmlformats.org/officeDocument/2006/relationships/oleObject" Target="../embeddings/oleObject1.bin"/><Relationship Id="rId9" Type="http://schemas.openxmlformats.org/officeDocument/2006/relationships/image" Target="../media/image3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23" y="1139450"/>
            <a:ext cx="7408096" cy="2387600"/>
          </a:xfrm>
        </p:spPr>
        <p:txBody>
          <a:bodyPr>
            <a:normAutofit/>
          </a:bodyPr>
          <a:lstStyle/>
          <a:p>
            <a:r>
              <a:rPr lang="en-US" dirty="0"/>
              <a:t>CE 3372 Water Systems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23" y="3602038"/>
            <a:ext cx="6593681" cy="1655762"/>
          </a:xfrm>
        </p:spPr>
        <p:txBody>
          <a:bodyPr/>
          <a:lstStyle/>
          <a:p>
            <a:r>
              <a:rPr lang="en-US" dirty="0"/>
              <a:t>Pipe hydraulics part 2 (Fall 2020)</a:t>
            </a:r>
          </a:p>
        </p:txBody>
      </p:sp>
    </p:spTree>
    <p:extLst>
      <p:ext uri="{BB962C8B-B14F-4D97-AF65-F5344CB8AC3E}">
        <p14:creationId xmlns:p14="http://schemas.microsoft.com/office/powerpoint/2010/main" val="36925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856060" y="0"/>
            <a:ext cx="7429499" cy="147857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 1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685330" y="1002010"/>
            <a:ext cx="7772870" cy="3424107"/>
          </a:xfrm>
        </p:spPr>
        <p:txBody>
          <a:bodyPr/>
          <a:lstStyle/>
          <a:p>
            <a:pPr lvl="1" eaLnBrk="1" hangingPunct="1"/>
            <a:r>
              <a:rPr lang="en-US" dirty="0">
                <a:latin typeface="Franklin Gothic Book"/>
                <a:ea typeface="ＭＳ Ｐゴシック" charset="0"/>
              </a:rPr>
              <a:t>Head loss for given discharge, diameter, material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17" y="1716704"/>
            <a:ext cx="6670438" cy="407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0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856060" y="4119"/>
            <a:ext cx="7429499" cy="147857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 1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773748" y="1205908"/>
            <a:ext cx="7429499" cy="3541714"/>
          </a:xfrm>
        </p:spPr>
        <p:txBody>
          <a:bodyPr/>
          <a:lstStyle/>
          <a:p>
            <a:pPr lvl="1" eaLnBrk="1" hangingPunct="1"/>
            <a:r>
              <a:rPr lang="en-US" dirty="0">
                <a:latin typeface="Franklin Gothic Book"/>
                <a:ea typeface="ＭＳ Ｐゴシック" charset="0"/>
              </a:rPr>
              <a:t>Head loss for given discharge, diameter, material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58" y="2022419"/>
            <a:ext cx="7841549" cy="29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00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856060" y="-7639"/>
            <a:ext cx="7429499" cy="147857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 1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856060" y="1132454"/>
            <a:ext cx="7429499" cy="3541714"/>
          </a:xfrm>
        </p:spPr>
        <p:txBody>
          <a:bodyPr/>
          <a:lstStyle/>
          <a:p>
            <a:pPr lvl="1" eaLnBrk="1" hangingPunct="1"/>
            <a:r>
              <a:rPr lang="en-US" dirty="0">
                <a:latin typeface="Franklin Gothic Book"/>
                <a:ea typeface="ＭＳ Ｐゴシック" charset="0"/>
              </a:rPr>
              <a:t>Head loss for given discharge, diameter, material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066" y="1855925"/>
            <a:ext cx="5708751" cy="485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46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773748" y="0"/>
            <a:ext cx="7429499" cy="147857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 1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773748" y="1120695"/>
            <a:ext cx="7429499" cy="3541714"/>
          </a:xfrm>
        </p:spPr>
        <p:txBody>
          <a:bodyPr/>
          <a:lstStyle/>
          <a:p>
            <a:pPr lvl="1" eaLnBrk="1" hangingPunct="1"/>
            <a:r>
              <a:rPr lang="en-US" dirty="0">
                <a:latin typeface="Franklin Gothic Book"/>
                <a:ea typeface="ＭＳ Ｐゴシック" charset="0"/>
              </a:rPr>
              <a:t>Head loss for given discharge, diameter, material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16" y="1904837"/>
            <a:ext cx="7891000" cy="358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56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 2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dirty="0">
                <a:latin typeface="Franklin Gothic Book"/>
                <a:ea typeface="ＭＳ Ｐゴシック" charset="0"/>
              </a:rPr>
              <a:t>Discharge given head loss, diameter, material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744" y="2878719"/>
            <a:ext cx="6143351" cy="355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50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 2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dirty="0">
                <a:latin typeface="Franklin Gothic Book"/>
                <a:ea typeface="ＭＳ Ｐゴシック" charset="0"/>
              </a:rPr>
              <a:t>Discharge given head loss, diameter, material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91" y="2979013"/>
            <a:ext cx="8789548" cy="254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9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 3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dirty="0">
                <a:latin typeface="Franklin Gothic Book"/>
                <a:ea typeface="ＭＳ Ｐゴシック" charset="0"/>
              </a:rPr>
              <a:t>Diameter given discharge, head loss, material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434" y="2838445"/>
            <a:ext cx="5347626" cy="389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84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 3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dirty="0">
                <a:latin typeface="Franklin Gothic Book"/>
                <a:ea typeface="ＭＳ Ｐゴシック" charset="0"/>
              </a:rPr>
              <a:t>Diameter given discharge, head loss, material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256" y="2858831"/>
            <a:ext cx="7201370" cy="390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52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Direct (Jain) Equations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/>
              <a:buChar char="•"/>
            </a:pPr>
            <a:r>
              <a:rPr lang="en-US" sz="2400" dirty="0">
                <a:latin typeface="Franklin Gothic Book"/>
                <a:ea typeface="ＭＳ Ｐゴシック" charset="0"/>
                <a:cs typeface="ＭＳ Ｐゴシック" charset="0"/>
              </a:rPr>
              <a:t>An alternative to the Moody chart are regression equations that allow direct computation of discharge, diameter, or friction factor.</a:t>
            </a:r>
          </a:p>
        </p:txBody>
      </p:sp>
      <p:pic>
        <p:nvPicPr>
          <p:cNvPr id="34820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531" y="4294197"/>
            <a:ext cx="5909044" cy="95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567" y="5547612"/>
            <a:ext cx="4005717" cy="1006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192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Jain equations </a:t>
            </a:r>
            <a:r>
              <a:rPr lang="mr-IN" dirty="0"/>
              <a:t>–</a:t>
            </a:r>
            <a:r>
              <a:rPr lang="en-US" dirty="0"/>
              <a:t> Computational thinking/data science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 sz="2800" dirty="0"/>
              <a:t>Build a Computational Tool </a:t>
            </a:r>
            <a:br>
              <a:rPr lang="en-US" sz="2800" dirty="0"/>
            </a:br>
            <a:r>
              <a:rPr lang="en-US" sz="2800" dirty="0"/>
              <a:t>(e.g JupyterLab as in ENGR 1330)</a:t>
            </a:r>
          </a:p>
          <a:p>
            <a:pPr marL="1200150" lvl="4" indent="-514350">
              <a:buFont typeface="+mj-lt"/>
              <a:buAutoNum type="arabicPeriod"/>
            </a:pPr>
            <a:r>
              <a:rPr lang="en-US" sz="2800" dirty="0"/>
              <a:t>State the programming problem</a:t>
            </a:r>
          </a:p>
          <a:p>
            <a:pPr marL="1200150" lvl="4" indent="-514350">
              <a:buFont typeface="+mj-lt"/>
              <a:buAutoNum type="arabicPeriod"/>
            </a:pPr>
            <a:r>
              <a:rPr lang="en-US" sz="2800" dirty="0"/>
              <a:t>Known (Inputs)</a:t>
            </a:r>
          </a:p>
          <a:p>
            <a:pPr marL="1200150" lvl="4" indent="-514350">
              <a:buFont typeface="+mj-lt"/>
              <a:buAutoNum type="arabicPeriod"/>
            </a:pPr>
            <a:r>
              <a:rPr lang="en-US" sz="2800" dirty="0"/>
              <a:t>Unknown (Outputs)</a:t>
            </a:r>
          </a:p>
          <a:p>
            <a:pPr marL="1200150" lvl="4" indent="-514350">
              <a:buFont typeface="+mj-lt"/>
              <a:buAutoNum type="arabicPeriod"/>
            </a:pPr>
            <a:r>
              <a:rPr lang="en-US" sz="2800" dirty="0"/>
              <a:t>Governing Equation(s)</a:t>
            </a:r>
          </a:p>
          <a:p>
            <a:pPr marL="1200150" lvl="4" indent="-514350">
              <a:buFont typeface="+mj-lt"/>
              <a:buAutoNum type="arabicPeriod"/>
            </a:pPr>
            <a:r>
              <a:rPr lang="en-US" sz="2800" dirty="0"/>
              <a:t>Test the tool</a:t>
            </a:r>
          </a:p>
        </p:txBody>
      </p:sp>
    </p:spTree>
    <p:extLst>
      <p:ext uri="{BB962C8B-B14F-4D97-AF65-F5344CB8AC3E}">
        <p14:creationId xmlns:p14="http://schemas.microsoft.com/office/powerpoint/2010/main" val="418119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Energy Equation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96766" y="3460728"/>
            <a:ext cx="8182636" cy="1967798"/>
          </a:xfrm>
        </p:spPr>
        <p:txBody>
          <a:bodyPr/>
          <a:lstStyle/>
          <a:p>
            <a:pPr eaLnBrk="1" hangingPunct="1"/>
            <a:r>
              <a:rPr lang="en-US" dirty="0">
                <a:latin typeface="Franklin Gothic Book"/>
                <a:ea typeface="ＭＳ Ｐゴシック" charset="0"/>
                <a:cs typeface="ＭＳ Ｐゴシック" charset="0"/>
              </a:rPr>
              <a:t>The energy equation relates the total dynamic head at two points in a system, accounting for frictional losses and any added head from a pump.</a:t>
            </a:r>
          </a:p>
        </p:txBody>
      </p:sp>
      <p:pic>
        <p:nvPicPr>
          <p:cNvPr id="1843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66" y="1885292"/>
            <a:ext cx="82677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1013492" y="4928549"/>
            <a:ext cx="684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defTabSz="457200">
              <a:defRPr sz="27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1pPr>
            <a:lvl2pPr defTabSz="457200">
              <a:defRPr sz="22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2pPr>
            <a:lvl3pPr defTabSz="457200">
              <a:defRPr sz="20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defTabSz="457200"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4pPr>
            <a:lvl5pPr defTabSz="4572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1828800" indent="-228600" defTabSz="457200" eaLnBrk="0" fontAlgn="base" hangingPunct="0">
              <a:spcAft>
                <a:spcPct val="0"/>
              </a:spcAft>
              <a:buClr>
                <a:srgbClr val="474B78"/>
              </a:buClr>
              <a:buChar char="•"/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286000" indent="-228600" defTabSz="457200" eaLnBrk="0" fontAlgn="base" hangingPunct="0">
              <a:spcAft>
                <a:spcPct val="0"/>
              </a:spcAft>
              <a:buClr>
                <a:srgbClr val="474B78"/>
              </a:buClr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2743200" indent="-228600" defTabSz="457200" eaLnBrk="0" fontAlgn="base" hangingPunct="0">
              <a:spcAft>
                <a:spcPct val="0"/>
              </a:spcAft>
              <a:buClr>
                <a:srgbClr val="474B78"/>
              </a:buClr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200400" indent="-228600" defTabSz="457200" eaLnBrk="0" fontAlgn="base" hangingPunct="0">
              <a:spcAft>
                <a:spcPct val="0"/>
              </a:spcAft>
              <a:buClr>
                <a:srgbClr val="474B78"/>
              </a:buClr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ctr" eaLnBrk="0" hangingPunct="0">
              <a:spcBef>
                <a:spcPct val="50000"/>
              </a:spcBef>
              <a:defRPr/>
            </a:pPr>
            <a:r>
              <a:rPr lang="en-US" sz="2400" i="1" dirty="0" err="1">
                <a:latin typeface="Book Antiqua" charset="0"/>
              </a:rPr>
              <a:t>h</a:t>
            </a:r>
            <a:r>
              <a:rPr lang="en-US" sz="2400" i="1" baseline="-25000" dirty="0" err="1">
                <a:latin typeface="Book Antiqua" charset="0"/>
              </a:rPr>
              <a:t>L</a:t>
            </a:r>
            <a:r>
              <a:rPr lang="en-US" sz="2400" baseline="-25000" dirty="0">
                <a:latin typeface="Book Antiqua" charset="0"/>
              </a:rPr>
              <a:t> </a:t>
            </a:r>
            <a:r>
              <a:rPr lang="en-US" sz="2400" dirty="0">
                <a:latin typeface="Book Antiqua" charset="0"/>
              </a:rPr>
              <a:t>=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1019847" y="5393529"/>
            <a:ext cx="67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defTabSz="457200">
              <a:defRPr sz="27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1pPr>
            <a:lvl2pPr defTabSz="457200">
              <a:defRPr sz="22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2pPr>
            <a:lvl3pPr defTabSz="457200">
              <a:defRPr sz="20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defTabSz="457200"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4pPr>
            <a:lvl5pPr defTabSz="4572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1828800" indent="-228600" defTabSz="457200" eaLnBrk="0" fontAlgn="base" hangingPunct="0">
              <a:spcAft>
                <a:spcPct val="0"/>
              </a:spcAft>
              <a:buClr>
                <a:srgbClr val="474B78"/>
              </a:buClr>
              <a:buChar char="•"/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286000" indent="-228600" defTabSz="457200" eaLnBrk="0" fontAlgn="base" hangingPunct="0">
              <a:spcAft>
                <a:spcPct val="0"/>
              </a:spcAft>
              <a:buClr>
                <a:srgbClr val="474B78"/>
              </a:buClr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2743200" indent="-228600" defTabSz="457200" eaLnBrk="0" fontAlgn="base" hangingPunct="0">
              <a:spcAft>
                <a:spcPct val="0"/>
              </a:spcAft>
              <a:buClr>
                <a:srgbClr val="474B78"/>
              </a:buClr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200400" indent="-228600" defTabSz="457200" eaLnBrk="0" fontAlgn="base" hangingPunct="0">
              <a:spcAft>
                <a:spcPct val="0"/>
              </a:spcAft>
              <a:buClr>
                <a:srgbClr val="474B78"/>
              </a:buClr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0" hangingPunct="0">
              <a:defRPr/>
            </a:pPr>
            <a:r>
              <a:rPr lang="en-US" sz="2400" i="1">
                <a:latin typeface="Book Antiqua" charset="0"/>
              </a:rPr>
              <a:t>h</a:t>
            </a:r>
            <a:r>
              <a:rPr lang="en-US" sz="2400" i="1" baseline="-25000">
                <a:latin typeface="Book Antiqua" charset="0"/>
              </a:rPr>
              <a:t>p</a:t>
            </a:r>
            <a:r>
              <a:rPr lang="en-US" sz="2400" i="1" baseline="-25000" dirty="0">
                <a:latin typeface="Book Antiqua" charset="0"/>
              </a:rPr>
              <a:t> </a:t>
            </a:r>
            <a:r>
              <a:rPr lang="en-US" sz="2400" dirty="0">
                <a:latin typeface="Book Antiqua" charset="0"/>
              </a:rPr>
              <a:t>=</a:t>
            </a:r>
            <a:endParaRPr lang="en-US" sz="2800" dirty="0">
              <a:solidFill>
                <a:schemeClr val="folHlink"/>
              </a:solidFill>
              <a:latin typeface="Times New Roman" charset="0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1053184" y="5829964"/>
            <a:ext cx="63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defTabSz="457200">
              <a:defRPr sz="27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1pPr>
            <a:lvl2pPr defTabSz="457200">
              <a:defRPr sz="22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2pPr>
            <a:lvl3pPr defTabSz="457200">
              <a:defRPr sz="20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defTabSz="457200"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4pPr>
            <a:lvl5pPr defTabSz="4572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1828800" indent="-228600" defTabSz="457200" eaLnBrk="0" fontAlgn="base" hangingPunct="0">
              <a:spcAft>
                <a:spcPct val="0"/>
              </a:spcAft>
              <a:buClr>
                <a:srgbClr val="474B78"/>
              </a:buClr>
              <a:buChar char="•"/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286000" indent="-228600" defTabSz="457200" eaLnBrk="0" fontAlgn="base" hangingPunct="0">
              <a:spcAft>
                <a:spcPct val="0"/>
              </a:spcAft>
              <a:buClr>
                <a:srgbClr val="474B78"/>
              </a:buClr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2743200" indent="-228600" defTabSz="457200" eaLnBrk="0" fontAlgn="base" hangingPunct="0">
              <a:spcAft>
                <a:spcPct val="0"/>
              </a:spcAft>
              <a:buClr>
                <a:srgbClr val="474B78"/>
              </a:buClr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200400" indent="-228600" defTabSz="457200" eaLnBrk="0" fontAlgn="base" hangingPunct="0">
              <a:spcAft>
                <a:spcPct val="0"/>
              </a:spcAft>
              <a:buClr>
                <a:srgbClr val="474B78"/>
              </a:buClr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ctr" eaLnBrk="0" hangingPunct="0">
              <a:spcBef>
                <a:spcPct val="50000"/>
              </a:spcBef>
              <a:defRPr/>
            </a:pPr>
            <a:r>
              <a:rPr lang="en-US" sz="2400" i="1">
                <a:latin typeface="Book Antiqua" charset="0"/>
              </a:rPr>
              <a:t>h</a:t>
            </a:r>
            <a:r>
              <a:rPr lang="en-US" sz="2400" i="1" baseline="-25000">
                <a:latin typeface="Book Antiqua" charset="0"/>
              </a:rPr>
              <a:t>t</a:t>
            </a:r>
            <a:r>
              <a:rPr lang="en-US" sz="2400" baseline="-25000" dirty="0">
                <a:latin typeface="Book Antiqua" charset="0"/>
              </a:rPr>
              <a:t> </a:t>
            </a:r>
            <a:r>
              <a:rPr lang="en-US" sz="2400" dirty="0">
                <a:latin typeface="Book Antiqua" charset="0"/>
              </a:rPr>
              <a:t>=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58783" y="5388842"/>
            <a:ext cx="35861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head supplied by a pump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92947" y="5850729"/>
            <a:ext cx="37156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head recovered by a turbine</a:t>
            </a:r>
            <a:endParaRPr lang="en-US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97705" y="4947367"/>
            <a:ext cx="2688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head lost to friction</a:t>
            </a:r>
          </a:p>
        </p:txBody>
      </p:sp>
    </p:spTree>
    <p:extLst>
      <p:ext uri="{BB962C8B-B14F-4D97-AF65-F5344CB8AC3E}">
        <p14:creationId xmlns:p14="http://schemas.microsoft.com/office/powerpoint/2010/main" val="1113861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Jain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Link to On-Line Tool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A similar tool (to the Jupyter Notebook just developed) is available online at:</a:t>
            </a:r>
          </a:p>
          <a:p>
            <a:pPr lvl="2">
              <a:buFont typeface="Arial"/>
              <a:buChar char="•"/>
            </a:pPr>
            <a:r>
              <a:rPr lang="en-US" sz="2400" dirty="0">
                <a:hlinkClick r:id="rId2"/>
              </a:rPr>
              <a:t>http://atomickitty.ddns.net/documents/mytoolbox-server/Hydraulics/QGivenHeadLoss/QGivenHeadLoss.html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8521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9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Hazen-Williams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13051" y="2112184"/>
            <a:ext cx="6617357" cy="4451759"/>
          </a:xfrm>
        </p:spPr>
        <p:txBody>
          <a:bodyPr>
            <a:noAutofit/>
          </a:bodyPr>
          <a:lstStyle/>
          <a:p>
            <a:pPr eaLnBrk="1" hangingPunct="1">
              <a:buFont typeface="Arial"/>
              <a:buChar char="•"/>
            </a:pPr>
            <a:r>
              <a:rPr lang="en-US" sz="2400" dirty="0">
                <a:ea typeface="ＭＳ Ｐゴシック" charset="0"/>
                <a:cs typeface="ＭＳ Ｐゴシック" charset="0"/>
              </a:rPr>
              <a:t>Frictional loss proportional to</a:t>
            </a:r>
          </a:p>
          <a:p>
            <a:pPr lvl="3"/>
            <a:r>
              <a:rPr lang="en-US" sz="2400" dirty="0">
                <a:ea typeface="ＭＳ Ｐゴシック" charset="0"/>
              </a:rPr>
              <a:t>Length, Velocity^(1.8)</a:t>
            </a:r>
          </a:p>
          <a:p>
            <a:pPr eaLnBrk="1" hangingPunct="1">
              <a:buFont typeface="Arial"/>
              <a:buChar char="•"/>
            </a:pPr>
            <a:r>
              <a:rPr lang="en-US" sz="2400" dirty="0">
                <a:ea typeface="ＭＳ Ｐゴシック" charset="0"/>
                <a:cs typeface="ＭＳ Ｐゴシック" charset="0"/>
              </a:rPr>
              <a:t>Inversely proportional to</a:t>
            </a:r>
          </a:p>
          <a:p>
            <a:pPr lvl="3"/>
            <a:r>
              <a:rPr lang="en-US" sz="2400" dirty="0">
                <a:ea typeface="ＭＳ Ｐゴシック" charset="0"/>
              </a:rPr>
              <a:t>Cross section area </a:t>
            </a:r>
            <a:br>
              <a:rPr lang="en-US" sz="2400" dirty="0">
                <a:ea typeface="ＭＳ Ｐゴシック" charset="0"/>
              </a:rPr>
            </a:br>
            <a:r>
              <a:rPr lang="en-US" sz="2400" dirty="0">
                <a:ea typeface="ＭＳ Ｐゴシック" charset="0"/>
              </a:rPr>
              <a:t>(as hydraulic radius)</a:t>
            </a:r>
          </a:p>
          <a:p>
            <a:pPr eaLnBrk="1" hangingPunct="1">
              <a:buFont typeface="Arial"/>
              <a:buChar char="•"/>
            </a:pPr>
            <a:r>
              <a:rPr lang="en-US" sz="2400" dirty="0">
                <a:ea typeface="ＭＳ Ｐゴシック" charset="0"/>
              </a:rPr>
              <a:t>Loss coefficient (</a:t>
            </a:r>
            <a:r>
              <a:rPr lang="en-US" sz="2400" dirty="0" err="1">
                <a:ea typeface="ＭＳ Ｐゴシック" charset="0"/>
              </a:rPr>
              <a:t>Ch</a:t>
            </a:r>
            <a:r>
              <a:rPr lang="en-US" sz="2400" dirty="0">
                <a:ea typeface="ＭＳ Ｐゴシック" charset="0"/>
              </a:rPr>
              <a:t>) depends on</a:t>
            </a:r>
          </a:p>
          <a:p>
            <a:pPr lvl="3"/>
            <a:r>
              <a:rPr lang="en-US" sz="2400" dirty="0">
                <a:ea typeface="ＭＳ Ｐゴシック" charset="0"/>
              </a:rPr>
              <a:t>Pipe material and finish</a:t>
            </a:r>
          </a:p>
          <a:p>
            <a:pPr lvl="3"/>
            <a:r>
              <a:rPr lang="en-US" sz="2400" dirty="0">
                <a:ea typeface="ＭＳ Ｐゴシック" charset="0"/>
              </a:rPr>
              <a:t>Turbulent flow only (Re&gt;4000)</a:t>
            </a:r>
          </a:p>
          <a:p>
            <a:pPr algn="ctr" eaLnBrk="1" hangingPunct="1">
              <a:buFont typeface="Arial"/>
              <a:buChar char="•"/>
            </a:pPr>
            <a:r>
              <a:rPr lang="en-US" sz="2400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WATER ONLY!</a:t>
            </a:r>
          </a:p>
          <a:p>
            <a:pPr lvl="1" eaLnBrk="1" hangingPunct="1"/>
            <a:endParaRPr lang="en-US" sz="2400" dirty="0">
              <a:ea typeface="ＭＳ Ｐゴシック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78" b="10110"/>
          <a:stretch>
            <a:fillRect/>
          </a:stretch>
        </p:blipFill>
        <p:spPr bwMode="auto">
          <a:xfrm>
            <a:off x="4945911" y="3073731"/>
            <a:ext cx="40386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537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Hazen-Williams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Font typeface="Arial"/>
              <a:buChar char="•"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Arial"/>
              <a:buChar char="•"/>
            </a:pPr>
            <a:r>
              <a:rPr lang="en-US" sz="3200" dirty="0">
                <a:ea typeface="ＭＳ Ｐゴシック" charset="0"/>
                <a:cs typeface="ＭＳ Ｐゴシック" charset="0"/>
              </a:rPr>
              <a:t>HW Head Loss</a:t>
            </a:r>
          </a:p>
          <a:p>
            <a:pPr marL="0" indent="0" eaLnBrk="1" hangingPunct="1"/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Arial"/>
              <a:buChar char="•"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Arial"/>
              <a:buChar char="•"/>
            </a:pPr>
            <a:r>
              <a:rPr lang="en-US" sz="3200" dirty="0">
                <a:ea typeface="ＭＳ Ｐゴシック" charset="0"/>
                <a:cs typeface="ＭＳ Ｐゴシック" charset="0"/>
              </a:rPr>
              <a:t>Discharge Form</a:t>
            </a:r>
          </a:p>
        </p:txBody>
      </p:sp>
      <p:pic>
        <p:nvPicPr>
          <p:cNvPr id="2560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920" y="2576795"/>
            <a:ext cx="3740708" cy="1403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164" y="4902049"/>
            <a:ext cx="4678219" cy="132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0791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862" y="-42351"/>
            <a:ext cx="7773338" cy="1596177"/>
          </a:xfrm>
        </p:spPr>
        <p:txBody>
          <a:bodyPr/>
          <a:lstStyle/>
          <a:p>
            <a:r>
              <a:rPr lang="en-US" dirty="0"/>
              <a:t>Hazen-</a:t>
            </a:r>
            <a:r>
              <a:rPr lang="en-US" dirty="0" err="1"/>
              <a:t>williams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862" y="1452693"/>
            <a:ext cx="7772870" cy="3424107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800" dirty="0"/>
              <a:t>Hazen-Williams C-factor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762" y="2109688"/>
            <a:ext cx="6783272" cy="42621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448" y="6518145"/>
            <a:ext cx="65659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79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dirty="0" err="1"/>
              <a:t>hazen-williams</a:t>
            </a:r>
            <a:r>
              <a:rPr lang="en-US" dirty="0"/>
              <a:t> formula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36" y="2360026"/>
            <a:ext cx="8616329" cy="18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33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Hydraulic Radius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563611" y="2214695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Font typeface="Arial"/>
              <a:buChar char="•"/>
            </a:pPr>
            <a:r>
              <a:rPr lang="en-US" sz="3200" dirty="0">
                <a:ea typeface="ＭＳ Ｐゴシック" charset="0"/>
                <a:cs typeface="ＭＳ Ｐゴシック" charset="0"/>
              </a:rPr>
              <a:t>HW is often presented as a velocity equation using the hydraulic radius</a:t>
            </a:r>
          </a:p>
          <a:p>
            <a:pPr eaLnBrk="1" hangingPunct="1">
              <a:buFont typeface="Arial"/>
              <a:buChar char="•"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Arial"/>
              <a:buChar char="•"/>
            </a:pPr>
            <a:endParaRPr lang="en-US" sz="3200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26628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681" y="3680367"/>
            <a:ext cx="6188639" cy="1594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917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Hydraulic Radius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85332" y="2332037"/>
            <a:ext cx="8229600" cy="4525963"/>
          </a:xfrm>
        </p:spPr>
        <p:txBody>
          <a:bodyPr>
            <a:normAutofit/>
          </a:bodyPr>
          <a:lstStyle/>
          <a:p>
            <a:pPr marL="457200" indent="-457200" eaLnBrk="1" hangingPunct="1">
              <a:buFont typeface="Arial"/>
              <a:buChar char="•"/>
            </a:pPr>
            <a:r>
              <a:rPr lang="en-US" sz="3200" dirty="0">
                <a:ea typeface="ＭＳ Ｐゴシック" charset="0"/>
                <a:cs typeface="ＭＳ Ｐゴシック" charset="0"/>
              </a:rPr>
              <a:t>The hydraulic radius is the ratio of cross section </a:t>
            </a:r>
            <a:r>
              <a:rPr lang="en-US" sz="3200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flow area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to wetted perimeter</a:t>
            </a:r>
          </a:p>
        </p:txBody>
      </p:sp>
      <p:pic>
        <p:nvPicPr>
          <p:cNvPr id="26629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061" y="3742661"/>
            <a:ext cx="3142762" cy="2488018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354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Hydraulic Radius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1" y="1774031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For circular pipe, full flow (no free surface)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209800" y="2826490"/>
            <a:ext cx="1524000" cy="1447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AREA</a:t>
            </a:r>
          </a:p>
        </p:txBody>
      </p:sp>
      <p:sp>
        <p:nvSpPr>
          <p:cNvPr id="14" name="Oval 13"/>
          <p:cNvSpPr/>
          <p:nvPr/>
        </p:nvSpPr>
        <p:spPr>
          <a:xfrm>
            <a:off x="4467225" y="2815378"/>
            <a:ext cx="1524000" cy="14478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000000"/>
                </a:solidFill>
              </a:rPr>
              <a:t>PERIMETER</a:t>
            </a:r>
          </a:p>
        </p:txBody>
      </p:sp>
      <p:sp>
        <p:nvSpPr>
          <p:cNvPr id="15" name="Freeform 14"/>
          <p:cNvSpPr/>
          <p:nvPr/>
        </p:nvSpPr>
        <p:spPr>
          <a:xfrm>
            <a:off x="4419600" y="2750290"/>
            <a:ext cx="1638300" cy="1558925"/>
          </a:xfrm>
          <a:custGeom>
            <a:avLst/>
            <a:gdLst>
              <a:gd name="connsiteX0" fmla="*/ 779518 w 1637863"/>
              <a:gd name="connsiteY0" fmla="*/ 1559035 h 1559035"/>
              <a:gd name="connsiteX1" fmla="*/ 1182414 w 1637863"/>
              <a:gd name="connsiteY1" fmla="*/ 1497724 h 1559035"/>
              <a:gd name="connsiteX2" fmla="*/ 1515242 w 1637863"/>
              <a:gd name="connsiteY2" fmla="*/ 1217448 h 1559035"/>
              <a:gd name="connsiteX3" fmla="*/ 1637863 w 1637863"/>
              <a:gd name="connsiteY3" fmla="*/ 709448 h 1559035"/>
              <a:gd name="connsiteX4" fmla="*/ 1497725 w 1637863"/>
              <a:gd name="connsiteY4" fmla="*/ 350345 h 1559035"/>
              <a:gd name="connsiteX5" fmla="*/ 1164897 w 1637863"/>
              <a:gd name="connsiteY5" fmla="*/ 61311 h 1559035"/>
              <a:gd name="connsiteX6" fmla="*/ 832069 w 1637863"/>
              <a:gd name="connsiteY6" fmla="*/ 0 h 1559035"/>
              <a:gd name="connsiteX7" fmla="*/ 446690 w 1637863"/>
              <a:gd name="connsiteY7" fmla="*/ 70069 h 1559035"/>
              <a:gd name="connsiteX8" fmla="*/ 140138 w 1637863"/>
              <a:gd name="connsiteY8" fmla="*/ 315311 h 1559035"/>
              <a:gd name="connsiteX9" fmla="*/ 8759 w 1637863"/>
              <a:gd name="connsiteY9" fmla="*/ 639380 h 1559035"/>
              <a:gd name="connsiteX10" fmla="*/ 0 w 1637863"/>
              <a:gd name="connsiteY10" fmla="*/ 998483 h 1559035"/>
              <a:gd name="connsiteX11" fmla="*/ 175173 w 1637863"/>
              <a:gd name="connsiteY11" fmla="*/ 1296276 h 1559035"/>
              <a:gd name="connsiteX12" fmla="*/ 455449 w 1637863"/>
              <a:gd name="connsiteY12" fmla="*/ 1506483 h 1559035"/>
              <a:gd name="connsiteX13" fmla="*/ 709449 w 1637863"/>
              <a:gd name="connsiteY13" fmla="*/ 1550276 h 1559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37863" h="1559035">
                <a:moveTo>
                  <a:pt x="779518" y="1559035"/>
                </a:moveTo>
                <a:lnTo>
                  <a:pt x="1182414" y="1497724"/>
                </a:lnTo>
                <a:lnTo>
                  <a:pt x="1515242" y="1217448"/>
                </a:lnTo>
                <a:lnTo>
                  <a:pt x="1637863" y="709448"/>
                </a:lnTo>
                <a:lnTo>
                  <a:pt x="1497725" y="350345"/>
                </a:lnTo>
                <a:lnTo>
                  <a:pt x="1164897" y="61311"/>
                </a:lnTo>
                <a:lnTo>
                  <a:pt x="832069" y="0"/>
                </a:lnTo>
                <a:lnTo>
                  <a:pt x="446690" y="70069"/>
                </a:lnTo>
                <a:lnTo>
                  <a:pt x="140138" y="315311"/>
                </a:lnTo>
                <a:lnTo>
                  <a:pt x="8759" y="639380"/>
                </a:lnTo>
                <a:lnTo>
                  <a:pt x="0" y="998483"/>
                </a:lnTo>
                <a:lnTo>
                  <a:pt x="175173" y="1296276"/>
                </a:lnTo>
                <a:lnTo>
                  <a:pt x="455449" y="1506483"/>
                </a:lnTo>
                <a:lnTo>
                  <a:pt x="709449" y="1550276"/>
                </a:lnTo>
              </a:path>
            </a:pathLst>
          </a:cu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7655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926" y="4897767"/>
            <a:ext cx="2020490" cy="996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rot="10800000" flipH="1">
            <a:off x="2209800" y="4653703"/>
            <a:ext cx="1524000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2783681" y="3701997"/>
            <a:ext cx="1901825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1258887" y="3701203"/>
            <a:ext cx="1903413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59" name="TextBox 19"/>
          <p:cNvSpPr txBox="1">
            <a:spLocks noChangeArrowheads="1"/>
          </p:cNvSpPr>
          <p:nvPr/>
        </p:nvSpPr>
        <p:spPr bwMode="auto">
          <a:xfrm>
            <a:off x="2667000" y="4469553"/>
            <a:ext cx="377262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 dirty="0">
                <a:latin typeface="Franklin Gothic Book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67664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Chezy</a:t>
            </a:r>
            <a:r>
              <a:rPr lang="en-US" dirty="0">
                <a:ea typeface="ＭＳ Ｐゴシック" charset="0"/>
                <a:cs typeface="ＭＳ Ｐゴシック" charset="0"/>
              </a:rPr>
              <a:t>-Manning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48856" y="2214695"/>
            <a:ext cx="7520940" cy="3579849"/>
          </a:xfrm>
        </p:spPr>
        <p:txBody>
          <a:bodyPr>
            <a:noAutofit/>
          </a:bodyPr>
          <a:lstStyle/>
          <a:p>
            <a:pPr eaLnBrk="1" hangingPunct="1">
              <a:buFont typeface="Arial"/>
              <a:buChar char="•"/>
            </a:pPr>
            <a:r>
              <a:rPr lang="en-US" sz="2400" dirty="0">
                <a:ea typeface="ＭＳ Ｐゴシック" charset="0"/>
                <a:cs typeface="ＭＳ Ｐゴシック" charset="0"/>
              </a:rPr>
              <a:t>Frictional loss proportional to</a:t>
            </a:r>
          </a:p>
          <a:p>
            <a:pPr lvl="3"/>
            <a:r>
              <a:rPr lang="en-US" sz="2400" dirty="0">
                <a:ea typeface="ＭＳ Ｐゴシック" charset="0"/>
              </a:rPr>
              <a:t>Length, Velocity^2</a:t>
            </a:r>
          </a:p>
          <a:p>
            <a:pPr eaLnBrk="1" hangingPunct="1">
              <a:buFont typeface="Arial"/>
              <a:buChar char="•"/>
            </a:pPr>
            <a:r>
              <a:rPr lang="en-US" sz="2400" dirty="0">
                <a:ea typeface="ＭＳ Ｐゴシック" charset="0"/>
                <a:cs typeface="ＭＳ Ｐゴシック" charset="0"/>
              </a:rPr>
              <a:t>Inversely proportional to </a:t>
            </a:r>
          </a:p>
          <a:p>
            <a:pPr lvl="3"/>
            <a:r>
              <a:rPr lang="en-US" sz="2400" dirty="0">
                <a:ea typeface="ＭＳ Ｐゴシック" charset="0"/>
              </a:rPr>
              <a:t>Cross section area </a:t>
            </a:r>
            <a:br>
              <a:rPr lang="en-US" sz="2400" dirty="0">
                <a:ea typeface="ＭＳ Ｐゴシック" charset="0"/>
              </a:rPr>
            </a:br>
            <a:r>
              <a:rPr lang="en-US" sz="2400" dirty="0">
                <a:ea typeface="ＭＳ Ｐゴシック" charset="0"/>
              </a:rPr>
              <a:t>(as hydraulic radius)</a:t>
            </a:r>
          </a:p>
          <a:p>
            <a:pPr eaLnBrk="1" hangingPunct="1">
              <a:buFont typeface="Arial"/>
              <a:buChar char="•"/>
            </a:pPr>
            <a:r>
              <a:rPr lang="en-US" sz="2400" dirty="0">
                <a:ea typeface="ＭＳ Ｐゴシック" charset="0"/>
                <a:cs typeface="ＭＳ Ｐゴシック" charset="0"/>
              </a:rPr>
              <a:t>Loss coefficient depends on</a:t>
            </a:r>
          </a:p>
          <a:p>
            <a:pPr lvl="3"/>
            <a:r>
              <a:rPr lang="en-US" sz="2400" dirty="0">
                <a:ea typeface="ＭＳ Ｐゴシック" charset="0"/>
              </a:rPr>
              <a:t>Material, finish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791" y="2920374"/>
            <a:ext cx="3637457" cy="1780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433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862" y="0"/>
            <a:ext cx="7773338" cy="1596177"/>
          </a:xfrm>
        </p:spPr>
        <p:txBody>
          <a:bodyPr/>
          <a:lstStyle/>
          <a:p>
            <a:r>
              <a:rPr lang="en-US" dirty="0"/>
              <a:t>Energy equation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862" y="1410163"/>
            <a:ext cx="7772870" cy="3424107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000" dirty="0"/>
              <a:t>Estimate discharge between two reservoirs:</a:t>
            </a:r>
            <a:br>
              <a:rPr lang="en-US" sz="2000" dirty="0"/>
            </a:br>
            <a:endParaRPr lang="en-US" sz="2000" dirty="0"/>
          </a:p>
          <a:p>
            <a:pPr lvl="3">
              <a:buFont typeface="Arial"/>
              <a:buChar char="•"/>
            </a:pPr>
            <a:r>
              <a:rPr lang="en-US" sz="2000" dirty="0"/>
              <a:t>Head Loss is given as</a:t>
            </a:r>
          </a:p>
          <a:p>
            <a:pPr lvl="3">
              <a:buFont typeface="Arial"/>
              <a:buChar char="•"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57" y="3006339"/>
            <a:ext cx="7039487" cy="34896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206" y="2178939"/>
            <a:ext cx="2495676" cy="66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878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Fitting (Minor) Losses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85332" y="1862825"/>
            <a:ext cx="7772870" cy="3424107"/>
          </a:xfrm>
        </p:spPr>
        <p:txBody>
          <a:bodyPr>
            <a:normAutofit/>
          </a:bodyPr>
          <a:lstStyle/>
          <a:p>
            <a:pPr eaLnBrk="1" hangingPunct="1">
              <a:buFont typeface="Arial"/>
              <a:buChar char="•"/>
            </a:pPr>
            <a:r>
              <a:rPr lang="en-US" sz="2400" dirty="0">
                <a:ea typeface="ＭＳ Ｐゴシック" charset="0"/>
                <a:cs typeface="ＭＳ Ｐゴシック" charset="0"/>
              </a:rPr>
              <a:t>Fittings, joints, elbows, inlets, outlets cause additional head loss.</a:t>
            </a:r>
          </a:p>
          <a:p>
            <a:pPr eaLnBrk="1" hangingPunct="1">
              <a:buFont typeface="Arial"/>
              <a:buChar char="•"/>
            </a:pPr>
            <a:r>
              <a:rPr lang="en-US" sz="2400" dirty="0">
                <a:ea typeface="ＭＳ Ｐゴシック" charset="0"/>
                <a:cs typeface="ＭＳ Ｐゴシック" charset="0"/>
              </a:rPr>
              <a:t>Called 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“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minor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”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loss not because of magnitude, but because they occur over short distances.</a:t>
            </a:r>
          </a:p>
          <a:p>
            <a:pPr eaLnBrk="1" hangingPunct="1">
              <a:buFont typeface="Arial"/>
              <a:buChar char="•"/>
            </a:pPr>
            <a:r>
              <a:rPr lang="en-US" sz="2400" dirty="0">
                <a:ea typeface="ＭＳ Ｐゴシック" charset="0"/>
                <a:cs typeface="ＭＳ Ｐゴシック" charset="0"/>
              </a:rPr>
              <a:t>Typical loss model is</a:t>
            </a:r>
          </a:p>
          <a:p>
            <a:pPr eaLnBrk="1" hangingPunct="1">
              <a:buFont typeface="Arial"/>
              <a:buChar char="•"/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2" eaLnBrk="1" hangingPunct="1"/>
            <a:endParaRPr lang="en-US" sz="2400" dirty="0">
              <a:ea typeface="ＭＳ Ｐゴシック" charset="0"/>
            </a:endParaRPr>
          </a:p>
        </p:txBody>
      </p:sp>
      <p:pic>
        <p:nvPicPr>
          <p:cNvPr id="3072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630" y="4621421"/>
            <a:ext cx="3134306" cy="164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4315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Fitting (Minor) Losses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/>
              <a:buChar char="•"/>
            </a:pPr>
            <a:r>
              <a:rPr lang="en-US" sz="2400" dirty="0">
                <a:ea typeface="ＭＳ Ｐゴシック" charset="0"/>
                <a:cs typeface="ＭＳ Ｐゴシック" charset="0"/>
              </a:rPr>
              <a:t>The loss coefficients are tabulated for different kinds of fittings</a:t>
            </a:r>
          </a:p>
          <a:p>
            <a:pPr eaLnBrk="1" hangingPunct="1">
              <a:buFont typeface="Arial"/>
              <a:buChar char="•"/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2" eaLnBrk="1" hangingPunct="1"/>
            <a:endParaRPr lang="en-US" sz="2400" dirty="0">
              <a:ea typeface="ＭＳ Ｐゴシック" charset="0"/>
            </a:endParaRPr>
          </a:p>
        </p:txBody>
      </p:sp>
      <p:pic>
        <p:nvPicPr>
          <p:cNvPr id="3174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210" y="3408404"/>
            <a:ext cx="6180794" cy="3222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7899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 – fitting (minor) losses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16" y="2050364"/>
            <a:ext cx="8475111" cy="299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50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Pipeline system</a:t>
            </a:r>
          </a:p>
        </p:txBody>
      </p:sp>
      <p:pic>
        <p:nvPicPr>
          <p:cNvPr id="19460" name="Picture 2" descr="~AUT00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69"/>
          <a:stretch>
            <a:fillRect/>
          </a:stretch>
        </p:blipFill>
        <p:spPr bwMode="auto">
          <a:xfrm>
            <a:off x="1828800" y="846138"/>
            <a:ext cx="5389563" cy="357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1" name="Group 13"/>
          <p:cNvGrpSpPr>
            <a:grpSpLocks/>
          </p:cNvGrpSpPr>
          <p:nvPr/>
        </p:nvGrpSpPr>
        <p:grpSpPr bwMode="auto">
          <a:xfrm>
            <a:off x="1600200" y="3344090"/>
            <a:ext cx="398463" cy="381000"/>
            <a:chOff x="7010400" y="1219200"/>
            <a:chExt cx="398945" cy="381000"/>
          </a:xfrm>
        </p:grpSpPr>
        <p:sp>
          <p:nvSpPr>
            <p:cNvPr id="9" name="Oval 8"/>
            <p:cNvSpPr/>
            <p:nvPr/>
          </p:nvSpPr>
          <p:spPr>
            <a:xfrm>
              <a:off x="7010400" y="1219200"/>
              <a:ext cx="381461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67" name="TextBox 10"/>
            <p:cNvSpPr txBox="1">
              <a:spLocks noChangeArrowheads="1"/>
            </p:cNvSpPr>
            <p:nvPr/>
          </p:nvSpPr>
          <p:spPr bwMode="auto">
            <a:xfrm>
              <a:off x="7028345" y="1219200"/>
              <a:ext cx="381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Franklin Gothic Book"/>
                </a:rPr>
                <a:t>1</a:t>
              </a:r>
            </a:p>
          </p:txBody>
        </p:sp>
      </p:grpSp>
      <p:grpSp>
        <p:nvGrpSpPr>
          <p:cNvPr id="19462" name="Group 14"/>
          <p:cNvGrpSpPr>
            <a:grpSpLocks/>
          </p:cNvGrpSpPr>
          <p:nvPr/>
        </p:nvGrpSpPr>
        <p:grpSpPr bwMode="auto">
          <a:xfrm>
            <a:off x="6992938" y="1719521"/>
            <a:ext cx="398462" cy="381000"/>
            <a:chOff x="7754455" y="1371600"/>
            <a:chExt cx="398945" cy="381000"/>
          </a:xfrm>
        </p:grpSpPr>
        <p:sp>
          <p:nvSpPr>
            <p:cNvPr id="12" name="Oval 11"/>
            <p:cNvSpPr/>
            <p:nvPr/>
          </p:nvSpPr>
          <p:spPr>
            <a:xfrm>
              <a:off x="7754455" y="1371600"/>
              <a:ext cx="381462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65" name="TextBox 12"/>
            <p:cNvSpPr txBox="1">
              <a:spLocks noChangeArrowheads="1"/>
            </p:cNvSpPr>
            <p:nvPr/>
          </p:nvSpPr>
          <p:spPr bwMode="auto">
            <a:xfrm>
              <a:off x="7772400" y="1371600"/>
              <a:ext cx="381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Franklin Gothic Book"/>
                </a:rPr>
                <a:t>2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210004" y="5105440"/>
            <a:ext cx="7545997" cy="1794707"/>
            <a:chOff x="1210004" y="3939220"/>
            <a:chExt cx="7545997" cy="1794707"/>
          </a:xfrm>
        </p:grpSpPr>
        <p:pic>
          <p:nvPicPr>
            <p:cNvPr id="19459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0004" y="4419600"/>
              <a:ext cx="6896100" cy="127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Multiply 1"/>
            <p:cNvSpPr/>
            <p:nvPr/>
          </p:nvSpPr>
          <p:spPr>
            <a:xfrm>
              <a:off x="6889459" y="4742613"/>
              <a:ext cx="458561" cy="570150"/>
            </a:xfrm>
            <a:prstGeom prst="mathMultiply">
              <a:avLst/>
            </a:prstGeom>
            <a:gradFill flip="none" rotWithShape="1">
              <a:gsLst>
                <a:gs pos="0">
                  <a:schemeClr val="accent1">
                    <a:shade val="51000"/>
                    <a:satMod val="130000"/>
                    <a:alpha val="32000"/>
                  </a:schemeClr>
                </a:gs>
                <a:gs pos="80000">
                  <a:schemeClr val="accent1">
                    <a:shade val="93000"/>
                    <a:satMod val="130000"/>
                    <a:alpha val="32000"/>
                  </a:schemeClr>
                </a:gs>
                <a:gs pos="100000">
                  <a:schemeClr val="accent1">
                    <a:shade val="94000"/>
                    <a:satMod val="135000"/>
                    <a:alpha val="32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7300687" y="4522328"/>
              <a:ext cx="837390" cy="868183"/>
            </a:xfrm>
            <a:prstGeom prst="ellipse">
              <a:avLst/>
            </a:prstGeom>
            <a:noFill/>
            <a:ln w="5715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13635" y="4574160"/>
              <a:ext cx="837390" cy="868183"/>
            </a:xfrm>
            <a:prstGeom prst="ellipse">
              <a:avLst/>
            </a:prstGeom>
            <a:noFill/>
            <a:ln w="57150" cmpd="sng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291516" y="5364595"/>
              <a:ext cx="1366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Pump Curve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89459" y="3939220"/>
              <a:ext cx="18665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Head Loss Model</a:t>
              </a:r>
            </a:p>
          </p:txBody>
        </p:sp>
      </p:grpSp>
      <p:sp>
        <p:nvSpPr>
          <p:cNvPr id="5" name="Freeform 4"/>
          <p:cNvSpPr/>
          <p:nvPr/>
        </p:nvSpPr>
        <p:spPr>
          <a:xfrm>
            <a:off x="2047478" y="1969610"/>
            <a:ext cx="4652183" cy="1736366"/>
          </a:xfrm>
          <a:custGeom>
            <a:avLst/>
            <a:gdLst>
              <a:gd name="connsiteX0" fmla="*/ 0 w 4652183"/>
              <a:gd name="connsiteY0" fmla="*/ 1684535 h 1736366"/>
              <a:gd name="connsiteX1" fmla="*/ 77753 w 4652183"/>
              <a:gd name="connsiteY1" fmla="*/ 1697493 h 1736366"/>
              <a:gd name="connsiteX2" fmla="*/ 259175 w 4652183"/>
              <a:gd name="connsiteY2" fmla="*/ 1736366 h 1736366"/>
              <a:gd name="connsiteX3" fmla="*/ 427638 w 4652183"/>
              <a:gd name="connsiteY3" fmla="*/ 1723408 h 1736366"/>
              <a:gd name="connsiteX4" fmla="*/ 466515 w 4652183"/>
              <a:gd name="connsiteY4" fmla="*/ 1710450 h 1736366"/>
              <a:gd name="connsiteX5" fmla="*/ 479473 w 4652183"/>
              <a:gd name="connsiteY5" fmla="*/ 1671577 h 1736366"/>
              <a:gd name="connsiteX6" fmla="*/ 492432 w 4652183"/>
              <a:gd name="connsiteY6" fmla="*/ 1490165 h 1736366"/>
              <a:gd name="connsiteX7" fmla="*/ 505391 w 4652183"/>
              <a:gd name="connsiteY7" fmla="*/ 1425375 h 1736366"/>
              <a:gd name="connsiteX8" fmla="*/ 518349 w 4652183"/>
              <a:gd name="connsiteY8" fmla="*/ 997763 h 1736366"/>
              <a:gd name="connsiteX9" fmla="*/ 544267 w 4652183"/>
              <a:gd name="connsiteY9" fmla="*/ 971847 h 1736366"/>
              <a:gd name="connsiteX10" fmla="*/ 855276 w 4652183"/>
              <a:gd name="connsiteY10" fmla="*/ 971847 h 1736366"/>
              <a:gd name="connsiteX11" fmla="*/ 997822 w 4652183"/>
              <a:gd name="connsiteY11" fmla="*/ 958889 h 1736366"/>
              <a:gd name="connsiteX12" fmla="*/ 1049657 w 4652183"/>
              <a:gd name="connsiteY12" fmla="*/ 945931 h 1736366"/>
              <a:gd name="connsiteX13" fmla="*/ 1490254 w 4652183"/>
              <a:gd name="connsiteY13" fmla="*/ 907057 h 1736366"/>
              <a:gd name="connsiteX14" fmla="*/ 1503213 w 4652183"/>
              <a:gd name="connsiteY14" fmla="*/ 868183 h 1736366"/>
              <a:gd name="connsiteX15" fmla="*/ 1542089 w 4652183"/>
              <a:gd name="connsiteY15" fmla="*/ 842267 h 1736366"/>
              <a:gd name="connsiteX16" fmla="*/ 1956768 w 4652183"/>
              <a:gd name="connsiteY16" fmla="*/ 829309 h 1736366"/>
              <a:gd name="connsiteX17" fmla="*/ 2060438 w 4652183"/>
              <a:gd name="connsiteY17" fmla="*/ 803393 h 1736366"/>
              <a:gd name="connsiteX18" fmla="*/ 2112273 w 4652183"/>
              <a:gd name="connsiteY18" fmla="*/ 790435 h 1736366"/>
              <a:gd name="connsiteX19" fmla="*/ 2190025 w 4652183"/>
              <a:gd name="connsiteY19" fmla="*/ 764519 h 1736366"/>
              <a:gd name="connsiteX20" fmla="*/ 2436241 w 4652183"/>
              <a:gd name="connsiteY20" fmla="*/ 751561 h 1736366"/>
              <a:gd name="connsiteX21" fmla="*/ 2475117 w 4652183"/>
              <a:gd name="connsiteY21" fmla="*/ 738604 h 1736366"/>
              <a:gd name="connsiteX22" fmla="*/ 2513993 w 4652183"/>
              <a:gd name="connsiteY22" fmla="*/ 712688 h 1736366"/>
              <a:gd name="connsiteX23" fmla="*/ 2591745 w 4652183"/>
              <a:gd name="connsiteY23" fmla="*/ 686772 h 1736366"/>
              <a:gd name="connsiteX24" fmla="*/ 2630622 w 4652183"/>
              <a:gd name="connsiteY24" fmla="*/ 673814 h 1736366"/>
              <a:gd name="connsiteX25" fmla="*/ 2708374 w 4652183"/>
              <a:gd name="connsiteY25" fmla="*/ 621982 h 1736366"/>
              <a:gd name="connsiteX26" fmla="*/ 2799085 w 4652183"/>
              <a:gd name="connsiteY26" fmla="*/ 583108 h 1736366"/>
              <a:gd name="connsiteX27" fmla="*/ 2837961 w 4652183"/>
              <a:gd name="connsiteY27" fmla="*/ 557192 h 1736366"/>
              <a:gd name="connsiteX28" fmla="*/ 2915713 w 4652183"/>
              <a:gd name="connsiteY28" fmla="*/ 531276 h 1736366"/>
              <a:gd name="connsiteX29" fmla="*/ 2941631 w 4652183"/>
              <a:gd name="connsiteY29" fmla="*/ 505360 h 1736366"/>
              <a:gd name="connsiteX30" fmla="*/ 2993466 w 4652183"/>
              <a:gd name="connsiteY30" fmla="*/ 479444 h 1736366"/>
              <a:gd name="connsiteX31" fmla="*/ 3045301 w 4652183"/>
              <a:gd name="connsiteY31" fmla="*/ 414655 h 1736366"/>
              <a:gd name="connsiteX32" fmla="*/ 3084177 w 4652183"/>
              <a:gd name="connsiteY32" fmla="*/ 401697 h 1736366"/>
              <a:gd name="connsiteX33" fmla="*/ 3161929 w 4652183"/>
              <a:gd name="connsiteY33" fmla="*/ 362823 h 1736366"/>
              <a:gd name="connsiteX34" fmla="*/ 3226723 w 4652183"/>
              <a:gd name="connsiteY34" fmla="*/ 323949 h 1736366"/>
              <a:gd name="connsiteX35" fmla="*/ 3265599 w 4652183"/>
              <a:gd name="connsiteY35" fmla="*/ 298033 h 1736366"/>
              <a:gd name="connsiteX36" fmla="*/ 3395186 w 4652183"/>
              <a:gd name="connsiteY36" fmla="*/ 246201 h 1736366"/>
              <a:gd name="connsiteX37" fmla="*/ 3447021 w 4652183"/>
              <a:gd name="connsiteY37" fmla="*/ 233243 h 1736366"/>
              <a:gd name="connsiteX38" fmla="*/ 3524774 w 4652183"/>
              <a:gd name="connsiteY38" fmla="*/ 207327 h 1736366"/>
              <a:gd name="connsiteX39" fmla="*/ 3563650 w 4652183"/>
              <a:gd name="connsiteY39" fmla="*/ 181411 h 1736366"/>
              <a:gd name="connsiteX40" fmla="*/ 3641402 w 4652183"/>
              <a:gd name="connsiteY40" fmla="*/ 155495 h 1736366"/>
              <a:gd name="connsiteX41" fmla="*/ 3758031 w 4652183"/>
              <a:gd name="connsiteY41" fmla="*/ 129579 h 1736366"/>
              <a:gd name="connsiteX42" fmla="*/ 3835783 w 4652183"/>
              <a:gd name="connsiteY42" fmla="*/ 103664 h 1736366"/>
              <a:gd name="connsiteX43" fmla="*/ 3874659 w 4652183"/>
              <a:gd name="connsiteY43" fmla="*/ 77748 h 1736366"/>
              <a:gd name="connsiteX44" fmla="*/ 3926494 w 4652183"/>
              <a:gd name="connsiteY44" fmla="*/ 64790 h 1736366"/>
              <a:gd name="connsiteX45" fmla="*/ 4004246 w 4652183"/>
              <a:gd name="connsiteY45" fmla="*/ 38874 h 1736366"/>
              <a:gd name="connsiteX46" fmla="*/ 4341173 w 4652183"/>
              <a:gd name="connsiteY46" fmla="*/ 12958 h 1736366"/>
              <a:gd name="connsiteX47" fmla="*/ 4652183 w 4652183"/>
              <a:gd name="connsiteY47" fmla="*/ 0 h 173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652183" h="1736366">
                <a:moveTo>
                  <a:pt x="0" y="1684535"/>
                </a:moveTo>
                <a:cubicBezTo>
                  <a:pt x="25918" y="1688854"/>
                  <a:pt x="52061" y="1691988"/>
                  <a:pt x="77753" y="1697493"/>
                </a:cubicBezTo>
                <a:cubicBezTo>
                  <a:pt x="303789" y="1745925"/>
                  <a:pt x="74828" y="1705643"/>
                  <a:pt x="259175" y="1736366"/>
                </a:cubicBezTo>
                <a:cubicBezTo>
                  <a:pt x="315329" y="1732047"/>
                  <a:pt x="371753" y="1730393"/>
                  <a:pt x="427638" y="1723408"/>
                </a:cubicBezTo>
                <a:cubicBezTo>
                  <a:pt x="441192" y="1721714"/>
                  <a:pt x="456856" y="1720109"/>
                  <a:pt x="466515" y="1710450"/>
                </a:cubicBezTo>
                <a:cubicBezTo>
                  <a:pt x="476173" y="1700792"/>
                  <a:pt x="475154" y="1684535"/>
                  <a:pt x="479473" y="1671577"/>
                </a:cubicBezTo>
                <a:cubicBezTo>
                  <a:pt x="483793" y="1611106"/>
                  <a:pt x="486085" y="1550457"/>
                  <a:pt x="492432" y="1490165"/>
                </a:cubicBezTo>
                <a:cubicBezTo>
                  <a:pt x="494738" y="1468262"/>
                  <a:pt x="504233" y="1447369"/>
                  <a:pt x="505391" y="1425375"/>
                </a:cubicBezTo>
                <a:cubicBezTo>
                  <a:pt x="512886" y="1282969"/>
                  <a:pt x="506170" y="1139845"/>
                  <a:pt x="518349" y="997763"/>
                </a:cubicBezTo>
                <a:cubicBezTo>
                  <a:pt x="519392" y="985590"/>
                  <a:pt x="535628" y="980486"/>
                  <a:pt x="544267" y="971847"/>
                </a:cubicBezTo>
                <a:cubicBezTo>
                  <a:pt x="667681" y="1012983"/>
                  <a:pt x="580242" y="989036"/>
                  <a:pt x="855276" y="971847"/>
                </a:cubicBezTo>
                <a:cubicBezTo>
                  <a:pt x="902894" y="968871"/>
                  <a:pt x="950307" y="963208"/>
                  <a:pt x="997822" y="958889"/>
                </a:cubicBezTo>
                <a:cubicBezTo>
                  <a:pt x="1015100" y="954570"/>
                  <a:pt x="1031874" y="946919"/>
                  <a:pt x="1049657" y="945931"/>
                </a:cubicBezTo>
                <a:cubicBezTo>
                  <a:pt x="1487534" y="921606"/>
                  <a:pt x="1365573" y="1031728"/>
                  <a:pt x="1490254" y="907057"/>
                </a:cubicBezTo>
                <a:cubicBezTo>
                  <a:pt x="1494574" y="894099"/>
                  <a:pt x="1494680" y="878849"/>
                  <a:pt x="1503213" y="868183"/>
                </a:cubicBezTo>
                <a:cubicBezTo>
                  <a:pt x="1512942" y="856022"/>
                  <a:pt x="1526572" y="843597"/>
                  <a:pt x="1542089" y="842267"/>
                </a:cubicBezTo>
                <a:cubicBezTo>
                  <a:pt x="1679878" y="830457"/>
                  <a:pt x="1818542" y="833628"/>
                  <a:pt x="1956768" y="829309"/>
                </a:cubicBezTo>
                <a:cubicBezTo>
                  <a:pt x="2088501" y="802964"/>
                  <a:pt x="1967460" y="829957"/>
                  <a:pt x="2060438" y="803393"/>
                </a:cubicBezTo>
                <a:cubicBezTo>
                  <a:pt x="2077563" y="798500"/>
                  <a:pt x="2095214" y="795552"/>
                  <a:pt x="2112273" y="790435"/>
                </a:cubicBezTo>
                <a:cubicBezTo>
                  <a:pt x="2138440" y="782585"/>
                  <a:pt x="2162744" y="765955"/>
                  <a:pt x="2190025" y="764519"/>
                </a:cubicBezTo>
                <a:lnTo>
                  <a:pt x="2436241" y="751561"/>
                </a:lnTo>
                <a:cubicBezTo>
                  <a:pt x="2449200" y="747242"/>
                  <a:pt x="2462899" y="744712"/>
                  <a:pt x="2475117" y="738604"/>
                </a:cubicBezTo>
                <a:cubicBezTo>
                  <a:pt x="2489047" y="731639"/>
                  <a:pt x="2499761" y="719013"/>
                  <a:pt x="2513993" y="712688"/>
                </a:cubicBezTo>
                <a:cubicBezTo>
                  <a:pt x="2538958" y="701593"/>
                  <a:pt x="2565828" y="695411"/>
                  <a:pt x="2591745" y="686772"/>
                </a:cubicBezTo>
                <a:lnTo>
                  <a:pt x="2630622" y="673814"/>
                </a:lnTo>
                <a:cubicBezTo>
                  <a:pt x="2656539" y="656537"/>
                  <a:pt x="2678824" y="631831"/>
                  <a:pt x="2708374" y="621982"/>
                </a:cubicBezTo>
                <a:cubicBezTo>
                  <a:pt x="2751988" y="607445"/>
                  <a:pt x="2754249" y="608727"/>
                  <a:pt x="2799085" y="583108"/>
                </a:cubicBezTo>
                <a:cubicBezTo>
                  <a:pt x="2812607" y="575381"/>
                  <a:pt x="2823729" y="563517"/>
                  <a:pt x="2837961" y="557192"/>
                </a:cubicBezTo>
                <a:cubicBezTo>
                  <a:pt x="2862926" y="546097"/>
                  <a:pt x="2915713" y="531276"/>
                  <a:pt x="2915713" y="531276"/>
                </a:cubicBezTo>
                <a:cubicBezTo>
                  <a:pt x="2924352" y="522637"/>
                  <a:pt x="2931465" y="512137"/>
                  <a:pt x="2941631" y="505360"/>
                </a:cubicBezTo>
                <a:cubicBezTo>
                  <a:pt x="2957704" y="494645"/>
                  <a:pt x="2978626" y="491810"/>
                  <a:pt x="2993466" y="479444"/>
                </a:cubicBezTo>
                <a:cubicBezTo>
                  <a:pt x="3038877" y="441603"/>
                  <a:pt x="2998394" y="442797"/>
                  <a:pt x="3045301" y="414655"/>
                </a:cubicBezTo>
                <a:cubicBezTo>
                  <a:pt x="3057014" y="407628"/>
                  <a:pt x="3071959" y="407805"/>
                  <a:pt x="3084177" y="401697"/>
                </a:cubicBezTo>
                <a:cubicBezTo>
                  <a:pt x="3184660" y="351458"/>
                  <a:pt x="3064213" y="395393"/>
                  <a:pt x="3161929" y="362823"/>
                </a:cubicBezTo>
                <a:cubicBezTo>
                  <a:pt x="3212553" y="312203"/>
                  <a:pt x="3159433" y="357592"/>
                  <a:pt x="3226723" y="323949"/>
                </a:cubicBezTo>
                <a:cubicBezTo>
                  <a:pt x="3240653" y="316984"/>
                  <a:pt x="3252077" y="305760"/>
                  <a:pt x="3265599" y="298033"/>
                </a:cubicBezTo>
                <a:cubicBezTo>
                  <a:pt x="3307306" y="274202"/>
                  <a:pt x="3347987" y="258000"/>
                  <a:pt x="3395186" y="246201"/>
                </a:cubicBezTo>
                <a:cubicBezTo>
                  <a:pt x="3412464" y="241882"/>
                  <a:pt x="3429962" y="238360"/>
                  <a:pt x="3447021" y="233243"/>
                </a:cubicBezTo>
                <a:cubicBezTo>
                  <a:pt x="3473188" y="225393"/>
                  <a:pt x="3524774" y="207327"/>
                  <a:pt x="3524774" y="207327"/>
                </a:cubicBezTo>
                <a:cubicBezTo>
                  <a:pt x="3537733" y="198688"/>
                  <a:pt x="3549418" y="187736"/>
                  <a:pt x="3563650" y="181411"/>
                </a:cubicBezTo>
                <a:cubicBezTo>
                  <a:pt x="3588615" y="170316"/>
                  <a:pt x="3615485" y="164134"/>
                  <a:pt x="3641402" y="155495"/>
                </a:cubicBezTo>
                <a:cubicBezTo>
                  <a:pt x="3705205" y="134228"/>
                  <a:pt x="3666804" y="144782"/>
                  <a:pt x="3758031" y="129579"/>
                </a:cubicBezTo>
                <a:cubicBezTo>
                  <a:pt x="3783948" y="120941"/>
                  <a:pt x="3813052" y="118817"/>
                  <a:pt x="3835783" y="103664"/>
                </a:cubicBezTo>
                <a:cubicBezTo>
                  <a:pt x="3848742" y="95025"/>
                  <a:pt x="3860344" y="83883"/>
                  <a:pt x="3874659" y="77748"/>
                </a:cubicBezTo>
                <a:cubicBezTo>
                  <a:pt x="3891029" y="70733"/>
                  <a:pt x="3909435" y="69907"/>
                  <a:pt x="3926494" y="64790"/>
                </a:cubicBezTo>
                <a:cubicBezTo>
                  <a:pt x="3952661" y="56940"/>
                  <a:pt x="3977138" y="42262"/>
                  <a:pt x="4004246" y="38874"/>
                </a:cubicBezTo>
                <a:cubicBezTo>
                  <a:pt x="4174532" y="17589"/>
                  <a:pt x="4096969" y="24870"/>
                  <a:pt x="4341173" y="12958"/>
                </a:cubicBezTo>
                <a:cubicBezTo>
                  <a:pt x="4444810" y="7903"/>
                  <a:pt x="4548423" y="0"/>
                  <a:pt x="4652183" y="0"/>
                </a:cubicBezTo>
              </a:path>
            </a:pathLst>
          </a:custGeom>
          <a:ln w="28575" cmpd="sng">
            <a:solidFill>
              <a:srgbClr val="0000FF"/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411" y="2909397"/>
            <a:ext cx="2095977" cy="1168070"/>
          </a:xfrm>
          <a:prstGeom prst="rect">
            <a:avLst/>
          </a:prstGeom>
          <a:noFill/>
          <a:ln w="38100" cmpd="sng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47" y="1178166"/>
            <a:ext cx="1531477" cy="802553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2352088" y="2705118"/>
            <a:ext cx="411364" cy="427613"/>
          </a:xfrm>
          <a:prstGeom prst="ellipse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363177" y="3402689"/>
            <a:ext cx="411364" cy="427613"/>
          </a:xfrm>
          <a:prstGeom prst="ellipse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54012" y="1768258"/>
            <a:ext cx="411364" cy="427613"/>
          </a:xfrm>
          <a:prstGeom prst="ellipse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54012" y="220744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08539" y="383739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Inlet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70856" y="2335786"/>
            <a:ext cx="75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Elbow</a:t>
            </a:r>
          </a:p>
        </p:txBody>
      </p:sp>
      <p:sp>
        <p:nvSpPr>
          <p:cNvPr id="11" name="Freeform 10"/>
          <p:cNvSpPr/>
          <p:nvPr/>
        </p:nvSpPr>
        <p:spPr>
          <a:xfrm>
            <a:off x="2508064" y="2929412"/>
            <a:ext cx="894152" cy="699776"/>
          </a:xfrm>
          <a:custGeom>
            <a:avLst/>
            <a:gdLst>
              <a:gd name="connsiteX0" fmla="*/ 38876 w 894152"/>
              <a:gd name="connsiteY0" fmla="*/ 699776 h 699776"/>
              <a:gd name="connsiteX1" fmla="*/ 38876 w 894152"/>
              <a:gd name="connsiteY1" fmla="*/ 479490 h 699776"/>
              <a:gd name="connsiteX2" fmla="*/ 25918 w 894152"/>
              <a:gd name="connsiteY2" fmla="*/ 440617 h 699776"/>
              <a:gd name="connsiteX3" fmla="*/ 0 w 894152"/>
              <a:gd name="connsiteY3" fmla="*/ 401743 h 699776"/>
              <a:gd name="connsiteX4" fmla="*/ 12959 w 894152"/>
              <a:gd name="connsiteY4" fmla="*/ 246247 h 699776"/>
              <a:gd name="connsiteX5" fmla="*/ 51835 w 894152"/>
              <a:gd name="connsiteY5" fmla="*/ 129626 h 699776"/>
              <a:gd name="connsiteX6" fmla="*/ 64794 w 894152"/>
              <a:gd name="connsiteY6" fmla="*/ 90752 h 699776"/>
              <a:gd name="connsiteX7" fmla="*/ 142546 w 894152"/>
              <a:gd name="connsiteY7" fmla="*/ 38920 h 699776"/>
              <a:gd name="connsiteX8" fmla="*/ 349886 w 894152"/>
              <a:gd name="connsiteY8" fmla="*/ 13004 h 699776"/>
              <a:gd name="connsiteX9" fmla="*/ 894152 w 894152"/>
              <a:gd name="connsiteY9" fmla="*/ 46 h 699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4152" h="699776">
                <a:moveTo>
                  <a:pt x="38876" y="699776"/>
                </a:moveTo>
                <a:cubicBezTo>
                  <a:pt x="51255" y="575991"/>
                  <a:pt x="60521" y="587708"/>
                  <a:pt x="38876" y="479490"/>
                </a:cubicBezTo>
                <a:cubicBezTo>
                  <a:pt x="36197" y="466097"/>
                  <a:pt x="32027" y="452833"/>
                  <a:pt x="25918" y="440617"/>
                </a:cubicBezTo>
                <a:cubicBezTo>
                  <a:pt x="18953" y="426687"/>
                  <a:pt x="8639" y="414701"/>
                  <a:pt x="0" y="401743"/>
                </a:cubicBezTo>
                <a:cubicBezTo>
                  <a:pt x="4320" y="349911"/>
                  <a:pt x="4408" y="297551"/>
                  <a:pt x="12959" y="246247"/>
                </a:cubicBezTo>
                <a:cubicBezTo>
                  <a:pt x="12961" y="246234"/>
                  <a:pt x="45353" y="149069"/>
                  <a:pt x="51835" y="129626"/>
                </a:cubicBezTo>
                <a:cubicBezTo>
                  <a:pt x="56155" y="116668"/>
                  <a:pt x="53429" y="98328"/>
                  <a:pt x="64794" y="90752"/>
                </a:cubicBezTo>
                <a:cubicBezTo>
                  <a:pt x="90711" y="73475"/>
                  <a:pt x="111821" y="44040"/>
                  <a:pt x="142546" y="38920"/>
                </a:cubicBezTo>
                <a:cubicBezTo>
                  <a:pt x="222166" y="25651"/>
                  <a:pt x="261815" y="17300"/>
                  <a:pt x="349886" y="13004"/>
                </a:cubicBezTo>
                <a:cubicBezTo>
                  <a:pt x="646945" y="-1486"/>
                  <a:pt x="671591" y="46"/>
                  <a:pt x="894152" y="46"/>
                </a:cubicBezTo>
              </a:path>
            </a:pathLst>
          </a:custGeom>
          <a:noFill/>
          <a:ln w="76200" cmpd="sng">
            <a:solidFill>
              <a:srgbClr val="FF66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3610902" y="1954803"/>
            <a:ext cx="2812043" cy="920015"/>
          </a:xfrm>
          <a:custGeom>
            <a:avLst/>
            <a:gdLst>
              <a:gd name="connsiteX0" fmla="*/ 0 w 2812043"/>
              <a:gd name="connsiteY0" fmla="*/ 868183 h 920015"/>
              <a:gd name="connsiteX1" fmla="*/ 64794 w 2812043"/>
              <a:gd name="connsiteY1" fmla="*/ 881141 h 920015"/>
              <a:gd name="connsiteX2" fmla="*/ 116629 w 2812043"/>
              <a:gd name="connsiteY2" fmla="*/ 907057 h 920015"/>
              <a:gd name="connsiteX3" fmla="*/ 155505 w 2812043"/>
              <a:gd name="connsiteY3" fmla="*/ 920015 h 920015"/>
              <a:gd name="connsiteX4" fmla="*/ 142546 w 2812043"/>
              <a:gd name="connsiteY4" fmla="*/ 881141 h 920015"/>
              <a:gd name="connsiteX5" fmla="*/ 103670 w 2812043"/>
              <a:gd name="connsiteY5" fmla="*/ 855225 h 920015"/>
              <a:gd name="connsiteX6" fmla="*/ 323968 w 2812043"/>
              <a:gd name="connsiteY6" fmla="*/ 842267 h 920015"/>
              <a:gd name="connsiteX7" fmla="*/ 712730 w 2812043"/>
              <a:gd name="connsiteY7" fmla="*/ 829309 h 920015"/>
              <a:gd name="connsiteX8" fmla="*/ 790482 w 2812043"/>
              <a:gd name="connsiteY8" fmla="*/ 777477 h 920015"/>
              <a:gd name="connsiteX9" fmla="*/ 907111 w 2812043"/>
              <a:gd name="connsiteY9" fmla="*/ 738604 h 920015"/>
              <a:gd name="connsiteX10" fmla="*/ 945987 w 2812043"/>
              <a:gd name="connsiteY10" fmla="*/ 725646 h 920015"/>
              <a:gd name="connsiteX11" fmla="*/ 997822 w 2812043"/>
              <a:gd name="connsiteY11" fmla="*/ 712688 h 920015"/>
              <a:gd name="connsiteX12" fmla="*/ 1062616 w 2812043"/>
              <a:gd name="connsiteY12" fmla="*/ 699730 h 920015"/>
              <a:gd name="connsiteX13" fmla="*/ 1140368 w 2812043"/>
              <a:gd name="connsiteY13" fmla="*/ 673814 h 920015"/>
              <a:gd name="connsiteX14" fmla="*/ 1179244 w 2812043"/>
              <a:gd name="connsiteY14" fmla="*/ 660856 h 920015"/>
              <a:gd name="connsiteX15" fmla="*/ 1218120 w 2812043"/>
              <a:gd name="connsiteY15" fmla="*/ 647898 h 920015"/>
              <a:gd name="connsiteX16" fmla="*/ 1295873 w 2812043"/>
              <a:gd name="connsiteY16" fmla="*/ 609024 h 920015"/>
              <a:gd name="connsiteX17" fmla="*/ 1425460 w 2812043"/>
              <a:gd name="connsiteY17" fmla="*/ 531276 h 920015"/>
              <a:gd name="connsiteX18" fmla="*/ 1464336 w 2812043"/>
              <a:gd name="connsiteY18" fmla="*/ 518318 h 920015"/>
              <a:gd name="connsiteX19" fmla="*/ 1555047 w 2812043"/>
              <a:gd name="connsiteY19" fmla="*/ 479444 h 920015"/>
              <a:gd name="connsiteX20" fmla="*/ 1593923 w 2812043"/>
              <a:gd name="connsiteY20" fmla="*/ 453528 h 920015"/>
              <a:gd name="connsiteX21" fmla="*/ 1632799 w 2812043"/>
              <a:gd name="connsiteY21" fmla="*/ 440570 h 920015"/>
              <a:gd name="connsiteX22" fmla="*/ 1697593 w 2812043"/>
              <a:gd name="connsiteY22" fmla="*/ 401697 h 920015"/>
              <a:gd name="connsiteX23" fmla="*/ 1801263 w 2812043"/>
              <a:gd name="connsiteY23" fmla="*/ 323949 h 920015"/>
              <a:gd name="connsiteX24" fmla="*/ 1891974 w 2812043"/>
              <a:gd name="connsiteY24" fmla="*/ 272117 h 920015"/>
              <a:gd name="connsiteX25" fmla="*/ 1969726 w 2812043"/>
              <a:gd name="connsiteY25" fmla="*/ 246201 h 920015"/>
              <a:gd name="connsiteX26" fmla="*/ 1995644 w 2812043"/>
              <a:gd name="connsiteY26" fmla="*/ 220285 h 920015"/>
              <a:gd name="connsiteX27" fmla="*/ 2073396 w 2812043"/>
              <a:gd name="connsiteY27" fmla="*/ 194369 h 920015"/>
              <a:gd name="connsiteX28" fmla="*/ 2177066 w 2812043"/>
              <a:gd name="connsiteY28" fmla="*/ 142537 h 920015"/>
              <a:gd name="connsiteX29" fmla="*/ 2254818 w 2812043"/>
              <a:gd name="connsiteY29" fmla="*/ 116622 h 920015"/>
              <a:gd name="connsiteX30" fmla="*/ 2319612 w 2812043"/>
              <a:gd name="connsiteY30" fmla="*/ 103664 h 920015"/>
              <a:gd name="connsiteX31" fmla="*/ 2397364 w 2812043"/>
              <a:gd name="connsiteY31" fmla="*/ 77748 h 920015"/>
              <a:gd name="connsiteX32" fmla="*/ 2578786 w 2812043"/>
              <a:gd name="connsiteY32" fmla="*/ 25916 h 920015"/>
              <a:gd name="connsiteX33" fmla="*/ 2617663 w 2812043"/>
              <a:gd name="connsiteY33" fmla="*/ 12958 h 920015"/>
              <a:gd name="connsiteX34" fmla="*/ 2812043 w 2812043"/>
              <a:gd name="connsiteY34" fmla="*/ 0 h 92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812043" h="920015">
                <a:moveTo>
                  <a:pt x="0" y="868183"/>
                </a:moveTo>
                <a:cubicBezTo>
                  <a:pt x="21598" y="872502"/>
                  <a:pt x="43898" y="874176"/>
                  <a:pt x="64794" y="881141"/>
                </a:cubicBezTo>
                <a:cubicBezTo>
                  <a:pt x="83120" y="887249"/>
                  <a:pt x="98873" y="899448"/>
                  <a:pt x="116629" y="907057"/>
                </a:cubicBezTo>
                <a:cubicBezTo>
                  <a:pt x="129184" y="912438"/>
                  <a:pt x="142546" y="915696"/>
                  <a:pt x="155505" y="920015"/>
                </a:cubicBezTo>
                <a:cubicBezTo>
                  <a:pt x="151185" y="907057"/>
                  <a:pt x="151079" y="891807"/>
                  <a:pt x="142546" y="881141"/>
                </a:cubicBezTo>
                <a:cubicBezTo>
                  <a:pt x="132817" y="868980"/>
                  <a:pt x="88442" y="858488"/>
                  <a:pt x="103670" y="855225"/>
                </a:cubicBezTo>
                <a:cubicBezTo>
                  <a:pt x="175597" y="839813"/>
                  <a:pt x="250475" y="845394"/>
                  <a:pt x="323968" y="842267"/>
                </a:cubicBezTo>
                <a:lnTo>
                  <a:pt x="712730" y="829309"/>
                </a:lnTo>
                <a:cubicBezTo>
                  <a:pt x="738647" y="812032"/>
                  <a:pt x="760932" y="787326"/>
                  <a:pt x="790482" y="777477"/>
                </a:cubicBezTo>
                <a:lnTo>
                  <a:pt x="907111" y="738604"/>
                </a:lnTo>
                <a:cubicBezTo>
                  <a:pt x="920070" y="734285"/>
                  <a:pt x="932735" y="728959"/>
                  <a:pt x="945987" y="725646"/>
                </a:cubicBezTo>
                <a:cubicBezTo>
                  <a:pt x="963265" y="721327"/>
                  <a:pt x="980436" y="716551"/>
                  <a:pt x="997822" y="712688"/>
                </a:cubicBezTo>
                <a:cubicBezTo>
                  <a:pt x="1019323" y="707910"/>
                  <a:pt x="1041366" y="705525"/>
                  <a:pt x="1062616" y="699730"/>
                </a:cubicBezTo>
                <a:cubicBezTo>
                  <a:pt x="1088973" y="692542"/>
                  <a:pt x="1114451" y="682453"/>
                  <a:pt x="1140368" y="673814"/>
                </a:cubicBezTo>
                <a:lnTo>
                  <a:pt x="1179244" y="660856"/>
                </a:lnTo>
                <a:cubicBezTo>
                  <a:pt x="1192203" y="656537"/>
                  <a:pt x="1206754" y="655475"/>
                  <a:pt x="1218120" y="647898"/>
                </a:cubicBezTo>
                <a:cubicBezTo>
                  <a:pt x="1268362" y="614405"/>
                  <a:pt x="1242221" y="626907"/>
                  <a:pt x="1295873" y="609024"/>
                </a:cubicBezTo>
                <a:cubicBezTo>
                  <a:pt x="1351149" y="572176"/>
                  <a:pt x="1369673" y="555184"/>
                  <a:pt x="1425460" y="531276"/>
                </a:cubicBezTo>
                <a:cubicBezTo>
                  <a:pt x="1438015" y="525895"/>
                  <a:pt x="1452118" y="524426"/>
                  <a:pt x="1464336" y="518318"/>
                </a:cubicBezTo>
                <a:cubicBezTo>
                  <a:pt x="1553828" y="473575"/>
                  <a:pt x="1447167" y="506412"/>
                  <a:pt x="1555047" y="479444"/>
                </a:cubicBezTo>
                <a:cubicBezTo>
                  <a:pt x="1568006" y="470805"/>
                  <a:pt x="1579993" y="460493"/>
                  <a:pt x="1593923" y="453528"/>
                </a:cubicBezTo>
                <a:cubicBezTo>
                  <a:pt x="1606141" y="447420"/>
                  <a:pt x="1621086" y="447597"/>
                  <a:pt x="1632799" y="440570"/>
                </a:cubicBezTo>
                <a:cubicBezTo>
                  <a:pt x="1721741" y="387209"/>
                  <a:pt x="1587462" y="438406"/>
                  <a:pt x="1697593" y="401697"/>
                </a:cubicBezTo>
                <a:cubicBezTo>
                  <a:pt x="1745537" y="353757"/>
                  <a:pt x="1713345" y="382558"/>
                  <a:pt x="1801263" y="323949"/>
                </a:cubicBezTo>
                <a:cubicBezTo>
                  <a:pt x="1836330" y="300572"/>
                  <a:pt x="1850870" y="288558"/>
                  <a:pt x="1891974" y="272117"/>
                </a:cubicBezTo>
                <a:cubicBezTo>
                  <a:pt x="1917339" y="261971"/>
                  <a:pt x="1969726" y="246201"/>
                  <a:pt x="1969726" y="246201"/>
                </a:cubicBezTo>
                <a:cubicBezTo>
                  <a:pt x="1978365" y="237562"/>
                  <a:pt x="1984716" y="225749"/>
                  <a:pt x="1995644" y="220285"/>
                </a:cubicBezTo>
                <a:cubicBezTo>
                  <a:pt x="2020079" y="208068"/>
                  <a:pt x="2073396" y="194369"/>
                  <a:pt x="2073396" y="194369"/>
                </a:cubicBezTo>
                <a:cubicBezTo>
                  <a:pt x="2118632" y="149136"/>
                  <a:pt x="2087724" y="172316"/>
                  <a:pt x="2177066" y="142537"/>
                </a:cubicBezTo>
                <a:lnTo>
                  <a:pt x="2254818" y="116622"/>
                </a:lnTo>
                <a:cubicBezTo>
                  <a:pt x="2276416" y="112303"/>
                  <a:pt x="2298362" y="109459"/>
                  <a:pt x="2319612" y="103664"/>
                </a:cubicBezTo>
                <a:cubicBezTo>
                  <a:pt x="2345969" y="96476"/>
                  <a:pt x="2370860" y="84374"/>
                  <a:pt x="2397364" y="77748"/>
                </a:cubicBezTo>
                <a:cubicBezTo>
                  <a:pt x="2527543" y="45205"/>
                  <a:pt x="2467238" y="63096"/>
                  <a:pt x="2578786" y="25916"/>
                </a:cubicBezTo>
                <a:cubicBezTo>
                  <a:pt x="2591745" y="21597"/>
                  <a:pt x="2604033" y="13867"/>
                  <a:pt x="2617663" y="12958"/>
                </a:cubicBezTo>
                <a:lnTo>
                  <a:pt x="2812043" y="0"/>
                </a:lnTo>
              </a:path>
            </a:pathLst>
          </a:custGeom>
          <a:ln w="7620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44296" y="1838116"/>
            <a:ext cx="11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Length_1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51201" y="993500"/>
            <a:ext cx="11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Length_2</a:t>
            </a:r>
          </a:p>
        </p:txBody>
      </p:sp>
      <p:cxnSp>
        <p:nvCxnSpPr>
          <p:cNvPr id="20" name="Straight Arrow Connector 19"/>
          <p:cNvCxnSpPr>
            <a:endCxn id="5" idx="32"/>
          </p:cNvCxnSpPr>
          <p:nvPr/>
        </p:nvCxnSpPr>
        <p:spPr>
          <a:xfrm flipH="1">
            <a:off x="5131655" y="1362832"/>
            <a:ext cx="427638" cy="1008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2"/>
          </p:cNvCxnSpPr>
          <p:nvPr/>
        </p:nvCxnSpPr>
        <p:spPr>
          <a:xfrm>
            <a:off x="2795702" y="2207448"/>
            <a:ext cx="262557" cy="667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619730" y="2576780"/>
            <a:ext cx="103670" cy="555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451305" y="1997467"/>
            <a:ext cx="143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=Length_1 +</a:t>
            </a:r>
            <a:br>
              <a:rPr lang="en-US" dirty="0">
                <a:solidFill>
                  <a:srgbClr val="FF6600"/>
                </a:solidFill>
              </a:rPr>
            </a:br>
            <a:r>
              <a:rPr lang="en-US" dirty="0">
                <a:solidFill>
                  <a:srgbClr val="FF6600"/>
                </a:solidFill>
              </a:rPr>
              <a:t>     Length_2</a:t>
            </a: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936460"/>
              </p:ext>
            </p:extLst>
          </p:nvPr>
        </p:nvGraphicFramePr>
        <p:xfrm>
          <a:off x="4537925" y="4419600"/>
          <a:ext cx="3232174" cy="618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8" imgW="1460500" imgH="279400" progId="Equation.3">
                  <p:embed/>
                </p:oleObj>
              </mc:Choice>
              <mc:Fallback>
                <p:oleObj name="Equation" r:id="rId8" imgW="14605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37925" y="4419600"/>
                        <a:ext cx="3232174" cy="618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Freeform 31"/>
          <p:cNvSpPr/>
          <p:nvPr/>
        </p:nvSpPr>
        <p:spPr>
          <a:xfrm>
            <a:off x="975895" y="1978526"/>
            <a:ext cx="4170947" cy="2566737"/>
          </a:xfrm>
          <a:custGeom>
            <a:avLst/>
            <a:gdLst>
              <a:gd name="connsiteX0" fmla="*/ 0 w 4170947"/>
              <a:gd name="connsiteY0" fmla="*/ 0 h 2566737"/>
              <a:gd name="connsiteX1" fmla="*/ 227263 w 4170947"/>
              <a:gd name="connsiteY1" fmla="*/ 2058737 h 2566737"/>
              <a:gd name="connsiteX2" fmla="*/ 2045368 w 4170947"/>
              <a:gd name="connsiteY2" fmla="*/ 2566737 h 2566737"/>
              <a:gd name="connsiteX3" fmla="*/ 3662947 w 4170947"/>
              <a:gd name="connsiteY3" fmla="*/ 2272632 h 2566737"/>
              <a:gd name="connsiteX4" fmla="*/ 4170947 w 4170947"/>
              <a:gd name="connsiteY4" fmla="*/ 2446421 h 2566737"/>
              <a:gd name="connsiteX5" fmla="*/ 4170947 w 4170947"/>
              <a:gd name="connsiteY5" fmla="*/ 2446421 h 2566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0947" h="2566737">
                <a:moveTo>
                  <a:pt x="0" y="0"/>
                </a:moveTo>
                <a:lnTo>
                  <a:pt x="227263" y="2058737"/>
                </a:lnTo>
                <a:lnTo>
                  <a:pt x="2045368" y="2566737"/>
                </a:lnTo>
                <a:lnTo>
                  <a:pt x="3662947" y="2272632"/>
                </a:lnTo>
                <a:lnTo>
                  <a:pt x="4170947" y="2446421"/>
                </a:lnTo>
                <a:lnTo>
                  <a:pt x="4170947" y="2446421"/>
                </a:ln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205051" y="4094715"/>
            <a:ext cx="323968" cy="518319"/>
          </a:xfrm>
          <a:custGeom>
            <a:avLst/>
            <a:gdLst>
              <a:gd name="connsiteX0" fmla="*/ 207339 w 323968"/>
              <a:gd name="connsiteY0" fmla="*/ 0 h 518319"/>
              <a:gd name="connsiteX1" fmla="*/ 323968 w 323968"/>
              <a:gd name="connsiteY1" fmla="*/ 310991 h 518319"/>
              <a:gd name="connsiteX2" fmla="*/ 0 w 323968"/>
              <a:gd name="connsiteY2" fmla="*/ 518319 h 518319"/>
              <a:gd name="connsiteX3" fmla="*/ 0 w 323968"/>
              <a:gd name="connsiteY3" fmla="*/ 518319 h 5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968" h="518319">
                <a:moveTo>
                  <a:pt x="207339" y="0"/>
                </a:moveTo>
                <a:lnTo>
                  <a:pt x="323968" y="310991"/>
                </a:lnTo>
                <a:lnTo>
                  <a:pt x="0" y="518319"/>
                </a:lnTo>
                <a:lnTo>
                  <a:pt x="0" y="518319"/>
                </a:ln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endCxn id="3" idx="1"/>
          </p:cNvCxnSpPr>
          <p:nvPr/>
        </p:nvCxnSpPr>
        <p:spPr>
          <a:xfrm>
            <a:off x="4658409" y="4936983"/>
            <a:ext cx="2764911" cy="8787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186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18847"/>
            <a:ext cx="7429499" cy="1478570"/>
          </a:xfrm>
        </p:spPr>
        <p:txBody>
          <a:bodyPr/>
          <a:lstStyle/>
          <a:p>
            <a:r>
              <a:rPr lang="en-US" dirty="0"/>
              <a:t>HEAD LOSS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308826"/>
            <a:ext cx="7429499" cy="5322827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3200" dirty="0"/>
              <a:t>Head Loss Models (for losses in pipes)</a:t>
            </a:r>
          </a:p>
          <a:p>
            <a:pPr lvl="1">
              <a:buFont typeface="Arial"/>
              <a:buChar char="•"/>
            </a:pPr>
            <a:r>
              <a:rPr lang="en-US" sz="2400" dirty="0"/>
              <a:t>Darcy-</a:t>
            </a:r>
            <a:r>
              <a:rPr lang="en-US" sz="2400" dirty="0" err="1"/>
              <a:t>Weisbach</a:t>
            </a:r>
            <a:endParaRPr lang="en-US" sz="2400" dirty="0"/>
          </a:p>
          <a:p>
            <a:pPr lvl="2"/>
            <a:r>
              <a:rPr lang="en-US" sz="2200" dirty="0"/>
              <a:t>Moody Chart</a:t>
            </a:r>
          </a:p>
          <a:p>
            <a:pPr lvl="2"/>
            <a:r>
              <a:rPr lang="en-US" sz="2200" dirty="0"/>
              <a:t>Jain Equations</a:t>
            </a:r>
          </a:p>
          <a:p>
            <a:pPr lvl="1"/>
            <a:r>
              <a:rPr lang="en-US" sz="2400" dirty="0"/>
              <a:t>Hazen-Williams</a:t>
            </a:r>
          </a:p>
          <a:p>
            <a:pPr lvl="1"/>
            <a:r>
              <a:rPr lang="en-US" sz="2400" dirty="0" err="1"/>
              <a:t>Chezy</a:t>
            </a:r>
            <a:r>
              <a:rPr lang="en-US" sz="2400" dirty="0"/>
              <a:t>-Manning</a:t>
            </a:r>
          </a:p>
          <a:p>
            <a:pPr>
              <a:buFont typeface="Arial"/>
              <a:buChar char="•"/>
            </a:pPr>
            <a:r>
              <a:rPr lang="en-US" sz="3200" dirty="0"/>
              <a:t>Fitting (Minor) Losses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6575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Pipeline system</a:t>
            </a:r>
          </a:p>
        </p:txBody>
      </p:sp>
      <p:pic>
        <p:nvPicPr>
          <p:cNvPr id="1945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75" y="2279598"/>
            <a:ext cx="6896100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7065509" y="2452875"/>
            <a:ext cx="837390" cy="868183"/>
          </a:xfrm>
          <a:prstGeom prst="ellipse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96145" y="2452875"/>
            <a:ext cx="837390" cy="868183"/>
          </a:xfrm>
          <a:prstGeom prst="ellipse">
            <a:avLst/>
          </a:prstGeom>
          <a:noFill/>
          <a:ln w="57150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21161" y="3671406"/>
            <a:ext cx="136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Pump Curve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19004" y="1910266"/>
            <a:ext cx="186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 Loss Model</a:t>
            </a:r>
          </a:p>
        </p:txBody>
      </p:sp>
    </p:spTree>
    <p:extLst>
      <p:ext uri="{BB962C8B-B14F-4D97-AF65-F5344CB8AC3E}">
        <p14:creationId xmlns:p14="http://schemas.microsoft.com/office/powerpoint/2010/main" val="462611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Darcy-Weisbach loss model for pipe loss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42432" y="1998921"/>
            <a:ext cx="8001468" cy="388446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Arial"/>
              <a:buChar char="•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Frictional loss proportional to</a:t>
            </a:r>
          </a:p>
          <a:p>
            <a:pPr lvl="3"/>
            <a:r>
              <a:rPr lang="en-US" sz="2800" dirty="0">
                <a:ea typeface="ＭＳ Ｐゴシック" charset="0"/>
              </a:rPr>
              <a:t>Length, Velocity**2</a:t>
            </a:r>
          </a:p>
          <a:p>
            <a:pPr eaLnBrk="1" hangingPunct="1">
              <a:buFont typeface="Arial"/>
              <a:buChar char="•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Inversely proportional to</a:t>
            </a:r>
          </a:p>
          <a:p>
            <a:pPr lvl="3"/>
            <a:r>
              <a:rPr lang="en-US" sz="2800" dirty="0">
                <a:ea typeface="ＭＳ Ｐゴシック" charset="0"/>
              </a:rPr>
              <a:t>Cross sectional area</a:t>
            </a:r>
          </a:p>
          <a:p>
            <a:pPr eaLnBrk="1" hangingPunct="1">
              <a:buFont typeface="Arial"/>
              <a:buChar char="•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Loss coefficient (f) depends on</a:t>
            </a:r>
          </a:p>
          <a:p>
            <a:pPr lvl="3"/>
            <a:r>
              <a:rPr lang="en-US" sz="2800" dirty="0">
                <a:ea typeface="ＭＳ Ｐゴシック" charset="0"/>
              </a:rPr>
              <a:t>Reynolds number (fluid and flow properties)</a:t>
            </a:r>
          </a:p>
          <a:p>
            <a:pPr lvl="3"/>
            <a:r>
              <a:rPr lang="en-US" sz="2800" dirty="0">
                <a:ea typeface="ＭＳ Ｐゴシック" charset="0"/>
              </a:rPr>
              <a:t>Roughness height (pipe material properties)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103" y="2198421"/>
            <a:ext cx="3547357" cy="197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97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87" y="1163454"/>
            <a:ext cx="4188219" cy="491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itle 1"/>
          <p:cNvSpPr>
            <a:spLocks noGrp="1"/>
          </p:cNvSpPr>
          <p:nvPr>
            <p:ph type="title"/>
          </p:nvPr>
        </p:nvSpPr>
        <p:spPr>
          <a:xfrm>
            <a:off x="950131" y="0"/>
            <a:ext cx="7429499" cy="147857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Moody Chart</a:t>
            </a:r>
          </a:p>
        </p:txBody>
      </p:sp>
      <p:sp>
        <p:nvSpPr>
          <p:cNvPr id="32772" name="Content Placeholder 2"/>
          <p:cNvSpPr>
            <a:spLocks noGrp="1"/>
          </p:cNvSpPr>
          <p:nvPr>
            <p:ph idx="1"/>
          </p:nvPr>
        </p:nvSpPr>
        <p:spPr>
          <a:xfrm>
            <a:off x="4407701" y="1163454"/>
            <a:ext cx="4136064" cy="4659899"/>
          </a:xfrm>
        </p:spPr>
        <p:txBody>
          <a:bodyPr>
            <a:noAutofit/>
          </a:bodyPr>
          <a:lstStyle/>
          <a:p>
            <a:pPr eaLnBrk="1" hangingPunct="1">
              <a:buFont typeface="Arial"/>
              <a:buChar char="•"/>
            </a:pPr>
            <a:r>
              <a:rPr lang="en-US" sz="1800" dirty="0">
                <a:ea typeface="ＭＳ Ｐゴシック" charset="0"/>
                <a:cs typeface="ＭＳ Ｐゴシック" charset="0"/>
              </a:rPr>
              <a:t>Moody-Stanton chart is a tool to estimate the friction factor in the DW head loss model</a:t>
            </a:r>
          </a:p>
          <a:p>
            <a:pPr eaLnBrk="1" hangingPunct="1">
              <a:buFont typeface="Arial"/>
              <a:buChar char="•"/>
            </a:pPr>
            <a:r>
              <a:rPr lang="en-US" sz="1800" dirty="0">
                <a:ea typeface="ＭＳ Ｐゴシック" charset="0"/>
                <a:cs typeface="ＭＳ Ｐゴシック" charset="0"/>
              </a:rPr>
              <a:t>Used for the pipe loss component of friction</a:t>
            </a:r>
          </a:p>
          <a:p>
            <a:pPr lvl="2" eaLnBrk="1" hangingPunct="1"/>
            <a:endParaRPr lang="en-US" sz="1800" dirty="0">
              <a:ea typeface="ＭＳ Ｐゴシック" charset="0"/>
            </a:endParaRPr>
          </a:p>
          <a:p>
            <a:pPr lvl="2"/>
            <a:endParaRPr lang="en-US" sz="18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655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Franklin Gothic Book"/>
                <a:ea typeface="ＭＳ Ｐゴシック" charset="0"/>
                <a:cs typeface="ＭＳ Ｐゴシック" charset="0"/>
              </a:rPr>
              <a:t>Three </a:t>
            </a:r>
            <a:r>
              <a:rPr lang="ja-JP" altLang="en-US" dirty="0">
                <a:latin typeface="Franklin Gothic Book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latin typeface="Franklin Gothic Book"/>
                <a:ea typeface="ＭＳ Ｐゴシック" charset="0"/>
                <a:cs typeface="ＭＳ Ｐゴシック" charset="0"/>
              </a:rPr>
              <a:t>classical</a:t>
            </a:r>
            <a:r>
              <a:rPr lang="ja-JP" altLang="en-US" dirty="0">
                <a:latin typeface="Franklin Gothic Book"/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latin typeface="Franklin Gothic Book"/>
                <a:ea typeface="ＭＳ Ｐゴシック" charset="0"/>
                <a:cs typeface="ＭＳ Ｐゴシック" charset="0"/>
              </a:rPr>
              <a:t> examples using Moody Chart</a:t>
            </a:r>
          </a:p>
          <a:p>
            <a:pPr lvl="1" eaLnBrk="1" hangingPunct="1"/>
            <a:r>
              <a:rPr lang="en-US" dirty="0">
                <a:latin typeface="Franklin Gothic Book"/>
                <a:ea typeface="ＭＳ Ｐゴシック" charset="0"/>
              </a:rPr>
              <a:t>Head loss for given discharge, diameter, material</a:t>
            </a:r>
          </a:p>
          <a:p>
            <a:pPr lvl="1" eaLnBrk="1" hangingPunct="1"/>
            <a:r>
              <a:rPr lang="en-US" dirty="0">
                <a:latin typeface="Franklin Gothic Book"/>
                <a:ea typeface="ＭＳ Ｐゴシック" charset="0"/>
              </a:rPr>
              <a:t>Discharge given head loss, diameter, material</a:t>
            </a:r>
          </a:p>
          <a:p>
            <a:pPr lvl="1" eaLnBrk="1" hangingPunct="1"/>
            <a:r>
              <a:rPr lang="en-US" dirty="0">
                <a:latin typeface="Franklin Gothic Book"/>
                <a:ea typeface="ＭＳ Ｐゴシック" charset="0"/>
              </a:rPr>
              <a:t>Diameter given discharge, head loss, material</a:t>
            </a:r>
          </a:p>
        </p:txBody>
      </p:sp>
    </p:spTree>
    <p:extLst>
      <p:ext uri="{BB962C8B-B14F-4D97-AF65-F5344CB8AC3E}">
        <p14:creationId xmlns:p14="http://schemas.microsoft.com/office/powerpoint/2010/main" val="86743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856060" y="-4669"/>
            <a:ext cx="7429499" cy="147857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 1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856060" y="1014871"/>
            <a:ext cx="7429499" cy="3541714"/>
          </a:xfrm>
        </p:spPr>
        <p:txBody>
          <a:bodyPr/>
          <a:lstStyle/>
          <a:p>
            <a:pPr lvl="1" eaLnBrk="1" hangingPunct="1"/>
            <a:r>
              <a:rPr lang="en-US" dirty="0">
                <a:latin typeface="Franklin Gothic Book"/>
                <a:ea typeface="ＭＳ Ｐゴシック" charset="0"/>
              </a:rPr>
              <a:t>Head loss for given discharge, diameter, material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678" y="1634397"/>
            <a:ext cx="6734481" cy="430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60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{3C27C948-E034-DD44-AD64-770DB28357C2}tf10001122</Template>
  <TotalTime>3195</TotalTime>
  <Words>616</Words>
  <Application>Microsoft Macintosh PowerPoint</Application>
  <PresentationFormat>On-screen Show (4:3)</PresentationFormat>
  <Paragraphs>153</Paragraphs>
  <Slides>33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Circuit</vt:lpstr>
      <vt:lpstr>Equation</vt:lpstr>
      <vt:lpstr>CE 3372 Water Systems Design</vt:lpstr>
      <vt:lpstr>Energy Equation</vt:lpstr>
      <vt:lpstr>Energy equation application</vt:lpstr>
      <vt:lpstr>HEAD LOSS MODELS</vt:lpstr>
      <vt:lpstr>Pipeline system</vt:lpstr>
      <vt:lpstr>Darcy-Weisbach loss model for pipe loss</vt:lpstr>
      <vt:lpstr>Moody Chart</vt:lpstr>
      <vt:lpstr>Examples</vt:lpstr>
      <vt:lpstr>Example 1</vt:lpstr>
      <vt:lpstr>Example 1</vt:lpstr>
      <vt:lpstr>Example 1</vt:lpstr>
      <vt:lpstr>Example 1</vt:lpstr>
      <vt:lpstr>Example 1</vt:lpstr>
      <vt:lpstr>Example 2</vt:lpstr>
      <vt:lpstr>Example 2</vt:lpstr>
      <vt:lpstr>Example 3</vt:lpstr>
      <vt:lpstr>Example 3</vt:lpstr>
      <vt:lpstr>Direct (Jain) Equations</vt:lpstr>
      <vt:lpstr>Jain equations – Computational thinking/data science application</vt:lpstr>
      <vt:lpstr>Jain equations</vt:lpstr>
      <vt:lpstr>PowerPoint Presentation</vt:lpstr>
      <vt:lpstr>Hazen-Williams</vt:lpstr>
      <vt:lpstr>Hazen-Williams</vt:lpstr>
      <vt:lpstr>Hazen-williams</vt:lpstr>
      <vt:lpstr>Example using hazen-williams formula</vt:lpstr>
      <vt:lpstr>Hydraulic Radius</vt:lpstr>
      <vt:lpstr>Hydraulic Radius</vt:lpstr>
      <vt:lpstr>Hydraulic Radius</vt:lpstr>
      <vt:lpstr>Chezy-Manning</vt:lpstr>
      <vt:lpstr>Fitting (Minor) Losses</vt:lpstr>
      <vt:lpstr>Fitting (Minor) Losses</vt:lpstr>
      <vt:lpstr>Example – fitting (minor) losses</vt:lpstr>
      <vt:lpstr>Pipeline system</vt:lpstr>
    </vt:vector>
  </TitlesOfParts>
  <Company>texas tech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3372 Water Systems Design</dc:title>
  <dc:creator>theodore  cleveland</dc:creator>
  <cp:lastModifiedBy>theodore cleveland</cp:lastModifiedBy>
  <cp:revision>89</cp:revision>
  <cp:lastPrinted>2019-09-03T19:36:32Z</cp:lastPrinted>
  <dcterms:created xsi:type="dcterms:W3CDTF">2015-01-19T20:36:34Z</dcterms:created>
  <dcterms:modified xsi:type="dcterms:W3CDTF">2020-08-03T16:15:16Z</dcterms:modified>
</cp:coreProperties>
</file>