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350" r:id="rId4"/>
    <p:sldId id="392" r:id="rId5"/>
    <p:sldId id="353" r:id="rId6"/>
    <p:sldId id="263" r:id="rId7"/>
    <p:sldId id="266" r:id="rId8"/>
    <p:sldId id="393" r:id="rId9"/>
    <p:sldId id="265" r:id="rId10"/>
    <p:sldId id="355" r:id="rId11"/>
    <p:sldId id="356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6"/>
  </p:normalViewPr>
  <p:slideViewPr>
    <p:cSldViewPr snapToObjects="1">
      <p:cViewPr varScale="1">
        <p:scale>
          <a:sx n="132" d="100"/>
          <a:sy n="132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870E6E-7CFE-8243-B500-939B3EE007FF}" type="datetime1">
              <a:rPr lang="en-US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CD83D75-F6FB-4A4D-B1CA-2FCCF1913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96C952-8D5B-564E-9694-710AEEB8C4BE}" type="datetime1">
              <a:rPr lang="en-US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546755-0278-944C-AF45-8C27C0A7E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7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2 principle types of plants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BC6642-0BA7-DE42-90FB-06F24EC2D460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2 principle types of plants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4AFA21-8CA0-D645-8040-4D01FE80AF0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The auger catches a portion of water and lift it as the pump screw rotates.</a:t>
            </a:r>
          </a:p>
          <a:p>
            <a:r>
              <a:rPr lang="en-US">
                <a:latin typeface="Calibri" charset="0"/>
              </a:rPr>
              <a:t>The diameter, fill depth, pump angle, etc are determinants of pump charact.</a:t>
            </a:r>
          </a:p>
          <a:p>
            <a:r>
              <a:rPr lang="en-US">
                <a:latin typeface="Calibri" charset="0"/>
              </a:rPr>
              <a:t>Commonly used in wastewater lifting and hurricane barrier lifting</a:t>
            </a:r>
          </a:p>
          <a:p>
            <a:r>
              <a:rPr lang="en-US">
                <a:latin typeface="Calibri" charset="0"/>
              </a:rPr>
              <a:t>Very tolerant of debris in liquid.  Failure is HUGE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D8F97F-58CE-7F49-833A-166E9B256280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Upstroke, chamber fills. Downstroke, liquid is pushed out</a:t>
            </a:r>
          </a:p>
          <a:p>
            <a:r>
              <a:rPr lang="en-US">
                <a:latin typeface="Calibri" charset="0"/>
              </a:rPr>
              <a:t>Check valves prevent back flow.</a:t>
            </a:r>
          </a:p>
          <a:p>
            <a:r>
              <a:rPr lang="en-US">
                <a:latin typeface="Calibri" charset="0"/>
              </a:rPr>
              <a:t>Bore diameter, stroke length and rate are principal det of the operating character of a piston pump.</a:t>
            </a:r>
          </a:p>
          <a:p>
            <a:r>
              <a:rPr lang="en-US">
                <a:latin typeface="Calibri" charset="0"/>
              </a:rPr>
              <a:t>If no flow can occur, discharge is blocked, piston pump can and will destroy !!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85553D-14B8-914A-928E-DE5FDD613DAA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2 principle types of plants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D74A1-4A01-7E44-A131-50C1C88A4668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Propeller creates thrust</a:t>
            </a:r>
          </a:p>
          <a:p>
            <a:r>
              <a:rPr lang="en-US">
                <a:latin typeface="Calibri" charset="0"/>
              </a:rPr>
              <a:t>Impeller creates suction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94EA74-ED9B-D040-8AB5-83E7F6177EDA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Play til 3:11</a:t>
            </a:r>
          </a:p>
          <a:p>
            <a:pPr eaLnBrk="1" hangingPunct="1"/>
            <a:r>
              <a:rPr lang="en-US">
                <a:latin typeface="Calibri" charset="0"/>
              </a:rPr>
              <a:t>Rate of impeller is how much momentum it can transfer to the water</a:t>
            </a:r>
          </a:p>
          <a:p>
            <a:pPr eaLnBrk="1" hangingPunct="1"/>
            <a:r>
              <a:rPr lang="en-US">
                <a:latin typeface="Calibri" charset="0"/>
              </a:rPr>
              <a:t>Conversion of rotational kinetic energy to hydrodynamic energy of fluid flow</a:t>
            </a:r>
          </a:p>
          <a:p>
            <a:pPr eaLnBrk="1" hangingPunct="1"/>
            <a:r>
              <a:rPr lang="en-US">
                <a:latin typeface="Calibri" charset="0"/>
              </a:rPr>
              <a:t>Cent pump can be submersible wet or dry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3447C7-8964-DD4E-86B6-B896C51F7280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Moving the same axis the fan rotates on.</a:t>
            </a:r>
          </a:p>
          <a:p>
            <a:pPr eaLnBrk="1" hangingPunct="1"/>
            <a:r>
              <a:rPr lang="en-US">
                <a:latin typeface="Calibri" charset="0"/>
              </a:rPr>
              <a:t>Collinear enough.</a:t>
            </a:r>
          </a:p>
          <a:p>
            <a:pPr eaLnBrk="1" hangingPunct="1"/>
            <a:r>
              <a:rPr lang="en-US">
                <a:latin typeface="Calibri" charset="0"/>
              </a:rPr>
              <a:t>Perpendicular to blade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966C10-F1C0-894D-910A-987FA5750DEF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68C58913-44BB-0A41-9935-6DFF590E910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5C3E15B6-3DD9-5D48-BF42-3EFACBFB1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63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796BE-EEDD-F543-9BF6-27EE5A430DDC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8D4FC-17E1-0C45-8506-BA3471688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0579DD-1995-254B-87B9-63D66BE34874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8300E-34C8-7C49-AC31-0B301C2739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D642ECA4-A4B8-F04D-877B-097882BD4C21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>
              <a:defRPr/>
            </a:pPr>
            <a:fld id="{155660C3-0F41-9645-98D5-C78D96C30B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07563-A740-C844-A8E8-28BDE4CBA2D1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936E9-1824-FD49-AE5C-CC4EC128CB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1CBF0-E24D-6B42-8E12-F781FE4BC9D4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3F81A-8BFD-E04C-98D5-06D23B5FE9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6DF310-925E-524B-8356-36D834AB30BC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63CAE-2575-BC4B-871E-30D4E3BB0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FA33-3C45-5343-9A9E-0E787E92CE93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8175F-E635-DD42-B6EA-2A966BC7DA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DE7AF-025E-C147-90B8-8D0BD62387DE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507AF-2D1A-CD4E-A501-23D99E567E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1A8B7-4B89-5D4A-BE7F-677B39F813FF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236DC-C6AB-FB4C-879D-8849C37536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CABFCB-B8B0-AE47-AE99-A0B3354FE800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A3D5-119D-F14A-ACFC-3D1A741CC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805" y="990600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CE 3372 water systems design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2601" y="3602038"/>
            <a:ext cx="6705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Pumps and lift stations </a:t>
            </a:r>
            <a:r>
              <a:rPr lang="mr-IN" dirty="0"/>
              <a:t>–</a:t>
            </a:r>
            <a:r>
              <a:rPr lang="en-US" dirty="0"/>
              <a:t>Part 1 (fall 2020)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Pumps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Fixed Displacement Pumps</a:t>
            </a:r>
          </a:p>
          <a:p>
            <a:pPr lvl="1" eaLnBrk="1" hangingPunct="1"/>
            <a:r>
              <a:rPr lang="en-US"/>
              <a:t>Screw Pumps</a:t>
            </a:r>
          </a:p>
          <a:p>
            <a:pPr lvl="1" eaLnBrk="1" hangingPunct="1"/>
            <a:r>
              <a:rPr lang="en-US"/>
              <a:t>Reciprocating Pumps</a:t>
            </a:r>
          </a:p>
          <a:p>
            <a:pPr eaLnBrk="1" hangingPunct="1"/>
            <a:r>
              <a:rPr lang="en-US"/>
              <a:t>Variable Displacement Pumps</a:t>
            </a:r>
          </a:p>
          <a:p>
            <a:pPr lvl="1" eaLnBrk="1" hangingPunct="1"/>
            <a:r>
              <a:rPr lang="en-US"/>
              <a:t>Centrifugal (Radial-Flow) Pumps</a:t>
            </a:r>
          </a:p>
          <a:p>
            <a:pPr lvl="1" eaLnBrk="1" hangingPunct="1"/>
            <a:r>
              <a:rPr lang="en-US"/>
              <a:t>Propeller Pumps (Axial-Flow)</a:t>
            </a:r>
          </a:p>
          <a:p>
            <a:pPr lvl="1" eaLnBrk="1" hangingPunct="1"/>
            <a:r>
              <a:rPr lang="en-US"/>
              <a:t>Jet Pumps (Mixed-Flow)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Displacement Pumps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5943600" cy="4953000"/>
          </a:xfrm>
        </p:spPr>
        <p:txBody>
          <a:bodyPr/>
          <a:lstStyle/>
          <a:p>
            <a:pPr eaLnBrk="1" hangingPunct="1"/>
            <a:r>
              <a:rPr lang="en-US"/>
              <a:t>Classification is based on the way water leaves the rotating part of the pump</a:t>
            </a:r>
          </a:p>
          <a:p>
            <a:pPr lvl="1" eaLnBrk="1" hangingPunct="1"/>
            <a:r>
              <a:rPr lang="en-US"/>
              <a:t>Radial-flow pump – water leaves impeller in radial direction</a:t>
            </a:r>
          </a:p>
          <a:p>
            <a:pPr lvl="1" eaLnBrk="1" hangingPunct="1"/>
            <a:r>
              <a:rPr lang="en-US"/>
              <a:t>Axial-flow pump – water leaves propeller in the axial direction</a:t>
            </a:r>
          </a:p>
          <a:p>
            <a:pPr lvl="1" eaLnBrk="1" hangingPunct="1"/>
            <a:r>
              <a:rPr lang="en-US"/>
              <a:t>Mixed-flow pump – water leaves impeller in an inclined direction (has both radial and axial components)</a:t>
            </a:r>
          </a:p>
        </p:txBody>
      </p:sp>
      <p:pic>
        <p:nvPicPr>
          <p:cNvPr id="45059" name="Picture 5" descr="centrifigal pump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8" t="39297" r="12062" b="44965"/>
          <a:stretch>
            <a:fillRect/>
          </a:stretch>
        </p:blipFill>
        <p:spPr bwMode="auto">
          <a:xfrm>
            <a:off x="6389235" y="1752600"/>
            <a:ext cx="1799364" cy="55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13" descr="centrifigal pump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7820" r="28825" b="71191"/>
          <a:stretch>
            <a:fillRect/>
          </a:stretch>
        </p:blipFill>
        <p:spPr bwMode="auto">
          <a:xfrm>
            <a:off x="6296307" y="3409489"/>
            <a:ext cx="20002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15" descr="centrifigal pump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2" t="69560" r="25729" b="12505"/>
          <a:stretch>
            <a:fillRect/>
          </a:stretch>
        </p:blipFill>
        <p:spPr bwMode="auto">
          <a:xfrm>
            <a:off x="6372656" y="5484449"/>
            <a:ext cx="1944687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7086600" y="2133600"/>
            <a:ext cx="0" cy="78217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15200" y="4495800"/>
            <a:ext cx="0" cy="53340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39000" y="6324600"/>
            <a:ext cx="0" cy="44613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31633" y="1981200"/>
            <a:ext cx="621143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12871" y="3185600"/>
            <a:ext cx="12548" cy="44777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827163" y="5334000"/>
            <a:ext cx="625613" cy="54153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+mn-lt"/>
              </a:rPr>
              <a:t>Radial-Flow Pumps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Centrifugal Pump</a:t>
            </a:r>
          </a:p>
          <a:p>
            <a:pPr lvl="1" eaLnBrk="1" hangingPunct="1"/>
            <a:r>
              <a:rPr lang="en-US"/>
              <a:t>Accelerates water using an impeller </a:t>
            </a:r>
          </a:p>
          <a:p>
            <a:pPr eaLnBrk="1" hangingPunct="1"/>
            <a:r>
              <a:rPr lang="en-US" sz="2000"/>
              <a:t>https://www.youtube.com/watch?v=BaEHVpKc-1Q</a:t>
            </a:r>
          </a:p>
          <a:p>
            <a:pPr eaLnBrk="1" hangingPunct="1"/>
            <a:r>
              <a:rPr lang="en-US" sz="2000"/>
              <a:t>https://www.youtube.com/watch?feature=player_detailpage&amp;v=ECv1VwW6RTo#t=122</a:t>
            </a: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247101"/>
            <a:ext cx="4022725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8" name="Group 1"/>
          <p:cNvGrpSpPr>
            <a:grpSpLocks/>
          </p:cNvGrpSpPr>
          <p:nvPr/>
        </p:nvGrpSpPr>
        <p:grpSpPr bwMode="auto">
          <a:xfrm>
            <a:off x="342900" y="4033838"/>
            <a:ext cx="4191000" cy="2667000"/>
            <a:chOff x="304800" y="4052888"/>
            <a:chExt cx="3576638" cy="2055811"/>
          </a:xfrm>
        </p:grpSpPr>
        <p:pic>
          <p:nvPicPr>
            <p:cNvPr id="47111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279899"/>
              <a:ext cx="3576638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rot="10800000">
              <a:off x="2057895" y="5194597"/>
              <a:ext cx="1142086" cy="456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1981475" y="4355557"/>
              <a:ext cx="609401" cy="4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09" name="TextBox 10"/>
          <p:cNvSpPr txBox="1">
            <a:spLocks noChangeArrowheads="1"/>
          </p:cNvSpPr>
          <p:nvPr/>
        </p:nvSpPr>
        <p:spPr bwMode="auto">
          <a:xfrm>
            <a:off x="2701925" y="4327525"/>
            <a:ext cx="10985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Discharge</a:t>
            </a:r>
          </a:p>
        </p:txBody>
      </p:sp>
      <p:sp>
        <p:nvSpPr>
          <p:cNvPr id="47110" name="TextBox 7"/>
          <p:cNvSpPr txBox="1">
            <a:spLocks noChangeArrowheads="1"/>
          </p:cNvSpPr>
          <p:nvPr/>
        </p:nvSpPr>
        <p:spPr bwMode="auto">
          <a:xfrm rot="1394370">
            <a:off x="3037332" y="5923240"/>
            <a:ext cx="133578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Suction (Eye)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Axial Flow Pumps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Axial flow pumps have impellers whose axis of rotation is collinear with the discharge</a:t>
            </a:r>
          </a:p>
          <a:p>
            <a:pPr eaLnBrk="1" hangingPunct="1"/>
            <a:r>
              <a:rPr lang="en-US">
                <a:latin typeface="Calibri" charset="0"/>
              </a:rPr>
              <a:t>Used in high flow, low head applications</a:t>
            </a:r>
          </a:p>
        </p:txBody>
      </p:sp>
      <p:pic>
        <p:nvPicPr>
          <p:cNvPr id="49155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3862388"/>
            <a:ext cx="338455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rot="16200000" flipV="1">
            <a:off x="6248400" y="54864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6135688" y="4076700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58" name="TextBox 29"/>
          <p:cNvSpPr txBox="1">
            <a:spLocks noChangeArrowheads="1"/>
          </p:cNvSpPr>
          <p:nvPr/>
        </p:nvSpPr>
        <p:spPr bwMode="auto">
          <a:xfrm>
            <a:off x="6221413" y="5867400"/>
            <a:ext cx="86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suction</a:t>
            </a:r>
          </a:p>
        </p:txBody>
      </p:sp>
      <p:sp>
        <p:nvSpPr>
          <p:cNvPr id="49159" name="TextBox 30"/>
          <p:cNvSpPr txBox="1">
            <a:spLocks noChangeArrowheads="1"/>
          </p:cNvSpPr>
          <p:nvPr/>
        </p:nvSpPr>
        <p:spPr bwMode="auto">
          <a:xfrm>
            <a:off x="6553200" y="3505200"/>
            <a:ext cx="1077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</a:t>
            </a:r>
          </a:p>
        </p:txBody>
      </p:sp>
      <p:pic>
        <p:nvPicPr>
          <p:cNvPr id="4916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3675063"/>
            <a:ext cx="3995737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Pumps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537575" cy="47244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mechanical device that transfers mechanical energy into a liquid; used to</a:t>
            </a:r>
          </a:p>
          <a:p>
            <a:pPr lvl="1" eaLnBrk="1" hangingPunct="1"/>
            <a:r>
              <a:rPr lang="en-US">
                <a:latin typeface="Calibri" charset="0"/>
              </a:rPr>
              <a:t>Lift from lower to higher elevation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	Lift stations</a:t>
            </a:r>
          </a:p>
          <a:p>
            <a:pPr lvl="1" eaLnBrk="1" hangingPunct="1"/>
            <a:r>
              <a:rPr lang="en-US">
                <a:latin typeface="Calibri" charset="0"/>
              </a:rPr>
              <a:t>Increase pressure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	Booster stations</a:t>
            </a:r>
          </a:p>
          <a:p>
            <a:r>
              <a:rPr lang="en-US">
                <a:latin typeface="Calibri" charset="0"/>
              </a:rPr>
              <a:t>Gas phase equivalent</a:t>
            </a:r>
          </a:p>
          <a:p>
            <a:pPr lvl="1"/>
            <a:r>
              <a:rPr lang="en-US">
                <a:latin typeface="Calibri" charset="0"/>
              </a:rPr>
              <a:t>Compressor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10490"/>
            <a:ext cx="4038600" cy="327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7" idx="2"/>
          </p:cNvCxnSpPr>
          <p:nvPr/>
        </p:nvCxnSpPr>
        <p:spPr>
          <a:xfrm flipH="1">
            <a:off x="7162801" y="3188732"/>
            <a:ext cx="1516594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89309" y="4572000"/>
            <a:ext cx="2578091" cy="116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85559" y="2819400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Pump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5562600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Motor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96200" y="4648200"/>
            <a:ext cx="589359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162801" y="2667000"/>
            <a:ext cx="0" cy="83820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85559" y="4517395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4">
                    <a:lumMod val="60000"/>
                    <a:lumOff val="40000"/>
                  </a:schemeClr>
                </a:solidFill>
              </a:rPr>
              <a:t>suction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4645" y="2376380"/>
            <a:ext cx="79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4">
                    <a:lumMod val="75000"/>
                  </a:schemeClr>
                </a:solidFill>
              </a:rPr>
              <a:t>discharge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 descr="s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058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43400"/>
            <a:ext cx="6241227" cy="2227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"/>
            <a:ext cx="6241227" cy="41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5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Pumps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56060" y="1752600"/>
            <a:ext cx="7429499" cy="3541714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Calibri" charset="0"/>
              </a:rPr>
              <a:t>Positive (Fixed) Displacement Pumps</a:t>
            </a:r>
          </a:p>
          <a:p>
            <a:pPr lvl="1" eaLnBrk="1" hangingPunct="1"/>
            <a:r>
              <a:rPr lang="en-US">
                <a:latin typeface="Calibri" charset="0"/>
              </a:rPr>
              <a:t>Fixed volume of fluid is displaced each cycle regardless of system static head/pressure</a:t>
            </a:r>
          </a:p>
          <a:p>
            <a:pPr lvl="1" eaLnBrk="1" hangingPunct="1"/>
            <a:r>
              <a:rPr lang="en-US">
                <a:latin typeface="Calibri" charset="0"/>
              </a:rPr>
              <a:t>Lower flow rates and higher head than non-positive pumps</a:t>
            </a:r>
          </a:p>
          <a:p>
            <a:pPr eaLnBrk="1" hangingPunct="1"/>
            <a:r>
              <a:rPr lang="en-US">
                <a:latin typeface="Calibri" charset="0"/>
              </a:rPr>
              <a:t> Variable Displacement Pumps </a:t>
            </a:r>
          </a:p>
          <a:p>
            <a:pPr lvl="1"/>
            <a:r>
              <a:rPr lang="en-US">
                <a:latin typeface="Calibri" charset="0"/>
              </a:rPr>
              <a:t>Varying volume of fluid is displaced dependent on system static head/pressure (back pressure)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Pumps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Fixed Displacement Pumps</a:t>
            </a:r>
          </a:p>
          <a:p>
            <a:pPr lvl="1" eaLnBrk="1" hangingPunct="1"/>
            <a:r>
              <a:rPr lang="en-US">
                <a:latin typeface="Calibri" charset="0"/>
              </a:rPr>
              <a:t>Screw Pumps</a:t>
            </a:r>
          </a:p>
          <a:p>
            <a:pPr lvl="1" eaLnBrk="1" hangingPunct="1"/>
            <a:r>
              <a:rPr lang="en-US">
                <a:latin typeface="Calibri" charset="0"/>
              </a:rPr>
              <a:t>Reciprocating Pumps</a:t>
            </a:r>
          </a:p>
          <a:p>
            <a:pPr eaLnBrk="1" hangingPunct="1"/>
            <a:r>
              <a:rPr lang="en-US">
                <a:latin typeface="Calibri" charset="0"/>
              </a:rPr>
              <a:t>Variable Displacement Pumps</a:t>
            </a:r>
          </a:p>
          <a:p>
            <a:pPr lvl="1" eaLnBrk="1" hangingPunct="1"/>
            <a:r>
              <a:rPr lang="en-US">
                <a:latin typeface="Calibri" charset="0"/>
              </a:rPr>
              <a:t>Centrifugal (Radial-Flow) Pumps</a:t>
            </a:r>
          </a:p>
          <a:p>
            <a:pPr lvl="1" eaLnBrk="1" hangingPunct="1"/>
            <a:r>
              <a:rPr lang="en-US">
                <a:latin typeface="Calibri" charset="0"/>
              </a:rPr>
              <a:t>Propeller Pumps (Axial-Flow)</a:t>
            </a:r>
          </a:p>
          <a:p>
            <a:pPr lvl="1" eaLnBrk="1" hangingPunct="1"/>
            <a:r>
              <a:rPr lang="en-US">
                <a:latin typeface="Calibri" charset="0"/>
              </a:rPr>
              <a:t>Jet Pumps (Mixed-Flow)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Positive Displacement Pumps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4800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Screw</a:t>
            </a:r>
            <a:r>
              <a:rPr lang="en-US" sz="24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Pump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A revolving shaft with blades rotates in a trough at an incline and pushes water up</a:t>
            </a:r>
          </a:p>
        </p:txBody>
      </p:sp>
      <p:pic>
        <p:nvPicPr>
          <p:cNvPr id="3891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3563"/>
            <a:ext cx="4645025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7" descr="p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320357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73308"/>
            <a:ext cx="5029200" cy="379755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 charset="0"/>
              </a:rPr>
              <a:t>Positive Displacement Pumps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752600"/>
            <a:ext cx="50292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>
                <a:latin typeface="Calibri" charset="0"/>
              </a:rPr>
              <a:t>Progressive Cavity Pump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alibri" charset="0"/>
              </a:rPr>
              <a:t>A revolving shaft (rotor) with rotates in a trough (stator)</a:t>
            </a:r>
          </a:p>
        </p:txBody>
      </p:sp>
    </p:spTree>
    <p:extLst>
      <p:ext uri="{BB962C8B-B14F-4D97-AF65-F5344CB8AC3E}">
        <p14:creationId xmlns:p14="http://schemas.microsoft.com/office/powerpoint/2010/main" val="300110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Positive Displacement Pumps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5029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Reciprocating Piston Pump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A piston sucks the fluid into a cylinder and then pushes it out 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533400" y="2895600"/>
            <a:ext cx="5257800" cy="3733800"/>
            <a:chOff x="5124059" y="2463281"/>
            <a:chExt cx="3970338" cy="2895600"/>
          </a:xfrm>
        </p:grpSpPr>
        <p:pic>
          <p:nvPicPr>
            <p:cNvPr id="40965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059" y="2463281"/>
              <a:ext cx="3970338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6735211" y="3338609"/>
              <a:ext cx="914665" cy="838394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003959" y="3973869"/>
              <a:ext cx="304488" cy="304087"/>
            </a:xfrm>
            <a:prstGeom prst="ellipse">
              <a:avLst/>
            </a:prstGeom>
            <a:solidFill>
              <a:schemeClr val="accent2">
                <a:alpha val="48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99415" y="4328432"/>
              <a:ext cx="304488" cy="304087"/>
            </a:xfrm>
            <a:prstGeom prst="ellipse">
              <a:avLst/>
            </a:prstGeom>
            <a:solidFill>
              <a:schemeClr val="accent2">
                <a:alpha val="48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4096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968500"/>
            <a:ext cx="20447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{3C27C948-E034-DD44-AD64-770DB28357C2}tf10001122</Template>
  <TotalTime>4365</TotalTime>
  <Words>539</Words>
  <Application>Microsoft Macintosh PowerPoint</Application>
  <PresentationFormat>On-screen Show (4:3)</PresentationFormat>
  <Paragraphs>88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PowerPoint Presentation</vt:lpstr>
      <vt:lpstr>Pumps</vt:lpstr>
      <vt:lpstr>PowerPoint Presentation</vt:lpstr>
      <vt:lpstr>PowerPoint Presentation</vt:lpstr>
      <vt:lpstr>Pumps</vt:lpstr>
      <vt:lpstr>Pumps</vt:lpstr>
      <vt:lpstr>Positive Displacement Pumps</vt:lpstr>
      <vt:lpstr>PowerPoint Presentation</vt:lpstr>
      <vt:lpstr>Positive Displacement Pumps</vt:lpstr>
      <vt:lpstr>Pumps</vt:lpstr>
      <vt:lpstr>VARIABLE Displacement Pumps</vt:lpstr>
      <vt:lpstr>Radial-Flow Pumps</vt:lpstr>
      <vt:lpstr>Axial Flow Pumps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136</cp:revision>
  <cp:lastPrinted>2010-01-26T00:33:16Z</cp:lastPrinted>
  <dcterms:created xsi:type="dcterms:W3CDTF">2013-08-24T13:37:38Z</dcterms:created>
  <dcterms:modified xsi:type="dcterms:W3CDTF">2020-08-17T15:10:58Z</dcterms:modified>
</cp:coreProperties>
</file>