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embeddings/oleObject1.bin" ContentType="application/vnd.openxmlformats-officedocument.oleObject"/>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0" r:id="rId1"/>
  </p:sldMasterIdLst>
  <p:notesMasterIdLst>
    <p:notesMasterId r:id="rId14"/>
  </p:notesMasterIdLst>
  <p:handoutMasterIdLst>
    <p:handoutMasterId r:id="rId15"/>
  </p:handoutMasterIdLst>
  <p:sldIdLst>
    <p:sldId id="256" r:id="rId2"/>
    <p:sldId id="376" r:id="rId3"/>
    <p:sldId id="377" r:id="rId4"/>
    <p:sldId id="378" r:id="rId5"/>
    <p:sldId id="379" r:id="rId6"/>
    <p:sldId id="380" r:id="rId7"/>
    <p:sldId id="381" r:id="rId8"/>
    <p:sldId id="382" r:id="rId9"/>
    <p:sldId id="383" r:id="rId10"/>
    <p:sldId id="384" r:id="rId11"/>
    <p:sldId id="385" r:id="rId12"/>
    <p:sldId id="387" r:id="rId13"/>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3" frameSlides="1"/>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5"/>
    <p:restoredTop sz="94616"/>
  </p:normalViewPr>
  <p:slideViewPr>
    <p:cSldViewPr snapToObjects="1">
      <p:cViewPr varScale="1">
        <p:scale>
          <a:sx n="132" d="100"/>
          <a:sy n="132" d="100"/>
        </p:scale>
        <p:origin x="-936"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handoutMaster" Target="handoutMasters/handoutMaster1.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charset="0"/>
                <a:ea typeface="ＭＳ Ｐゴシック" charset="-128"/>
                <a:cs typeface="ＭＳ Ｐゴシック" charset="-128"/>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pPr>
              <a:defRPr/>
            </a:pPr>
            <a:fld id="{02870E6E-7CFE-8243-B500-939B3EE007FF}" type="datetime1">
              <a:rPr lang="en-US"/>
              <a:pPr>
                <a:defRPr/>
              </a:pPr>
              <a:t>8/17/20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charset="0"/>
                <a:ea typeface="ＭＳ Ｐゴシック" charset="-128"/>
                <a:cs typeface="ＭＳ Ｐゴシック" charset="-128"/>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pPr>
              <a:defRPr/>
            </a:pPr>
            <a:fld id="{2CD83D75-F6FB-4A4D-B1CA-2FCCF1913906}" type="slidenum">
              <a:rPr lang="en-US"/>
              <a:pPr>
                <a:defRPr/>
              </a:pPr>
              <a:t>‹#›</a:t>
            </a:fld>
            <a:endParaRPr lang="en-US"/>
          </a:p>
        </p:txBody>
      </p:sp>
    </p:spTree>
    <p:extLst>
      <p:ext uri="{BB962C8B-B14F-4D97-AF65-F5344CB8AC3E}">
        <p14:creationId xmlns:p14="http://schemas.microsoft.com/office/powerpoint/2010/main" val="37320662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ＭＳ Ｐゴシック" charset="-128"/>
                <a:cs typeface="ＭＳ Ｐゴシック" charset="-128"/>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BE96C952-8D5B-564E-9694-710AEEB8C4BE}" type="datetime1">
              <a:rPr lang="en-US"/>
              <a:pPr>
                <a:defRPr/>
              </a:pPr>
              <a:t>8/17/20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ＭＳ Ｐゴシック" charset="-128"/>
                <a:cs typeface="ＭＳ Ｐゴシック" charset="-128"/>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3B546755-0278-944C-AF45-8C27C0A7E306}" type="slidenum">
              <a:rPr lang="en-US"/>
              <a:pPr>
                <a:defRPr/>
              </a:pPr>
              <a:t>‹#›</a:t>
            </a:fld>
            <a:endParaRPr lang="en-US"/>
          </a:p>
        </p:txBody>
      </p:sp>
    </p:spTree>
    <p:extLst>
      <p:ext uri="{BB962C8B-B14F-4D97-AF65-F5344CB8AC3E}">
        <p14:creationId xmlns:p14="http://schemas.microsoft.com/office/powerpoint/2010/main" val="2417437265"/>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861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atin typeface="Calibri" charset="0"/>
              </a:rPr>
              <a:t>Range of app (like needing to pump 120 MGPM)</a:t>
            </a:r>
          </a:p>
        </p:txBody>
      </p:sp>
      <p:sp>
        <p:nvSpPr>
          <p:cNvPr id="6861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7CBCF85-5540-7B49-9355-C5530255D661}" type="slidenum">
              <a:rPr lang="en-US" sz="1200"/>
              <a:pPr eaLnBrk="1" hangingPunct="1"/>
              <a:t>2</a:t>
            </a:fld>
            <a:endParaRPr lang="en-U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9011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a:latin typeface="Times New Roman" charset="0"/>
                <a:cs typeface="Times New Roman" charset="0"/>
              </a:rPr>
              <a:t>For pumps in series, the curve of two pumps, for example, is produced </a:t>
            </a:r>
            <a:r>
              <a:rPr lang="en-US" altLang="zh-CN" u="sng">
                <a:solidFill>
                  <a:srgbClr val="CC3300"/>
                </a:solidFill>
                <a:latin typeface="Times New Roman" charset="0"/>
                <a:cs typeface="Times New Roman" charset="0"/>
              </a:rPr>
              <a:t>by adding the heads of the two pumps at the same discharge</a:t>
            </a:r>
            <a:r>
              <a:rPr lang="en-US" altLang="zh-CN">
                <a:latin typeface="Times New Roman" charset="0"/>
                <a:cs typeface="Times New Roman" charset="0"/>
              </a:rPr>
              <a:t>.</a:t>
            </a:r>
          </a:p>
          <a:p>
            <a:endParaRPr lang="en-US">
              <a:latin typeface="Calibri" charset="0"/>
            </a:endParaRPr>
          </a:p>
        </p:txBody>
      </p:sp>
      <p:sp>
        <p:nvSpPr>
          <p:cNvPr id="9011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1B9ECEE-FA03-5548-9216-84ECB2E432DE}" type="slidenum">
              <a:rPr lang="en-US" sz="1200"/>
              <a:pPr eaLnBrk="1" hangingPunct="1"/>
              <a:t>12</a:t>
            </a:fld>
            <a:endParaRPr 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7065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atin typeface="Calibri" charset="0"/>
              </a:rPr>
              <a:t>System curve.. How much energy does it take to meet the needs of your system</a:t>
            </a:r>
          </a:p>
          <a:p>
            <a:endParaRPr lang="en-US">
              <a:latin typeface="Calibri" charset="0"/>
            </a:endParaRPr>
          </a:p>
        </p:txBody>
      </p:sp>
      <p:sp>
        <p:nvSpPr>
          <p:cNvPr id="7065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292E550-A2E8-2347-A478-B9D857C00EC3}" type="slidenum">
              <a:rPr lang="en-US" sz="1200"/>
              <a:pPr eaLnBrk="1" hangingPunct="1"/>
              <a:t>3</a:t>
            </a:fld>
            <a:endParaRPr 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7270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atin typeface="Calibri" charset="0"/>
              </a:rPr>
              <a:t>The amount of head the pump must add to overcome elevation differences is dependent on system characteristics and topology (and independent of the pump discharge rate), and is referred to as static head or static lift. Friction and minor losses, however, are highly dependent on the rate of discharge through the pump. When these losses are added to the static head for a series of discharge rates, the resulting plot is called a </a:t>
            </a:r>
            <a:r>
              <a:rPr lang="en-US" u="sng">
                <a:latin typeface="Calibri" charset="0"/>
              </a:rPr>
              <a:t>system head curve".</a:t>
            </a:r>
          </a:p>
          <a:p>
            <a:pPr marL="0" lvl="1" eaLnBrk="1" hangingPunct="1"/>
            <a:r>
              <a:rPr lang="en-US" sz="2000">
                <a:latin typeface="Calibri" charset="0"/>
              </a:rPr>
              <a:t>Apply the energy equation and incorporate various friction components</a:t>
            </a:r>
          </a:p>
          <a:p>
            <a:pPr eaLnBrk="1" hangingPunct="1"/>
            <a:endParaRPr lang="en-US">
              <a:latin typeface="Calibri" charset="0"/>
            </a:endParaRPr>
          </a:p>
        </p:txBody>
      </p:sp>
      <p:sp>
        <p:nvSpPr>
          <p:cNvPr id="7270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C7090FB-0314-174F-9E83-3414FA3929F2}" type="slidenum">
              <a:rPr lang="en-US" sz="1200"/>
              <a:pPr eaLnBrk="1" hangingPunct="1"/>
              <a:t>4</a:t>
            </a:fld>
            <a:endParaRPr 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7577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fontScale="92500" lnSpcReduction="20000"/>
          </a:bodyPr>
          <a:lstStyle/>
          <a:p>
            <a:pPr eaLnBrk="1" hangingPunct="1"/>
            <a:r>
              <a:rPr lang="en-US">
                <a:latin typeface="Calibri" charset="0"/>
              </a:rPr>
              <a:t>Wire- ratio of electrical energy in to water energy out</a:t>
            </a:r>
          </a:p>
          <a:p>
            <a:pPr lvl="1"/>
            <a:r>
              <a:rPr lang="en-US">
                <a:solidFill>
                  <a:srgbClr val="FF0000"/>
                </a:solidFill>
                <a:latin typeface="Calibri" charset="0"/>
              </a:rPr>
              <a:t>Added head versus discharge. </a:t>
            </a:r>
          </a:p>
          <a:p>
            <a:pPr lvl="1"/>
            <a:r>
              <a:rPr lang="en-US">
                <a:latin typeface="Calibri" charset="0"/>
              </a:rPr>
              <a:t>Wire-to-water eﬃciency versus discharge. </a:t>
            </a:r>
          </a:p>
          <a:p>
            <a:pPr lvl="1"/>
            <a:r>
              <a:rPr lang="en-US">
                <a:latin typeface="Calibri" charset="0"/>
              </a:rPr>
              <a:t>Mechanical power versus discharge. </a:t>
            </a:r>
          </a:p>
          <a:p>
            <a:pPr lvl="1"/>
            <a:r>
              <a:rPr lang="en-US">
                <a:solidFill>
                  <a:srgbClr val="FF0000"/>
                </a:solidFill>
                <a:latin typeface="Calibri" charset="0"/>
              </a:rPr>
              <a:t>Net Positive Suction Head required versus discharge. </a:t>
            </a:r>
          </a:p>
          <a:p>
            <a:pPr eaLnBrk="1" hangingPunct="1"/>
            <a:endParaRPr lang="en-US">
              <a:latin typeface="Calibri" charset="0"/>
            </a:endParaRPr>
          </a:p>
          <a:p>
            <a:pPr lvl="2" eaLnBrk="1" hangingPunct="1">
              <a:lnSpc>
                <a:spcPct val="90000"/>
              </a:lnSpc>
            </a:pPr>
            <a:r>
              <a:rPr lang="en-US" sz="2500">
                <a:solidFill>
                  <a:srgbClr val="FF0000"/>
                </a:solidFill>
                <a:latin typeface="Times New Roman" charset="0"/>
                <a:cs typeface="Times New Roman" charset="0"/>
              </a:rPr>
              <a:t>the discharge on the x-axis,</a:t>
            </a:r>
          </a:p>
          <a:p>
            <a:pPr lvl="2" eaLnBrk="1" hangingPunct="1">
              <a:lnSpc>
                <a:spcPct val="90000"/>
              </a:lnSpc>
            </a:pPr>
            <a:r>
              <a:rPr lang="en-US" sz="2500">
                <a:solidFill>
                  <a:srgbClr val="FF0000"/>
                </a:solidFill>
                <a:latin typeface="Times New Roman" charset="0"/>
                <a:cs typeface="Times New Roman" charset="0"/>
              </a:rPr>
              <a:t>the head on the left y-axis,</a:t>
            </a:r>
          </a:p>
          <a:p>
            <a:pPr lvl="2" eaLnBrk="1" hangingPunct="1">
              <a:lnSpc>
                <a:spcPct val="90000"/>
              </a:lnSpc>
            </a:pPr>
            <a:r>
              <a:rPr lang="en-US" sz="2500">
                <a:solidFill>
                  <a:srgbClr val="FF0000"/>
                </a:solidFill>
                <a:latin typeface="Times New Roman" charset="0"/>
                <a:cs typeface="Times New Roman" charset="0"/>
              </a:rPr>
              <a:t>the pump power input on the right y-axis,</a:t>
            </a:r>
          </a:p>
          <a:p>
            <a:pPr lvl="2" eaLnBrk="1" hangingPunct="1">
              <a:lnSpc>
                <a:spcPct val="90000"/>
              </a:lnSpc>
            </a:pPr>
            <a:r>
              <a:rPr lang="en-US" sz="2500">
                <a:solidFill>
                  <a:srgbClr val="FF0000"/>
                </a:solidFill>
                <a:latin typeface="Times New Roman" charset="0"/>
                <a:cs typeface="Times New Roman" charset="0"/>
              </a:rPr>
              <a:t>the pump efficiency as a percentage,</a:t>
            </a:r>
          </a:p>
          <a:p>
            <a:pPr lvl="2" eaLnBrk="1" hangingPunct="1">
              <a:lnSpc>
                <a:spcPct val="90000"/>
              </a:lnSpc>
            </a:pPr>
            <a:r>
              <a:rPr lang="en-US" sz="2500">
                <a:solidFill>
                  <a:srgbClr val="FF0000"/>
                </a:solidFill>
                <a:latin typeface="Times New Roman" charset="0"/>
                <a:cs typeface="Times New Roman" charset="0"/>
              </a:rPr>
              <a:t>the speed of the pump (rpm = revolutions/min).</a:t>
            </a:r>
          </a:p>
          <a:p>
            <a:pPr lvl="2" eaLnBrk="1" hangingPunct="1">
              <a:lnSpc>
                <a:spcPct val="90000"/>
              </a:lnSpc>
            </a:pPr>
            <a:r>
              <a:rPr lang="en-US" sz="2500">
                <a:solidFill>
                  <a:srgbClr val="FF0000"/>
                </a:solidFill>
                <a:latin typeface="Times New Roman" charset="0"/>
                <a:cs typeface="Times New Roman" charset="0"/>
              </a:rPr>
              <a:t>the NPSH of the pump.</a:t>
            </a:r>
          </a:p>
          <a:p>
            <a:pPr eaLnBrk="1" hangingPunct="1"/>
            <a:endParaRPr lang="en-US">
              <a:latin typeface="Calibri" charset="0"/>
            </a:endParaRPr>
          </a:p>
        </p:txBody>
      </p:sp>
      <p:sp>
        <p:nvSpPr>
          <p:cNvPr id="7577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DC02002-A0E4-AD4B-AC7D-2F226EF3E753}" type="slidenum">
              <a:rPr lang="en-US" sz="1200"/>
              <a:pPr eaLnBrk="1" hangingPunct="1"/>
              <a:t>6</a:t>
            </a:fld>
            <a:endParaRPr 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7782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fontScale="70000" lnSpcReduction="20000"/>
          </a:bodyPr>
          <a:lstStyle/>
          <a:p>
            <a:pPr lvl="2" eaLnBrk="1" hangingPunct="1">
              <a:lnSpc>
                <a:spcPct val="90000"/>
              </a:lnSpc>
            </a:pPr>
            <a:r>
              <a:rPr lang="en-US" sz="2500">
                <a:solidFill>
                  <a:srgbClr val="FF0000"/>
                </a:solidFill>
                <a:latin typeface="Times New Roman" charset="0"/>
                <a:cs typeface="Times New Roman" charset="0"/>
              </a:rPr>
              <a:t>Always read based on diameter of impeller, at a flow of _, head is </a:t>
            </a:r>
          </a:p>
          <a:p>
            <a:pPr lvl="2" eaLnBrk="1" hangingPunct="1">
              <a:lnSpc>
                <a:spcPct val="90000"/>
              </a:lnSpc>
            </a:pPr>
            <a:endParaRPr lang="en-US" sz="2500">
              <a:solidFill>
                <a:srgbClr val="FF0000"/>
              </a:solidFill>
              <a:latin typeface="Times New Roman" charset="0"/>
              <a:cs typeface="Times New Roman" charset="0"/>
            </a:endParaRPr>
          </a:p>
          <a:p>
            <a:pPr eaLnBrk="1" hangingPunct="1"/>
            <a:r>
              <a:rPr lang="en-US">
                <a:latin typeface="Calibri" charset="0"/>
              </a:rPr>
              <a:t>NPSH = total head on suction side</a:t>
            </a:r>
          </a:p>
          <a:p>
            <a:pPr eaLnBrk="1" hangingPunct="1"/>
            <a:r>
              <a:rPr lang="en-US">
                <a:latin typeface="Calibri" charset="0"/>
              </a:rPr>
              <a:t>Amount req + amount available</a:t>
            </a:r>
          </a:p>
          <a:p>
            <a:pPr eaLnBrk="1" hangingPunct="1"/>
            <a:r>
              <a:rPr lang="en-US">
                <a:latin typeface="Calibri" charset="0"/>
              </a:rPr>
              <a:t>Total dynamic head:</a:t>
            </a:r>
          </a:p>
          <a:p>
            <a:pPr eaLnBrk="1" hangingPunct="1"/>
            <a:r>
              <a:rPr lang="en-US">
                <a:latin typeface="Calibri" charset="0"/>
              </a:rPr>
              <a:t>Head = Energy per unit weight of water</a:t>
            </a:r>
          </a:p>
          <a:p>
            <a:pPr eaLnBrk="1" hangingPunct="1"/>
            <a:r>
              <a:rPr lang="en-US">
                <a:latin typeface="Calibri" charset="0"/>
              </a:rPr>
              <a:t> Energy = Kinetic + Potential</a:t>
            </a:r>
          </a:p>
          <a:p>
            <a:pPr eaLnBrk="1" hangingPunct="1"/>
            <a:r>
              <a:rPr lang="en-US">
                <a:latin typeface="Calibri" charset="0"/>
              </a:rPr>
              <a:t>=velocity + (elevation + pressure)</a:t>
            </a:r>
          </a:p>
          <a:p>
            <a:pPr lvl="2" eaLnBrk="1" hangingPunct="1">
              <a:lnSpc>
                <a:spcPct val="90000"/>
              </a:lnSpc>
            </a:pPr>
            <a:endParaRPr lang="en-US" sz="2500">
              <a:solidFill>
                <a:srgbClr val="FF0000"/>
              </a:solidFill>
              <a:latin typeface="Times New Roman" charset="0"/>
              <a:cs typeface="Times New Roman" charset="0"/>
            </a:endParaRPr>
          </a:p>
          <a:p>
            <a:pPr lvl="2" eaLnBrk="1" hangingPunct="1">
              <a:lnSpc>
                <a:spcPct val="90000"/>
              </a:lnSpc>
            </a:pPr>
            <a:endParaRPr lang="en-US" sz="2500">
              <a:solidFill>
                <a:srgbClr val="FF0000"/>
              </a:solidFill>
              <a:latin typeface="Times New Roman" charset="0"/>
              <a:cs typeface="Times New Roman" charset="0"/>
            </a:endParaRPr>
          </a:p>
          <a:p>
            <a:pPr lvl="2" eaLnBrk="1" hangingPunct="1">
              <a:lnSpc>
                <a:spcPct val="90000"/>
              </a:lnSpc>
            </a:pPr>
            <a:r>
              <a:rPr lang="en-US" sz="2500">
                <a:solidFill>
                  <a:srgbClr val="FF0000"/>
                </a:solidFill>
                <a:latin typeface="Times New Roman" charset="0"/>
                <a:cs typeface="Times New Roman" charset="0"/>
              </a:rPr>
              <a:t>the discharge on the x-axis,</a:t>
            </a:r>
          </a:p>
          <a:p>
            <a:pPr lvl="2" eaLnBrk="1" hangingPunct="1">
              <a:lnSpc>
                <a:spcPct val="90000"/>
              </a:lnSpc>
            </a:pPr>
            <a:r>
              <a:rPr lang="en-US" sz="2500">
                <a:solidFill>
                  <a:srgbClr val="FF0000"/>
                </a:solidFill>
                <a:latin typeface="Times New Roman" charset="0"/>
                <a:cs typeface="Times New Roman" charset="0"/>
              </a:rPr>
              <a:t>the head on the left y-axis,</a:t>
            </a:r>
          </a:p>
          <a:p>
            <a:pPr lvl="2" eaLnBrk="1" hangingPunct="1">
              <a:lnSpc>
                <a:spcPct val="90000"/>
              </a:lnSpc>
            </a:pPr>
            <a:r>
              <a:rPr lang="en-US" sz="2500">
                <a:solidFill>
                  <a:srgbClr val="FF0000"/>
                </a:solidFill>
                <a:latin typeface="Times New Roman" charset="0"/>
                <a:cs typeface="Times New Roman" charset="0"/>
              </a:rPr>
              <a:t>the pump power input on the right y-axis,</a:t>
            </a:r>
          </a:p>
          <a:p>
            <a:pPr lvl="2" eaLnBrk="1" hangingPunct="1">
              <a:lnSpc>
                <a:spcPct val="90000"/>
              </a:lnSpc>
            </a:pPr>
            <a:r>
              <a:rPr lang="en-US" sz="2500">
                <a:solidFill>
                  <a:srgbClr val="FF0000"/>
                </a:solidFill>
                <a:latin typeface="Times New Roman" charset="0"/>
                <a:cs typeface="Times New Roman" charset="0"/>
              </a:rPr>
              <a:t>the pump efficiency as a percentage,</a:t>
            </a:r>
          </a:p>
          <a:p>
            <a:pPr lvl="2" eaLnBrk="1" hangingPunct="1">
              <a:lnSpc>
                <a:spcPct val="90000"/>
              </a:lnSpc>
            </a:pPr>
            <a:r>
              <a:rPr lang="en-US" sz="2500">
                <a:solidFill>
                  <a:srgbClr val="FF0000"/>
                </a:solidFill>
                <a:latin typeface="Times New Roman" charset="0"/>
                <a:cs typeface="Times New Roman" charset="0"/>
              </a:rPr>
              <a:t>the speed of the pump (rpm = revolutions/min).</a:t>
            </a:r>
          </a:p>
          <a:p>
            <a:pPr lvl="2" eaLnBrk="1" hangingPunct="1">
              <a:lnSpc>
                <a:spcPct val="90000"/>
              </a:lnSpc>
            </a:pPr>
            <a:r>
              <a:rPr lang="en-US" sz="2500">
                <a:solidFill>
                  <a:srgbClr val="FF0000"/>
                </a:solidFill>
                <a:latin typeface="Times New Roman" charset="0"/>
                <a:cs typeface="Times New Roman" charset="0"/>
              </a:rPr>
              <a:t>the NPSH of the pump.</a:t>
            </a:r>
          </a:p>
          <a:p>
            <a:pPr eaLnBrk="1" hangingPunct="1"/>
            <a:endParaRPr lang="en-US">
              <a:latin typeface="Calibri" charset="0"/>
            </a:endParaRPr>
          </a:p>
        </p:txBody>
      </p:sp>
      <p:sp>
        <p:nvSpPr>
          <p:cNvPr id="7782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2DF416E-76D1-8A42-8D17-E7E1E09880D7}" type="slidenum">
              <a:rPr lang="en-US" sz="1200"/>
              <a:pPr eaLnBrk="1" hangingPunct="1"/>
              <a:t>7</a:t>
            </a:fld>
            <a:endParaRPr 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8192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atin typeface="Calibri" charset="0"/>
              </a:rPr>
              <a:t>System curve and pump curve are VERY important help select an appropriate pump or set of pumps. </a:t>
            </a:r>
          </a:p>
          <a:p>
            <a:r>
              <a:rPr lang="en-US">
                <a:latin typeface="Calibri" charset="0"/>
              </a:rPr>
              <a:t>System curve is how much head the SYSTEM needs to function</a:t>
            </a:r>
          </a:p>
          <a:p>
            <a:r>
              <a:rPr lang="en-US">
                <a:latin typeface="Calibri" charset="0"/>
              </a:rPr>
              <a:t>Pump curve is how much head the PUMP needs to function</a:t>
            </a:r>
          </a:p>
          <a:p>
            <a:r>
              <a:rPr lang="en-US">
                <a:latin typeface="Calibri" charset="0"/>
              </a:rPr>
              <a:t>Plot of pump curve and system curve</a:t>
            </a:r>
          </a:p>
          <a:p>
            <a:r>
              <a:rPr lang="en-US">
                <a:latin typeface="Calibri" charset="0"/>
              </a:rPr>
              <a:t>Can use a valve to throttle the system curve</a:t>
            </a:r>
          </a:p>
          <a:p>
            <a:r>
              <a:rPr lang="en-US">
                <a:latin typeface="Calibri" charset="0"/>
              </a:rPr>
              <a:t>So monster.. Head is pizzas (pizza becomes energy after you digest)</a:t>
            </a:r>
          </a:p>
          <a:p>
            <a:r>
              <a:rPr lang="en-US">
                <a:latin typeface="Calibri" charset="0"/>
              </a:rPr>
              <a:t>Poop factory with monsters</a:t>
            </a:r>
          </a:p>
          <a:p>
            <a:r>
              <a:rPr lang="en-US">
                <a:latin typeface="Calibri" charset="0"/>
              </a:rPr>
              <a:t>Pump Curve, you have Monster A and B (2 different people) who work together, based on pizzas</a:t>
            </a:r>
          </a:p>
          <a:p>
            <a:r>
              <a:rPr lang="en-US">
                <a:latin typeface="Calibri" charset="0"/>
              </a:rPr>
              <a:t>Monster B functions on pizzas at this rate and produces poop</a:t>
            </a:r>
          </a:p>
          <a:p>
            <a:r>
              <a:rPr lang="en-US">
                <a:latin typeface="Calibri" charset="0"/>
              </a:rPr>
              <a:t>And Monster A (system curve) also functions on pizzas at a different rate and produces poop</a:t>
            </a:r>
          </a:p>
          <a:p>
            <a:r>
              <a:rPr lang="en-US">
                <a:latin typeface="Calibri" charset="0"/>
              </a:rPr>
              <a:t>So if you feed them both the same, they produce the same.</a:t>
            </a:r>
          </a:p>
          <a:p>
            <a:endParaRPr lang="en-US">
              <a:latin typeface="Calibri" charset="0"/>
            </a:endParaRPr>
          </a:p>
          <a:p>
            <a:endParaRPr lang="en-US">
              <a:latin typeface="Calibri" charset="0"/>
            </a:endParaRPr>
          </a:p>
          <a:p>
            <a:endParaRPr lang="en-US">
              <a:latin typeface="Calibri" charset="0"/>
            </a:endParaRPr>
          </a:p>
        </p:txBody>
      </p:sp>
      <p:sp>
        <p:nvSpPr>
          <p:cNvPr id="8192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8C31D5E-320B-D74F-9FE0-0B2CFFF5C203}" type="slidenum">
              <a:rPr lang="en-US" sz="1200"/>
              <a:pPr eaLnBrk="1" hangingPunct="1"/>
              <a:t>8</a:t>
            </a:fld>
            <a:endParaRPr 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8397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atin typeface="Calibri" charset="0"/>
              </a:rPr>
              <a:t>Look at the efficiency.</a:t>
            </a:r>
          </a:p>
          <a:p>
            <a:r>
              <a:rPr lang="en-US">
                <a:latin typeface="Calibri" charset="0"/>
              </a:rPr>
              <a:t>Pump is most efficient then</a:t>
            </a:r>
          </a:p>
          <a:p>
            <a:endParaRPr lang="en-US">
              <a:latin typeface="Calibri" charset="0"/>
            </a:endParaRPr>
          </a:p>
        </p:txBody>
      </p:sp>
      <p:sp>
        <p:nvSpPr>
          <p:cNvPr id="8397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47956AB-AEC4-9748-9880-0D1A02463427}" type="slidenum">
              <a:rPr lang="en-US" sz="1200"/>
              <a:pPr eaLnBrk="1" hangingPunct="1"/>
              <a:t>9</a:t>
            </a:fld>
            <a:endParaRPr 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8601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8601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1E46818-183C-1240-9436-E621A0603403}" type="slidenum">
              <a:rPr lang="en-US" sz="1200"/>
              <a:pPr eaLnBrk="1" hangingPunct="1"/>
              <a:t>10</a:t>
            </a:fld>
            <a:endParaRPr 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D7BF1F9-1575-F241-9B79-429921427296}" type="slidenum">
              <a:rPr lang="x-none" sz="1200">
                <a:latin typeface="Times New Roman" charset="0"/>
                <a:cs typeface="Times New Roman" charset="0"/>
              </a:rPr>
              <a:pPr eaLnBrk="1" hangingPunct="1"/>
              <a:t>11</a:t>
            </a:fld>
            <a:endParaRPr lang="en-US" sz="1200">
              <a:latin typeface="Times New Roman" charset="0"/>
              <a:cs typeface="Times New Roman" charset="0"/>
            </a:endParaRPr>
          </a:p>
        </p:txBody>
      </p:sp>
      <p:sp>
        <p:nvSpPr>
          <p:cNvPr id="8806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23908" name="Rectangle 3"/>
          <p:cNvSpPr>
            <a:spLocks noGrp="1" noChangeArrowheads="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spcBef>
                <a:spcPct val="0"/>
              </a:spcBef>
              <a:defRPr/>
            </a:pPr>
            <a:r>
              <a:rPr lang="en-US" kern="0" dirty="0">
                <a:latin typeface="Times New Roman" pitchFamily="18" charset="0"/>
                <a:cs typeface="Times New Roman" pitchFamily="18" charset="0"/>
              </a:rPr>
              <a:t>For pumps in parallel, the curve of two pumps, for example, is produced by </a:t>
            </a:r>
            <a:r>
              <a:rPr lang="en-US" u="sng" kern="0" dirty="0">
                <a:solidFill>
                  <a:srgbClr val="CC3300"/>
                </a:solidFill>
                <a:latin typeface="Times New Roman" pitchFamily="18" charset="0"/>
                <a:cs typeface="Times New Roman" pitchFamily="18" charset="0"/>
              </a:rPr>
              <a:t>adding the discharges of the two pumps at the same head</a:t>
            </a:r>
            <a:r>
              <a:rPr lang="en-US" kern="0" dirty="0">
                <a:latin typeface="Times New Roman" pitchFamily="18" charset="0"/>
                <a:cs typeface="Times New Roman" pitchFamily="18" charset="0"/>
              </a:rPr>
              <a:t> (assuming identical pumps).</a:t>
            </a:r>
          </a:p>
          <a:p>
            <a:pPr eaLnBrk="1" hangingPunct="1">
              <a:spcBef>
                <a:spcPct val="0"/>
              </a:spcBef>
              <a:defRPr/>
            </a:pPr>
            <a:endParaRPr lang="ar-EG" dirty="0">
              <a:latin typeface="Calibri" charset="0"/>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2" name="Picture 2" descr="\\DROBO-FS\QuickDrops\JB\PPTX NG\Droplets\LightingOverlay.png"/>
          <p:cNvPicPr>
            <a:picLocks noChangeAspect="1" noChangeArrowheads="1"/>
          </p:cNvPicPr>
          <p:nvPr/>
        </p:nvPicPr>
        <p:blipFill>
          <a:blip r:embed="rId2">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66" name="Group 65"/>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67"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8"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71"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3"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4"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5"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6"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7"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8"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9"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0"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1"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2"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3"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4"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5"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6"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7"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8"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9"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0"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1"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2"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3"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4"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5"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96"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7"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8"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9"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0"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1"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2"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3"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4"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5"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6"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7"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08"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9"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0"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1"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2"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3"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4"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5"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6"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7"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8"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9"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0"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900238" y="1122363"/>
            <a:ext cx="6593681"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900238" y="3602038"/>
            <a:ext cx="6593681"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5801052" y="5410202"/>
            <a:ext cx="2057400" cy="365125"/>
          </a:xfrm>
        </p:spPr>
        <p:txBody>
          <a:bodyPr/>
          <a:lstStyle/>
          <a:p>
            <a:pPr>
              <a:defRPr/>
            </a:pPr>
            <a:fld id="{68C58913-44BB-0A41-9935-6DFF590E910A}" type="datetime1">
              <a:rPr lang="en-US" smtClean="0"/>
              <a:pPr>
                <a:defRPr/>
              </a:pPr>
              <a:t>8/17/20</a:t>
            </a:fld>
            <a:endParaRPr lang="en-US"/>
          </a:p>
        </p:txBody>
      </p:sp>
      <p:sp>
        <p:nvSpPr>
          <p:cNvPr id="5" name="Footer Placeholder 4"/>
          <p:cNvSpPr>
            <a:spLocks noGrp="1"/>
          </p:cNvSpPr>
          <p:nvPr>
            <p:ph type="ftr" sz="quarter" idx="11"/>
          </p:nvPr>
        </p:nvSpPr>
        <p:spPr>
          <a:xfrm>
            <a:off x="1900237" y="5410202"/>
            <a:ext cx="3843665" cy="365125"/>
          </a:xfrm>
        </p:spPr>
        <p:txBody>
          <a:bodyPr/>
          <a:lstStyle/>
          <a:p>
            <a:pPr>
              <a:defRPr/>
            </a:pPr>
            <a:endParaRPr lang="en-US"/>
          </a:p>
        </p:txBody>
      </p:sp>
      <p:sp>
        <p:nvSpPr>
          <p:cNvPr id="6" name="Slide Number Placeholder 5"/>
          <p:cNvSpPr>
            <a:spLocks noGrp="1"/>
          </p:cNvSpPr>
          <p:nvPr>
            <p:ph type="sldNum" sz="quarter" idx="12"/>
          </p:nvPr>
        </p:nvSpPr>
        <p:spPr>
          <a:xfrm>
            <a:off x="7915603" y="5410200"/>
            <a:ext cx="578317" cy="365125"/>
          </a:xfrm>
        </p:spPr>
        <p:txBody>
          <a:bodyPr/>
          <a:lstStyle/>
          <a:p>
            <a:pPr>
              <a:defRPr/>
            </a:pPr>
            <a:fld id="{5C3E15B6-3DD9-5D48-BF42-3EFACBFB1F71}" type="slidenum">
              <a:rPr lang="en-US" smtClean="0"/>
              <a:pPr>
                <a:defRPr/>
              </a:pPr>
              <a:t>‹#›</a:t>
            </a:fld>
            <a:endParaRPr lang="en-US"/>
          </a:p>
        </p:txBody>
      </p:sp>
    </p:spTree>
    <p:extLst>
      <p:ext uri="{BB962C8B-B14F-4D97-AF65-F5344CB8AC3E}">
        <p14:creationId xmlns:p14="http://schemas.microsoft.com/office/powerpoint/2010/main" val="1690858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4304665"/>
            <a:ext cx="7434266"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56058" y="606426"/>
            <a:ext cx="7434266" cy="3299778"/>
          </a:xfrm>
          <a:prstGeom prst="round2DiagRect">
            <a:avLst>
              <a:gd name="adj1" fmla="val 5101"/>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24" y="5124020"/>
            <a:ext cx="7433144"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a:defRPr/>
            </a:pPr>
            <a:fld id="{642D1183-2E36-1A4E-B74F-5222CC9D81EA}" type="datetime1">
              <a:rPr lang="en-US" smtClean="0"/>
              <a:pPr>
                <a:defRPr/>
              </a:pPr>
              <a:t>8/17/20</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29D9AFC4-F1BC-9E48-953E-5D86E758DEB0}" type="slidenum">
              <a:rPr lang="en-US" smtClean="0"/>
              <a:pPr>
                <a:defRPr/>
              </a:pPr>
              <a:t>‹#›</a:t>
            </a:fld>
            <a:endParaRPr lang="en-US"/>
          </a:p>
        </p:txBody>
      </p:sp>
    </p:spTree>
    <p:extLst>
      <p:ext uri="{BB962C8B-B14F-4D97-AF65-F5344CB8AC3E}">
        <p14:creationId xmlns:p14="http://schemas.microsoft.com/office/powerpoint/2010/main" val="48859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609600"/>
            <a:ext cx="7429466"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856058" y="4419600"/>
            <a:ext cx="7428344"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a:defRPr/>
            </a:pPr>
            <a:fld id="{642D1183-2E36-1A4E-B74F-5222CC9D81EA}" type="datetime1">
              <a:rPr lang="en-US" smtClean="0"/>
              <a:pPr>
                <a:defRPr/>
              </a:pPr>
              <a:t>8/17/20</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29D9AFC4-F1BC-9E48-953E-5D86E758DEB0}" type="slidenum">
              <a:rPr lang="en-US" smtClean="0"/>
              <a:pPr>
                <a:defRPr/>
              </a:pPr>
              <a:t>‹#›</a:t>
            </a:fld>
            <a:endParaRPr lang="en-US"/>
          </a:p>
        </p:txBody>
      </p:sp>
    </p:spTree>
    <p:extLst>
      <p:ext uri="{BB962C8B-B14F-4D97-AF65-F5344CB8AC3E}">
        <p14:creationId xmlns:p14="http://schemas.microsoft.com/office/powerpoint/2010/main" val="31979862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856058" y="4309919"/>
            <a:ext cx="74295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a:defRPr/>
            </a:pPr>
            <a:fld id="{642D1183-2E36-1A4E-B74F-5222CC9D81EA}" type="datetime1">
              <a:rPr lang="en-US" smtClean="0"/>
              <a:pPr>
                <a:defRPr/>
              </a:pPr>
              <a:t>8/17/20</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29D9AFC4-F1BC-9E48-953E-5D86E758DEB0}" type="slidenum">
              <a:rPr lang="en-US" smtClean="0"/>
              <a:pPr>
                <a:defRPr/>
              </a:pPr>
              <a:t>‹#›</a:t>
            </a:fld>
            <a:endParaRPr lang="en-US"/>
          </a:p>
        </p:txBody>
      </p:sp>
      <p:sp>
        <p:nvSpPr>
          <p:cNvPr id="52" name="TextBox 51"/>
          <p:cNvSpPr txBox="1"/>
          <p:nvPr/>
        </p:nvSpPr>
        <p:spPr>
          <a:xfrm>
            <a:off x="696579" y="718458"/>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53" name="TextBox 52"/>
          <p:cNvSpPr txBox="1"/>
          <p:nvPr/>
        </p:nvSpPr>
        <p:spPr>
          <a:xfrm>
            <a:off x="7817473" y="276497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Tree>
    <p:extLst>
      <p:ext uri="{BB962C8B-B14F-4D97-AF65-F5344CB8AC3E}">
        <p14:creationId xmlns:p14="http://schemas.microsoft.com/office/powerpoint/2010/main" val="16936371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8" y="2134042"/>
            <a:ext cx="74295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856023" y="4657655"/>
            <a:ext cx="7428379"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a:defRPr/>
            </a:pPr>
            <a:fld id="{642D1183-2E36-1A4E-B74F-5222CC9D81EA}" type="datetime1">
              <a:rPr lang="en-US" smtClean="0"/>
              <a:pPr>
                <a:defRPr/>
              </a:pPr>
              <a:t>8/17/20</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29D9AFC4-F1BC-9E48-953E-5D86E758DEB0}" type="slidenum">
              <a:rPr lang="en-US" smtClean="0"/>
              <a:pPr>
                <a:defRPr/>
              </a:pPr>
              <a:t>‹#›</a:t>
            </a:fld>
            <a:endParaRPr lang="en-US"/>
          </a:p>
        </p:txBody>
      </p:sp>
    </p:spTree>
    <p:extLst>
      <p:ext uri="{BB962C8B-B14F-4D97-AF65-F5344CB8AC3E}">
        <p14:creationId xmlns:p14="http://schemas.microsoft.com/office/powerpoint/2010/main" val="20688252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60" y="609600"/>
            <a:ext cx="7429499"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856058" y="2674463"/>
            <a:ext cx="2397674"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856059" y="3360263"/>
            <a:ext cx="2396432"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386075" y="2677635"/>
            <a:ext cx="2388289"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386075" y="3363435"/>
            <a:ext cx="238895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5889332" y="2674463"/>
            <a:ext cx="2396226"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5889332" y="3360263"/>
            <a:ext cx="2396226"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pPr>
              <a:defRPr/>
            </a:pPr>
            <a:fld id="{642D1183-2E36-1A4E-B74F-5222CC9D81EA}" type="datetime1">
              <a:rPr lang="en-US" smtClean="0"/>
              <a:pPr>
                <a:defRPr/>
              </a:pPr>
              <a:t>8/17/20</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29D9AFC4-F1BC-9E48-953E-5D86E758DEB0}" type="slidenum">
              <a:rPr lang="en-US" smtClean="0"/>
              <a:pPr>
                <a:defRPr/>
              </a:pPr>
              <a:t>‹#›</a:t>
            </a:fld>
            <a:endParaRPr lang="en-US"/>
          </a:p>
        </p:txBody>
      </p:sp>
    </p:spTree>
    <p:extLst>
      <p:ext uri="{BB962C8B-B14F-4D97-AF65-F5344CB8AC3E}">
        <p14:creationId xmlns:p14="http://schemas.microsoft.com/office/powerpoint/2010/main" val="12685221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59" y="609600"/>
            <a:ext cx="74294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856060" y="4404596"/>
            <a:ext cx="239643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856060" y="2666998"/>
            <a:ext cx="239643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856060" y="4980859"/>
            <a:ext cx="239643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366790" y="4404596"/>
            <a:ext cx="24003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366790" y="2666998"/>
            <a:ext cx="2399205"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3365695" y="4980857"/>
            <a:ext cx="24003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5889426" y="4404595"/>
            <a:ext cx="2393056"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5889332" y="2666998"/>
            <a:ext cx="239622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5889332" y="4980855"/>
            <a:ext cx="2396226"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pPr>
              <a:defRPr/>
            </a:pPr>
            <a:fld id="{642D1183-2E36-1A4E-B74F-5222CC9D81EA}" type="datetime1">
              <a:rPr lang="en-US" smtClean="0"/>
              <a:pPr>
                <a:defRPr/>
              </a:pPr>
              <a:t>8/17/20</a:t>
            </a:fld>
            <a:endParaRPr lang="en-US"/>
          </a:p>
        </p:txBody>
      </p:sp>
      <p:sp>
        <p:nvSpPr>
          <p:cNvPr id="4" name="Footer Placeholder 3"/>
          <p:cNvSpPr>
            <a:spLocks noGrp="1"/>
          </p:cNvSpPr>
          <p:nvPr>
            <p:ph type="ftr" sz="quarter" idx="11"/>
          </p:nvPr>
        </p:nvSpPr>
        <p:spPr/>
        <p:txBody>
          <a:bodyPr/>
          <a:lstStyle>
            <a:lvl1pPr>
              <a:defRPr cap="all" baseline="0"/>
            </a:lvl1pPr>
          </a:lstStyle>
          <a:p>
            <a:pPr>
              <a:defRPr/>
            </a:pPr>
            <a:endParaRPr lang="en-US"/>
          </a:p>
        </p:txBody>
      </p:sp>
      <p:sp>
        <p:nvSpPr>
          <p:cNvPr id="5" name="Slide Number Placeholder 4"/>
          <p:cNvSpPr>
            <a:spLocks noGrp="1"/>
          </p:cNvSpPr>
          <p:nvPr>
            <p:ph type="sldNum" sz="quarter" idx="12"/>
          </p:nvPr>
        </p:nvSpPr>
        <p:spPr/>
        <p:txBody>
          <a:bodyPr/>
          <a:lstStyle/>
          <a:p>
            <a:pPr>
              <a:defRPr/>
            </a:pPr>
            <a:fld id="{29D9AFC4-F1BC-9E48-953E-5D86E758DEB0}" type="slidenum">
              <a:rPr lang="en-US" smtClean="0"/>
              <a:pPr>
                <a:defRPr/>
              </a:pPr>
              <a:t>‹#›</a:t>
            </a:fld>
            <a:endParaRPr lang="en-US"/>
          </a:p>
        </p:txBody>
      </p:sp>
    </p:spTree>
    <p:extLst>
      <p:ext uri="{BB962C8B-B14F-4D97-AF65-F5344CB8AC3E}">
        <p14:creationId xmlns:p14="http://schemas.microsoft.com/office/powerpoint/2010/main" val="7222677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097796BE-EEDD-F543-9BF6-27EE5A430DDC}" type="datetime1">
              <a:rPr lang="en-US" smtClean="0"/>
              <a:pPr>
                <a:defRPr/>
              </a:pPr>
              <a:t>8/17/20</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1A8D4FC-17E1-0C45-8506-BA3471688A76}" type="slidenum">
              <a:rPr lang="en-US" smtClean="0"/>
              <a:pPr>
                <a:defRPr/>
              </a:pPr>
              <a:t>‹#›</a:t>
            </a:fld>
            <a:endParaRPr lang="en-US"/>
          </a:p>
        </p:txBody>
      </p:sp>
    </p:spTree>
    <p:extLst>
      <p:ext uri="{BB962C8B-B14F-4D97-AF65-F5344CB8AC3E}">
        <p14:creationId xmlns:p14="http://schemas.microsoft.com/office/powerpoint/2010/main" val="30122704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609600"/>
            <a:ext cx="1503758"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6057" y="609600"/>
            <a:ext cx="5811443"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420579DD-1995-254B-87B9-63D66BE34874}" type="datetime1">
              <a:rPr lang="en-US" smtClean="0"/>
              <a:pPr>
                <a:defRPr/>
              </a:pPr>
              <a:t>8/17/20</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4D8300E-34C8-7C49-AC31-0B301C273982}" type="slidenum">
              <a:rPr lang="en-US" smtClean="0"/>
              <a:pPr>
                <a:defRPr/>
              </a:pPr>
              <a:t>‹#›</a:t>
            </a:fld>
            <a:endParaRPr lang="en-US"/>
          </a:p>
        </p:txBody>
      </p:sp>
    </p:spTree>
    <p:extLst>
      <p:ext uri="{BB962C8B-B14F-4D97-AF65-F5344CB8AC3E}">
        <p14:creationId xmlns:p14="http://schemas.microsoft.com/office/powerpoint/2010/main" val="4074596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7" name="Title 1"/>
          <p:cNvSpPr>
            <a:spLocks noGrp="1"/>
          </p:cNvSpPr>
          <p:nvPr>
            <p:ph type="title"/>
          </p:nvPr>
        </p:nvSpPr>
        <p:spPr>
          <a:xfrm>
            <a:off x="856060" y="618518"/>
            <a:ext cx="7429499" cy="1478570"/>
          </a:xfrm>
        </p:spPr>
        <p:txBody>
          <a:bodyPr/>
          <a:lstStyle/>
          <a:p>
            <a:r>
              <a:rPr lang="en-US"/>
              <a:t>Click to edit Master title style</a:t>
            </a:r>
            <a:endParaRPr lang="en-US" dirty="0"/>
          </a:p>
        </p:txBody>
      </p:sp>
      <p:sp>
        <p:nvSpPr>
          <p:cNvPr id="48" name="Content Placeholder 2"/>
          <p:cNvSpPr>
            <a:spLocks noGrp="1"/>
          </p:cNvSpPr>
          <p:nvPr>
            <p:ph idx="1"/>
          </p:nvPr>
        </p:nvSpPr>
        <p:spPr>
          <a:xfrm>
            <a:off x="856060" y="2249487"/>
            <a:ext cx="742949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Date Placeholder 3"/>
          <p:cNvSpPr>
            <a:spLocks noGrp="1"/>
          </p:cNvSpPr>
          <p:nvPr>
            <p:ph type="dt" sz="half" idx="10"/>
          </p:nvPr>
        </p:nvSpPr>
        <p:spPr>
          <a:xfrm>
            <a:off x="5592691" y="5883277"/>
            <a:ext cx="2057400" cy="365125"/>
          </a:xfrm>
        </p:spPr>
        <p:txBody>
          <a:bodyPr/>
          <a:lstStyle/>
          <a:p>
            <a:pPr>
              <a:defRPr/>
            </a:pPr>
            <a:fld id="{D642ECA4-A4B8-F04D-877B-097882BD4C21}" type="datetime1">
              <a:rPr lang="en-US" smtClean="0"/>
              <a:pPr>
                <a:defRPr/>
              </a:pPr>
              <a:t>8/17/20</a:t>
            </a:fld>
            <a:endParaRPr lang="en-US"/>
          </a:p>
        </p:txBody>
      </p:sp>
      <p:sp>
        <p:nvSpPr>
          <p:cNvPr id="50" name="Footer Placeholder 4"/>
          <p:cNvSpPr>
            <a:spLocks noGrp="1"/>
          </p:cNvSpPr>
          <p:nvPr>
            <p:ph type="ftr" sz="quarter" idx="11"/>
          </p:nvPr>
        </p:nvSpPr>
        <p:spPr>
          <a:xfrm>
            <a:off x="856059" y="5883276"/>
            <a:ext cx="4679482" cy="365125"/>
          </a:xfrm>
        </p:spPr>
        <p:txBody>
          <a:bodyPr/>
          <a:lstStyle/>
          <a:p>
            <a:pPr>
              <a:defRPr/>
            </a:pPr>
            <a:endParaRPr lang="en-US"/>
          </a:p>
        </p:txBody>
      </p:sp>
      <p:sp>
        <p:nvSpPr>
          <p:cNvPr id="51" name="Slide Number Placeholder 5"/>
          <p:cNvSpPr>
            <a:spLocks noGrp="1"/>
          </p:cNvSpPr>
          <p:nvPr>
            <p:ph type="sldNum" sz="quarter" idx="12"/>
          </p:nvPr>
        </p:nvSpPr>
        <p:spPr>
          <a:xfrm>
            <a:off x="7707241" y="5883275"/>
            <a:ext cx="578317" cy="365125"/>
          </a:xfrm>
        </p:spPr>
        <p:txBody>
          <a:bodyPr/>
          <a:lstStyle/>
          <a:p>
            <a:pPr>
              <a:defRPr/>
            </a:pPr>
            <a:fld id="{155660C3-0F41-9645-98D5-C78D96C30B43}" type="slidenum">
              <a:rPr lang="en-US" smtClean="0"/>
              <a:pPr>
                <a:defRPr/>
              </a:pPr>
              <a:t>‹#›</a:t>
            </a:fld>
            <a:endParaRPr lang="en-US"/>
          </a:p>
        </p:txBody>
      </p:sp>
    </p:spTree>
    <p:extLst>
      <p:ext uri="{BB962C8B-B14F-4D97-AF65-F5344CB8AC3E}">
        <p14:creationId xmlns:p14="http://schemas.microsoft.com/office/powerpoint/2010/main" val="629932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419227"/>
            <a:ext cx="74295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856058" y="4424362"/>
            <a:ext cx="74295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fld id="{39F07563-A740-C844-A8E8-28BDE4CBA2D1}" type="datetime1">
              <a:rPr lang="en-US" smtClean="0"/>
              <a:pPr>
                <a:defRPr/>
              </a:pPr>
              <a:t>8/17/20</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D7936E9-1824-FD49-AE5C-CC4EC128CB92}" type="slidenum">
              <a:rPr lang="en-US" smtClean="0"/>
              <a:pPr>
                <a:defRPr/>
              </a:pPr>
              <a:t>‹#›</a:t>
            </a:fld>
            <a:endParaRPr lang="en-US"/>
          </a:p>
        </p:txBody>
      </p:sp>
    </p:spTree>
    <p:extLst>
      <p:ext uri="{BB962C8B-B14F-4D97-AF65-F5344CB8AC3E}">
        <p14:creationId xmlns:p14="http://schemas.microsoft.com/office/powerpoint/2010/main" val="49882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6058" y="2249486"/>
            <a:ext cx="3658792"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1" y="2249486"/>
            <a:ext cx="3656408"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AD21CBF0-E24D-6B42-8E12-F781FE4BC9D4}" type="datetime1">
              <a:rPr lang="en-US" smtClean="0"/>
              <a:pPr>
                <a:defRPr/>
              </a:pPr>
              <a:t>8/17/20</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0103F81A-8BFD-E04C-98D5-06D23B5FE9DB}" type="slidenum">
              <a:rPr lang="en-US" smtClean="0"/>
              <a:pPr>
                <a:defRPr/>
              </a:pPr>
              <a:t>‹#›</a:t>
            </a:fld>
            <a:endParaRPr lang="en-US"/>
          </a:p>
        </p:txBody>
      </p:sp>
    </p:spTree>
    <p:extLst>
      <p:ext uri="{BB962C8B-B14F-4D97-AF65-F5344CB8AC3E}">
        <p14:creationId xmlns:p14="http://schemas.microsoft.com/office/powerpoint/2010/main" val="3698464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619127"/>
            <a:ext cx="74295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78902" y="2249486"/>
            <a:ext cx="3435949"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56058" y="3073398"/>
            <a:ext cx="3658793"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1992" y="2249485"/>
            <a:ext cx="3433565"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3073398"/>
            <a:ext cx="3656408"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A06DF310-925E-524B-8356-36D834AB30BC}" type="datetime1">
              <a:rPr lang="en-US" smtClean="0"/>
              <a:pPr>
                <a:defRPr/>
              </a:pPr>
              <a:t>8/17/20</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A6463CAE-2575-BC4B-871E-30D4E3BB0169}" type="slidenum">
              <a:rPr lang="en-US" smtClean="0"/>
              <a:pPr>
                <a:defRPr/>
              </a:pPr>
              <a:t>‹#›</a:t>
            </a:fld>
            <a:endParaRPr lang="en-US"/>
          </a:p>
        </p:txBody>
      </p:sp>
    </p:spTree>
    <p:extLst>
      <p:ext uri="{BB962C8B-B14F-4D97-AF65-F5344CB8AC3E}">
        <p14:creationId xmlns:p14="http://schemas.microsoft.com/office/powerpoint/2010/main" val="599327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D2FDFA33-3C45-5343-9A9E-0E787E92CE93}" type="datetime1">
              <a:rPr lang="en-US" smtClean="0"/>
              <a:pPr>
                <a:defRPr/>
              </a:pPr>
              <a:t>8/17/20</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C338175F-E635-DD42-B6EA-2A966BC7DAD1}" type="slidenum">
              <a:rPr lang="en-US" smtClean="0"/>
              <a:pPr>
                <a:defRPr/>
              </a:pPr>
              <a:t>‹#›</a:t>
            </a:fld>
            <a:endParaRPr lang="en-US"/>
          </a:p>
        </p:txBody>
      </p:sp>
    </p:spTree>
    <p:extLst>
      <p:ext uri="{BB962C8B-B14F-4D97-AF65-F5344CB8AC3E}">
        <p14:creationId xmlns:p14="http://schemas.microsoft.com/office/powerpoint/2010/main" val="2896053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7A2DE7AF-025E-C147-90B8-8D0BD62387DE}" type="datetime1">
              <a:rPr lang="en-US" smtClean="0"/>
              <a:pPr>
                <a:defRPr/>
              </a:pPr>
              <a:t>8/17/20</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B1A507AF-2D1A-CD4E-A501-23D99E567E2E}" type="slidenum">
              <a:rPr lang="en-US" smtClean="0"/>
              <a:pPr>
                <a:defRPr/>
              </a:pPr>
              <a:t>‹#›</a:t>
            </a:fld>
            <a:endParaRPr lang="en-US"/>
          </a:p>
        </p:txBody>
      </p:sp>
    </p:spTree>
    <p:extLst>
      <p:ext uri="{BB962C8B-B14F-4D97-AF65-F5344CB8AC3E}">
        <p14:creationId xmlns:p14="http://schemas.microsoft.com/office/powerpoint/2010/main" val="3574511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609601"/>
            <a:ext cx="2892028"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67150" y="592666"/>
            <a:ext cx="4418407"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0029" y="2249486"/>
            <a:ext cx="2892028"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a:defRPr/>
            </a:pPr>
            <a:fld id="{C111A8B7-4B89-5D4A-BE7F-677B39F813FF}" type="datetime1">
              <a:rPr lang="en-US" smtClean="0"/>
              <a:pPr>
                <a:defRPr/>
              </a:pPr>
              <a:t>8/17/20</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111236DC-C6AB-FB4C-879D-8849C37536E9}" type="slidenum">
              <a:rPr lang="en-US" smtClean="0"/>
              <a:pPr>
                <a:defRPr/>
              </a:pPr>
              <a:t>‹#›</a:t>
            </a:fld>
            <a:endParaRPr lang="en-US"/>
          </a:p>
        </p:txBody>
      </p:sp>
    </p:spTree>
    <p:extLst>
      <p:ext uri="{BB962C8B-B14F-4D97-AF65-F5344CB8AC3E}">
        <p14:creationId xmlns:p14="http://schemas.microsoft.com/office/powerpoint/2010/main" val="2323519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1" y="609600"/>
            <a:ext cx="3753962"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32866" y="609600"/>
            <a:ext cx="3452693" cy="5181602"/>
          </a:xfrm>
          <a:prstGeom prst="round2DiagRect">
            <a:avLst>
              <a:gd name="adj1" fmla="val 6074"/>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59" y="2249486"/>
            <a:ext cx="3753964"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a:defRPr/>
            </a:pPr>
            <a:fld id="{6CCABFCB-B8B0-AE47-AE99-A0B3354FE800}" type="datetime1">
              <a:rPr lang="en-US" smtClean="0"/>
              <a:pPr>
                <a:defRPr/>
              </a:pPr>
              <a:t>8/17/20</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51D9A3D5-119D-F14A-ACFC-3D1A741CCEBE}" type="slidenum">
              <a:rPr lang="en-US" smtClean="0"/>
              <a:pPr>
                <a:defRPr/>
              </a:pPr>
              <a:t>‹#›</a:t>
            </a:fld>
            <a:endParaRPr lang="en-US"/>
          </a:p>
        </p:txBody>
      </p:sp>
    </p:spTree>
    <p:extLst>
      <p:ext uri="{BB962C8B-B14F-4D97-AF65-F5344CB8AC3E}">
        <p14:creationId xmlns:p14="http://schemas.microsoft.com/office/powerpoint/2010/main" val="189555366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4288" y="0"/>
            <a:ext cx="9041774" cy="6858001"/>
            <a:chOff x="-14288" y="0"/>
            <a:chExt cx="9041774"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 9"/>
            <p:cNvGrpSpPr/>
            <p:nvPr/>
          </p:nvGrpSpPr>
          <p:grpSpPr>
            <a:xfrm>
              <a:off x="8352798"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856060" y="618518"/>
            <a:ext cx="7429499"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2249487"/>
            <a:ext cx="74294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92691" y="5883277"/>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a:defRPr/>
            </a:pPr>
            <a:fld id="{642D1183-2E36-1A4E-B74F-5222CC9D81EA}" type="datetime1">
              <a:rPr lang="en-US" smtClean="0"/>
              <a:pPr>
                <a:defRPr/>
              </a:pPr>
              <a:t>8/17/20</a:t>
            </a:fld>
            <a:endParaRPr lang="en-US"/>
          </a:p>
        </p:txBody>
      </p:sp>
      <p:sp>
        <p:nvSpPr>
          <p:cNvPr id="5" name="Footer Placeholder 4"/>
          <p:cNvSpPr>
            <a:spLocks noGrp="1"/>
          </p:cNvSpPr>
          <p:nvPr>
            <p:ph type="ftr" sz="quarter" idx="3"/>
          </p:nvPr>
        </p:nvSpPr>
        <p:spPr>
          <a:xfrm>
            <a:off x="856059" y="5883276"/>
            <a:ext cx="4679482" cy="365125"/>
          </a:xfrm>
          <a:prstGeom prst="rect">
            <a:avLst/>
          </a:prstGeom>
        </p:spPr>
        <p:txBody>
          <a:bodyPr vert="horz" lIns="91440" tIns="45720" rIns="91440" bIns="45720" rtlCol="0" anchor="ctr"/>
          <a:lstStyle>
            <a:lvl1pPr algn="l">
              <a:defRPr sz="105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7707241" y="5883275"/>
            <a:ext cx="578317"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a:defRPr/>
            </a:pPr>
            <a:fld id="{29D9AFC4-F1BC-9E48-953E-5D86E758DEB0}" type="slidenum">
              <a:rPr lang="en-US" smtClean="0"/>
              <a:pPr>
                <a:defRPr/>
              </a:pPr>
              <a:t>‹#›</a:t>
            </a:fld>
            <a:endParaRPr lang="en-US"/>
          </a:p>
        </p:txBody>
      </p:sp>
    </p:spTree>
    <p:extLst>
      <p:ext uri="{BB962C8B-B14F-4D97-AF65-F5344CB8AC3E}">
        <p14:creationId xmlns:p14="http://schemas.microsoft.com/office/powerpoint/2010/main" val="496357554"/>
      </p:ext>
    </p:extLst>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1.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oleObject" Target="../embeddings/oleObject1.bin"/><Relationship Id="rId5" Type="http://schemas.openxmlformats.org/officeDocument/2006/relationships/image" Target="../media/image8.wmf"/><Relationship Id="rId1" Type="http://schemas.openxmlformats.org/officeDocument/2006/relationships/vmlDrawing" Target="../drawings/vmlDrawing1.vml"/><Relationship Id="rId2"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152400" y="533400"/>
            <a:ext cx="8791575" cy="2387600"/>
          </a:xfrm>
        </p:spPr>
        <p:txBody>
          <a:bodyPr>
            <a:normAutofit/>
          </a:bodyPr>
          <a:lstStyle/>
          <a:p>
            <a:r>
              <a:rPr lang="en-US" sz="3600" dirty="0"/>
              <a:t>CE 3372 water systems design</a:t>
            </a:r>
          </a:p>
        </p:txBody>
      </p:sp>
      <p:sp>
        <p:nvSpPr>
          <p:cNvPr id="7" name="Subtitle 2"/>
          <p:cNvSpPr>
            <a:spLocks noGrp="1"/>
          </p:cNvSpPr>
          <p:nvPr>
            <p:ph type="subTitle" idx="1"/>
          </p:nvPr>
        </p:nvSpPr>
        <p:spPr>
          <a:xfrm>
            <a:off x="1828800" y="3033389"/>
            <a:ext cx="5334000" cy="1655762"/>
          </a:xfrm>
        </p:spPr>
        <p:txBody>
          <a:bodyPr>
            <a:normAutofit/>
          </a:bodyPr>
          <a:lstStyle/>
          <a:p>
            <a:r>
              <a:rPr lang="en-US" dirty="0"/>
              <a:t>Pumps and lift stations Part 2 (fall 2020)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p:cNvSpPr>
            <a:spLocks noGrp="1"/>
          </p:cNvSpPr>
          <p:nvPr>
            <p:ph type="title"/>
          </p:nvPr>
        </p:nvSpPr>
        <p:spPr/>
        <p:txBody>
          <a:bodyPr/>
          <a:lstStyle/>
          <a:p>
            <a:pPr eaLnBrk="1" hangingPunct="1"/>
            <a:r>
              <a:rPr lang="en-US">
                <a:latin typeface="Calibri" charset="0"/>
              </a:rPr>
              <a:t>Multiple Pumps</a:t>
            </a:r>
          </a:p>
        </p:txBody>
      </p:sp>
      <p:sp>
        <p:nvSpPr>
          <p:cNvPr id="84994" name="Content Placeholder 2"/>
          <p:cNvSpPr>
            <a:spLocks noGrp="1"/>
          </p:cNvSpPr>
          <p:nvPr>
            <p:ph idx="1"/>
          </p:nvPr>
        </p:nvSpPr>
        <p:spPr>
          <a:xfrm>
            <a:off x="457200" y="1570038"/>
            <a:ext cx="8229600" cy="5287962"/>
          </a:xfrm>
        </p:spPr>
        <p:txBody>
          <a:bodyPr/>
          <a:lstStyle/>
          <a:p>
            <a:pPr eaLnBrk="1" hangingPunct="1"/>
            <a:r>
              <a:rPr lang="en-US">
                <a:latin typeface="Calibri" charset="0"/>
              </a:rPr>
              <a:t>Series and parallel combinations can be used to adjust </a:t>
            </a:r>
            <a:r>
              <a:rPr lang="ja-JP" altLang="en-US">
                <a:latin typeface="Calibri" charset="0"/>
              </a:rPr>
              <a:t>“</a:t>
            </a:r>
            <a:r>
              <a:rPr lang="en-US" altLang="ja-JP">
                <a:latin typeface="Calibri" charset="0"/>
              </a:rPr>
              <a:t>pump curves</a:t>
            </a:r>
            <a:r>
              <a:rPr lang="ja-JP" altLang="en-US">
                <a:latin typeface="Calibri" charset="0"/>
              </a:rPr>
              <a:t>”</a:t>
            </a:r>
            <a:r>
              <a:rPr lang="en-US" altLang="ja-JP">
                <a:latin typeface="Calibri" charset="0"/>
              </a:rPr>
              <a:t> to fit system requirements.</a:t>
            </a:r>
          </a:p>
          <a:p>
            <a:pPr eaLnBrk="1" hangingPunct="1"/>
            <a:endParaRPr lang="en-US">
              <a:latin typeface="Calibri" charset="0"/>
            </a:endParaRPr>
          </a:p>
        </p:txBody>
      </p:sp>
      <p:pic>
        <p:nvPicPr>
          <p:cNvPr id="84995"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2514600"/>
            <a:ext cx="5568950"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4996"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2400" y="4241800"/>
            <a:ext cx="4305300" cy="2157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997" name="TextBox 7"/>
          <p:cNvSpPr txBox="1">
            <a:spLocks noChangeArrowheads="1"/>
          </p:cNvSpPr>
          <p:nvPr/>
        </p:nvSpPr>
        <p:spPr bwMode="auto">
          <a:xfrm>
            <a:off x="4800600" y="5048250"/>
            <a:ext cx="3816350"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latin typeface="Calibri" charset="0"/>
              </a:rPr>
              <a:t>Parallel pumps add flow for given head</a:t>
            </a:r>
          </a:p>
          <a:p>
            <a:pPr eaLnBrk="1" hangingPunct="1"/>
            <a:endParaRPr lang="en-US" sz="1800">
              <a:latin typeface="Calibri" charset="0"/>
            </a:endParaRPr>
          </a:p>
          <a:p>
            <a:pPr eaLnBrk="1" hangingPunct="1"/>
            <a:r>
              <a:rPr lang="en-US" sz="1800">
                <a:latin typeface="Calibri" charset="0"/>
              </a:rPr>
              <a:t>Series pumps add head for given flow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04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524000"/>
            <a:ext cx="7848600" cy="330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Line 5"/>
          <p:cNvSpPr>
            <a:spLocks noChangeShapeType="1"/>
          </p:cNvSpPr>
          <p:nvPr/>
        </p:nvSpPr>
        <p:spPr bwMode="auto">
          <a:xfrm>
            <a:off x="1042988" y="5962650"/>
            <a:ext cx="6481762" cy="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9090" name="Line 6"/>
          <p:cNvSpPr>
            <a:spLocks noChangeShapeType="1"/>
          </p:cNvSpPr>
          <p:nvPr/>
        </p:nvSpPr>
        <p:spPr bwMode="auto">
          <a:xfrm flipV="1">
            <a:off x="1490663" y="333375"/>
            <a:ext cx="0" cy="6192838"/>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9091" name="Freeform 7"/>
          <p:cNvSpPr>
            <a:spLocks/>
          </p:cNvSpPr>
          <p:nvPr/>
        </p:nvSpPr>
        <p:spPr bwMode="auto">
          <a:xfrm>
            <a:off x="1490663" y="4395788"/>
            <a:ext cx="4692650" cy="1192212"/>
          </a:xfrm>
          <a:custGeom>
            <a:avLst/>
            <a:gdLst>
              <a:gd name="T0" fmla="*/ 0 w 3868"/>
              <a:gd name="T1" fmla="*/ 0 h 1323"/>
              <a:gd name="T2" fmla="*/ 2147483647 w 3868"/>
              <a:gd name="T3" fmla="*/ 2147483647 h 1323"/>
              <a:gd name="T4" fmla="*/ 2147483647 w 3868"/>
              <a:gd name="T5" fmla="*/ 2147483647 h 1323"/>
              <a:gd name="T6" fmla="*/ 2147483647 w 3868"/>
              <a:gd name="T7" fmla="*/ 2147483647 h 1323"/>
              <a:gd name="T8" fmla="*/ 2147483647 w 3868"/>
              <a:gd name="T9" fmla="*/ 2147483647 h 1323"/>
              <a:gd name="T10" fmla="*/ 0 60000 65536"/>
              <a:gd name="T11" fmla="*/ 0 60000 65536"/>
              <a:gd name="T12" fmla="*/ 0 60000 65536"/>
              <a:gd name="T13" fmla="*/ 0 60000 65536"/>
              <a:gd name="T14" fmla="*/ 0 60000 65536"/>
              <a:gd name="T15" fmla="*/ 0 w 3868"/>
              <a:gd name="T16" fmla="*/ 0 h 1323"/>
              <a:gd name="T17" fmla="*/ 3868 w 3868"/>
              <a:gd name="T18" fmla="*/ 1323 h 1323"/>
            </a:gdLst>
            <a:ahLst/>
            <a:cxnLst>
              <a:cxn ang="T10">
                <a:pos x="T0" y="T1"/>
              </a:cxn>
              <a:cxn ang="T11">
                <a:pos x="T2" y="T3"/>
              </a:cxn>
              <a:cxn ang="T12">
                <a:pos x="T4" y="T5"/>
              </a:cxn>
              <a:cxn ang="T13">
                <a:pos x="T6" y="T7"/>
              </a:cxn>
              <a:cxn ang="T14">
                <a:pos x="T8" y="T9"/>
              </a:cxn>
            </a:cxnLst>
            <a:rect l="T15" t="T16" r="T17" b="T18"/>
            <a:pathLst>
              <a:path w="3868" h="1323">
                <a:moveTo>
                  <a:pt x="0" y="0"/>
                </a:moveTo>
                <a:cubicBezTo>
                  <a:pt x="333" y="22"/>
                  <a:pt x="667" y="44"/>
                  <a:pt x="1005" y="100"/>
                </a:cubicBezTo>
                <a:cubicBezTo>
                  <a:pt x="1343" y="156"/>
                  <a:pt x="1700" y="226"/>
                  <a:pt x="2026" y="335"/>
                </a:cubicBezTo>
                <a:cubicBezTo>
                  <a:pt x="2352" y="444"/>
                  <a:pt x="2657" y="588"/>
                  <a:pt x="2964" y="753"/>
                </a:cubicBezTo>
                <a:cubicBezTo>
                  <a:pt x="3271" y="918"/>
                  <a:pt x="3762" y="1238"/>
                  <a:pt x="3868" y="1323"/>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9092" name="Freeform 8"/>
          <p:cNvSpPr>
            <a:spLocks/>
          </p:cNvSpPr>
          <p:nvPr/>
        </p:nvSpPr>
        <p:spPr bwMode="auto">
          <a:xfrm>
            <a:off x="1490663" y="2895600"/>
            <a:ext cx="4916487" cy="1941513"/>
          </a:xfrm>
          <a:custGeom>
            <a:avLst/>
            <a:gdLst>
              <a:gd name="T0" fmla="*/ 0 w 3868"/>
              <a:gd name="T1" fmla="*/ 0 h 1323"/>
              <a:gd name="T2" fmla="*/ 2147483647 w 3868"/>
              <a:gd name="T3" fmla="*/ 2147483647 h 1323"/>
              <a:gd name="T4" fmla="*/ 2147483647 w 3868"/>
              <a:gd name="T5" fmla="*/ 2147483647 h 1323"/>
              <a:gd name="T6" fmla="*/ 2147483647 w 3868"/>
              <a:gd name="T7" fmla="*/ 2147483647 h 1323"/>
              <a:gd name="T8" fmla="*/ 2147483647 w 3868"/>
              <a:gd name="T9" fmla="*/ 2147483647 h 1323"/>
              <a:gd name="T10" fmla="*/ 0 60000 65536"/>
              <a:gd name="T11" fmla="*/ 0 60000 65536"/>
              <a:gd name="T12" fmla="*/ 0 60000 65536"/>
              <a:gd name="T13" fmla="*/ 0 60000 65536"/>
              <a:gd name="T14" fmla="*/ 0 60000 65536"/>
              <a:gd name="T15" fmla="*/ 0 w 3868"/>
              <a:gd name="T16" fmla="*/ 0 h 1323"/>
              <a:gd name="T17" fmla="*/ 3868 w 3868"/>
              <a:gd name="T18" fmla="*/ 1323 h 1323"/>
            </a:gdLst>
            <a:ahLst/>
            <a:cxnLst>
              <a:cxn ang="T10">
                <a:pos x="T0" y="T1"/>
              </a:cxn>
              <a:cxn ang="T11">
                <a:pos x="T2" y="T3"/>
              </a:cxn>
              <a:cxn ang="T12">
                <a:pos x="T4" y="T5"/>
              </a:cxn>
              <a:cxn ang="T13">
                <a:pos x="T6" y="T7"/>
              </a:cxn>
              <a:cxn ang="T14">
                <a:pos x="T8" y="T9"/>
              </a:cxn>
            </a:cxnLst>
            <a:rect l="T15" t="T16" r="T17" b="T18"/>
            <a:pathLst>
              <a:path w="3868" h="1323">
                <a:moveTo>
                  <a:pt x="0" y="0"/>
                </a:moveTo>
                <a:cubicBezTo>
                  <a:pt x="333" y="22"/>
                  <a:pt x="667" y="44"/>
                  <a:pt x="1005" y="100"/>
                </a:cubicBezTo>
                <a:cubicBezTo>
                  <a:pt x="1343" y="156"/>
                  <a:pt x="1700" y="226"/>
                  <a:pt x="2026" y="335"/>
                </a:cubicBezTo>
                <a:cubicBezTo>
                  <a:pt x="2352" y="444"/>
                  <a:pt x="2657" y="588"/>
                  <a:pt x="2964" y="753"/>
                </a:cubicBezTo>
                <a:cubicBezTo>
                  <a:pt x="3271" y="918"/>
                  <a:pt x="3762" y="1238"/>
                  <a:pt x="3868" y="1323"/>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9093" name="Freeform 9"/>
          <p:cNvSpPr>
            <a:spLocks/>
          </p:cNvSpPr>
          <p:nvPr/>
        </p:nvSpPr>
        <p:spPr bwMode="auto">
          <a:xfrm>
            <a:off x="1490663" y="1393825"/>
            <a:ext cx="4916487" cy="2505075"/>
          </a:xfrm>
          <a:custGeom>
            <a:avLst/>
            <a:gdLst>
              <a:gd name="T0" fmla="*/ 0 w 3868"/>
              <a:gd name="T1" fmla="*/ 0 h 1323"/>
              <a:gd name="T2" fmla="*/ 2147483647 w 3868"/>
              <a:gd name="T3" fmla="*/ 2147483647 h 1323"/>
              <a:gd name="T4" fmla="*/ 2147483647 w 3868"/>
              <a:gd name="T5" fmla="*/ 2147483647 h 1323"/>
              <a:gd name="T6" fmla="*/ 2147483647 w 3868"/>
              <a:gd name="T7" fmla="*/ 2147483647 h 1323"/>
              <a:gd name="T8" fmla="*/ 2147483647 w 3868"/>
              <a:gd name="T9" fmla="*/ 2147483647 h 1323"/>
              <a:gd name="T10" fmla="*/ 0 60000 65536"/>
              <a:gd name="T11" fmla="*/ 0 60000 65536"/>
              <a:gd name="T12" fmla="*/ 0 60000 65536"/>
              <a:gd name="T13" fmla="*/ 0 60000 65536"/>
              <a:gd name="T14" fmla="*/ 0 60000 65536"/>
              <a:gd name="T15" fmla="*/ 0 w 3868"/>
              <a:gd name="T16" fmla="*/ 0 h 1323"/>
              <a:gd name="T17" fmla="*/ 3868 w 3868"/>
              <a:gd name="T18" fmla="*/ 1323 h 1323"/>
            </a:gdLst>
            <a:ahLst/>
            <a:cxnLst>
              <a:cxn ang="T10">
                <a:pos x="T0" y="T1"/>
              </a:cxn>
              <a:cxn ang="T11">
                <a:pos x="T2" y="T3"/>
              </a:cxn>
              <a:cxn ang="T12">
                <a:pos x="T4" y="T5"/>
              </a:cxn>
              <a:cxn ang="T13">
                <a:pos x="T6" y="T7"/>
              </a:cxn>
              <a:cxn ang="T14">
                <a:pos x="T8" y="T9"/>
              </a:cxn>
            </a:cxnLst>
            <a:rect l="T15" t="T16" r="T17" b="T18"/>
            <a:pathLst>
              <a:path w="3868" h="1323">
                <a:moveTo>
                  <a:pt x="0" y="0"/>
                </a:moveTo>
                <a:cubicBezTo>
                  <a:pt x="333" y="22"/>
                  <a:pt x="667" y="44"/>
                  <a:pt x="1005" y="100"/>
                </a:cubicBezTo>
                <a:cubicBezTo>
                  <a:pt x="1343" y="156"/>
                  <a:pt x="1700" y="226"/>
                  <a:pt x="2026" y="335"/>
                </a:cubicBezTo>
                <a:cubicBezTo>
                  <a:pt x="2352" y="444"/>
                  <a:pt x="2657" y="588"/>
                  <a:pt x="2964" y="753"/>
                </a:cubicBezTo>
                <a:cubicBezTo>
                  <a:pt x="3271" y="918"/>
                  <a:pt x="3762" y="1238"/>
                  <a:pt x="3868" y="1323"/>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9094" name="Line 10"/>
          <p:cNvSpPr>
            <a:spLocks noChangeShapeType="1"/>
          </p:cNvSpPr>
          <p:nvPr/>
        </p:nvSpPr>
        <p:spPr bwMode="auto">
          <a:xfrm flipV="1">
            <a:off x="3725863" y="1835150"/>
            <a:ext cx="0" cy="412750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89095" name="Line 11"/>
          <p:cNvSpPr>
            <a:spLocks noChangeShapeType="1"/>
          </p:cNvSpPr>
          <p:nvPr/>
        </p:nvSpPr>
        <p:spPr bwMode="auto">
          <a:xfrm flipH="1">
            <a:off x="1490663" y="3289300"/>
            <a:ext cx="2235200"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89096" name="Line 12"/>
          <p:cNvSpPr>
            <a:spLocks noChangeShapeType="1"/>
          </p:cNvSpPr>
          <p:nvPr/>
        </p:nvSpPr>
        <p:spPr bwMode="auto">
          <a:xfrm flipH="1">
            <a:off x="1490663" y="1887538"/>
            <a:ext cx="2235200"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89097" name="Line 13"/>
          <p:cNvSpPr>
            <a:spLocks noChangeShapeType="1"/>
          </p:cNvSpPr>
          <p:nvPr/>
        </p:nvSpPr>
        <p:spPr bwMode="auto">
          <a:xfrm flipH="1">
            <a:off x="1490663" y="4649788"/>
            <a:ext cx="2235200"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89098" name="Text Box 14"/>
          <p:cNvSpPr txBox="1">
            <a:spLocks noChangeArrowheads="1"/>
          </p:cNvSpPr>
          <p:nvPr/>
        </p:nvSpPr>
        <p:spPr bwMode="auto">
          <a:xfrm>
            <a:off x="3563938" y="616585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endParaRPr lang="ar-EG" sz="1800">
              <a:latin typeface="Times New Roman" charset="0"/>
              <a:cs typeface="Times New Roman" charset="0"/>
            </a:endParaRPr>
          </a:p>
        </p:txBody>
      </p:sp>
      <p:sp>
        <p:nvSpPr>
          <p:cNvPr id="89099" name="Text Box 15"/>
          <p:cNvSpPr txBox="1">
            <a:spLocks noChangeArrowheads="1"/>
          </p:cNvSpPr>
          <p:nvPr/>
        </p:nvSpPr>
        <p:spPr bwMode="auto">
          <a:xfrm>
            <a:off x="971550" y="188913"/>
            <a:ext cx="43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b="1" i="1">
                <a:latin typeface="Times New Roman" charset="0"/>
                <a:cs typeface="Times New Roman" charset="0"/>
              </a:rPr>
              <a:t>H</a:t>
            </a:r>
          </a:p>
        </p:txBody>
      </p:sp>
      <p:sp>
        <p:nvSpPr>
          <p:cNvPr id="89100" name="Text Box 16"/>
          <p:cNvSpPr txBox="1">
            <a:spLocks noChangeArrowheads="1"/>
          </p:cNvSpPr>
          <p:nvPr/>
        </p:nvSpPr>
        <p:spPr bwMode="auto">
          <a:xfrm>
            <a:off x="7524750" y="5661025"/>
            <a:ext cx="43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b="1" i="1">
                <a:latin typeface="Times New Roman" charset="0"/>
                <a:cs typeface="Times New Roman" charset="0"/>
              </a:rPr>
              <a:t>Q</a:t>
            </a:r>
          </a:p>
        </p:txBody>
      </p:sp>
      <p:sp>
        <p:nvSpPr>
          <p:cNvPr id="89101" name="Text Box 17"/>
          <p:cNvSpPr txBox="1">
            <a:spLocks noChangeArrowheads="1"/>
          </p:cNvSpPr>
          <p:nvPr/>
        </p:nvSpPr>
        <p:spPr bwMode="auto">
          <a:xfrm>
            <a:off x="3419475" y="6021388"/>
            <a:ext cx="649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b="1" i="1">
                <a:latin typeface="Times New Roman" charset="0"/>
                <a:cs typeface="Times New Roman" charset="0"/>
              </a:rPr>
              <a:t>Q</a:t>
            </a:r>
            <a:r>
              <a:rPr lang="en-US" b="1" i="1" baseline="-25000">
                <a:latin typeface="Times New Roman" charset="0"/>
                <a:cs typeface="Times New Roman" charset="0"/>
              </a:rPr>
              <a:t>1</a:t>
            </a:r>
            <a:endParaRPr lang="en-US" b="1" i="1">
              <a:latin typeface="Times New Roman" charset="0"/>
              <a:cs typeface="Times New Roman" charset="0"/>
            </a:endParaRPr>
          </a:p>
        </p:txBody>
      </p:sp>
      <p:sp>
        <p:nvSpPr>
          <p:cNvPr id="89102" name="Text Box 18"/>
          <p:cNvSpPr txBox="1">
            <a:spLocks noChangeArrowheads="1"/>
          </p:cNvSpPr>
          <p:nvPr/>
        </p:nvSpPr>
        <p:spPr bwMode="auto">
          <a:xfrm>
            <a:off x="3779838" y="5059363"/>
            <a:ext cx="7921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b="1" i="1">
                <a:latin typeface="Times New Roman" charset="0"/>
                <a:cs typeface="Times New Roman" charset="0"/>
              </a:rPr>
              <a:t>H</a:t>
            </a:r>
            <a:r>
              <a:rPr lang="en-US" b="1" i="1" baseline="-25000">
                <a:latin typeface="Times New Roman" charset="0"/>
                <a:cs typeface="Times New Roman" charset="0"/>
              </a:rPr>
              <a:t>1</a:t>
            </a:r>
          </a:p>
        </p:txBody>
      </p:sp>
      <p:sp>
        <p:nvSpPr>
          <p:cNvPr id="89103" name="Text Box 19"/>
          <p:cNvSpPr txBox="1">
            <a:spLocks noChangeArrowheads="1"/>
          </p:cNvSpPr>
          <p:nvPr/>
        </p:nvSpPr>
        <p:spPr bwMode="auto">
          <a:xfrm>
            <a:off x="3779838" y="3789363"/>
            <a:ext cx="7921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b="1" i="1">
                <a:latin typeface="Times New Roman" charset="0"/>
                <a:cs typeface="Times New Roman" charset="0"/>
              </a:rPr>
              <a:t>H</a:t>
            </a:r>
            <a:r>
              <a:rPr lang="en-US" b="1" i="1" baseline="-25000">
                <a:latin typeface="Times New Roman" charset="0"/>
                <a:cs typeface="Times New Roman" charset="0"/>
              </a:rPr>
              <a:t>1</a:t>
            </a:r>
          </a:p>
        </p:txBody>
      </p:sp>
      <p:sp>
        <p:nvSpPr>
          <p:cNvPr id="89104" name="Text Box 20"/>
          <p:cNvSpPr txBox="1">
            <a:spLocks noChangeArrowheads="1"/>
          </p:cNvSpPr>
          <p:nvPr/>
        </p:nvSpPr>
        <p:spPr bwMode="auto">
          <a:xfrm>
            <a:off x="3779838" y="2466975"/>
            <a:ext cx="7921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b="1" i="1">
                <a:latin typeface="Times New Roman" charset="0"/>
                <a:cs typeface="Times New Roman" charset="0"/>
              </a:rPr>
              <a:t>H</a:t>
            </a:r>
            <a:r>
              <a:rPr lang="en-US" b="1" i="1" baseline="-25000">
                <a:latin typeface="Times New Roman" charset="0"/>
                <a:cs typeface="Times New Roman" charset="0"/>
              </a:rPr>
              <a:t>1</a:t>
            </a:r>
          </a:p>
        </p:txBody>
      </p:sp>
      <p:sp>
        <p:nvSpPr>
          <p:cNvPr id="89105" name="Text Box 21"/>
          <p:cNvSpPr txBox="1">
            <a:spLocks noChangeArrowheads="1"/>
          </p:cNvSpPr>
          <p:nvPr/>
        </p:nvSpPr>
        <p:spPr bwMode="auto">
          <a:xfrm>
            <a:off x="731838" y="3043238"/>
            <a:ext cx="688975"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b="1" i="1">
                <a:latin typeface="Times New Roman" charset="0"/>
                <a:cs typeface="Times New Roman" charset="0"/>
              </a:rPr>
              <a:t>2H</a:t>
            </a:r>
            <a:r>
              <a:rPr lang="en-US" b="1" i="1" baseline="-25000">
                <a:latin typeface="Times New Roman" charset="0"/>
                <a:cs typeface="Times New Roman" charset="0"/>
              </a:rPr>
              <a:t>1</a:t>
            </a:r>
          </a:p>
        </p:txBody>
      </p:sp>
      <p:sp>
        <p:nvSpPr>
          <p:cNvPr id="89106" name="Text Box 22"/>
          <p:cNvSpPr txBox="1">
            <a:spLocks noChangeArrowheads="1"/>
          </p:cNvSpPr>
          <p:nvPr/>
        </p:nvSpPr>
        <p:spPr bwMode="auto">
          <a:xfrm>
            <a:off x="827088" y="4195763"/>
            <a:ext cx="576262"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b="1" i="1">
                <a:latin typeface="Times New Roman" charset="0"/>
                <a:cs typeface="Times New Roman" charset="0"/>
              </a:rPr>
              <a:t>H</a:t>
            </a:r>
            <a:r>
              <a:rPr lang="en-US" b="1" i="1" baseline="-25000">
                <a:latin typeface="Times New Roman" charset="0"/>
                <a:cs typeface="Times New Roman" charset="0"/>
              </a:rPr>
              <a:t>1</a:t>
            </a:r>
          </a:p>
        </p:txBody>
      </p:sp>
      <p:sp>
        <p:nvSpPr>
          <p:cNvPr id="89107" name="Text Box 23"/>
          <p:cNvSpPr txBox="1">
            <a:spLocks noChangeArrowheads="1"/>
          </p:cNvSpPr>
          <p:nvPr/>
        </p:nvSpPr>
        <p:spPr bwMode="auto">
          <a:xfrm>
            <a:off x="684213" y="1628775"/>
            <a:ext cx="688975"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b="1" i="1">
                <a:latin typeface="Times New Roman" charset="0"/>
                <a:cs typeface="Times New Roman" charset="0"/>
              </a:rPr>
              <a:t>3H</a:t>
            </a:r>
            <a:r>
              <a:rPr lang="en-US" b="1" i="1" baseline="-25000">
                <a:latin typeface="Times New Roman" charset="0"/>
                <a:cs typeface="Times New Roman" charset="0"/>
              </a:rPr>
              <a:t>1</a:t>
            </a:r>
          </a:p>
        </p:txBody>
      </p:sp>
      <p:sp>
        <p:nvSpPr>
          <p:cNvPr id="89108" name="Text Box 24"/>
          <p:cNvSpPr txBox="1">
            <a:spLocks noChangeArrowheads="1"/>
          </p:cNvSpPr>
          <p:nvPr/>
        </p:nvSpPr>
        <p:spPr bwMode="auto">
          <a:xfrm>
            <a:off x="7019925" y="4411663"/>
            <a:ext cx="18716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a:latin typeface="Times New Roman" charset="0"/>
                <a:cs typeface="Times New Roman" charset="0"/>
              </a:rPr>
              <a:t>Single pump</a:t>
            </a:r>
          </a:p>
        </p:txBody>
      </p:sp>
      <p:sp>
        <p:nvSpPr>
          <p:cNvPr id="89109" name="Text Box 25"/>
          <p:cNvSpPr txBox="1">
            <a:spLocks noChangeArrowheads="1"/>
          </p:cNvSpPr>
          <p:nvPr/>
        </p:nvSpPr>
        <p:spPr bwMode="auto">
          <a:xfrm>
            <a:off x="7099300" y="3103563"/>
            <a:ext cx="17653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a:latin typeface="Times New Roman" charset="0"/>
                <a:cs typeface="Times New Roman" charset="0"/>
              </a:rPr>
              <a:t>Two pumps in series</a:t>
            </a:r>
          </a:p>
        </p:txBody>
      </p:sp>
      <p:sp>
        <p:nvSpPr>
          <p:cNvPr id="89110" name="Text Box 26"/>
          <p:cNvSpPr txBox="1">
            <a:spLocks noChangeArrowheads="1"/>
          </p:cNvSpPr>
          <p:nvPr/>
        </p:nvSpPr>
        <p:spPr bwMode="auto">
          <a:xfrm>
            <a:off x="5867400" y="1814513"/>
            <a:ext cx="183673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a:latin typeface="Times New Roman" charset="0"/>
                <a:cs typeface="Times New Roman" charset="0"/>
              </a:rPr>
              <a:t>Three pumps in series</a:t>
            </a:r>
          </a:p>
        </p:txBody>
      </p:sp>
      <p:sp>
        <p:nvSpPr>
          <p:cNvPr id="89111" name="Freeform 27"/>
          <p:cNvSpPr>
            <a:spLocks/>
          </p:cNvSpPr>
          <p:nvPr/>
        </p:nvSpPr>
        <p:spPr bwMode="auto">
          <a:xfrm>
            <a:off x="5219700" y="2252663"/>
            <a:ext cx="720725" cy="528637"/>
          </a:xfrm>
          <a:custGeom>
            <a:avLst/>
            <a:gdLst>
              <a:gd name="T0" fmla="*/ 0 w 454"/>
              <a:gd name="T1" fmla="*/ 2147483647 h 333"/>
              <a:gd name="T2" fmla="*/ 2147483647 w 454"/>
              <a:gd name="T3" fmla="*/ 2147483647 h 333"/>
              <a:gd name="T4" fmla="*/ 2147483647 w 454"/>
              <a:gd name="T5" fmla="*/ 2147483647 h 333"/>
              <a:gd name="T6" fmla="*/ 2147483647 w 454"/>
              <a:gd name="T7" fmla="*/ 2147483647 h 333"/>
              <a:gd name="T8" fmla="*/ 0 60000 65536"/>
              <a:gd name="T9" fmla="*/ 0 60000 65536"/>
              <a:gd name="T10" fmla="*/ 0 60000 65536"/>
              <a:gd name="T11" fmla="*/ 0 60000 65536"/>
              <a:gd name="T12" fmla="*/ 0 w 454"/>
              <a:gd name="T13" fmla="*/ 0 h 333"/>
              <a:gd name="T14" fmla="*/ 454 w 454"/>
              <a:gd name="T15" fmla="*/ 333 h 333"/>
            </a:gdLst>
            <a:ahLst/>
            <a:cxnLst>
              <a:cxn ang="T8">
                <a:pos x="T0" y="T1"/>
              </a:cxn>
              <a:cxn ang="T9">
                <a:pos x="T2" y="T3"/>
              </a:cxn>
              <a:cxn ang="T10">
                <a:pos x="T4" y="T5"/>
              </a:cxn>
              <a:cxn ang="T11">
                <a:pos x="T6" y="T7"/>
              </a:cxn>
            </a:cxnLst>
            <a:rect l="T12" t="T13" r="T14" b="T15"/>
            <a:pathLst>
              <a:path w="454" h="333">
                <a:moveTo>
                  <a:pt x="0" y="333"/>
                </a:moveTo>
                <a:cubicBezTo>
                  <a:pt x="41" y="287"/>
                  <a:pt x="83" y="242"/>
                  <a:pt x="136" y="197"/>
                </a:cubicBezTo>
                <a:cubicBezTo>
                  <a:pt x="189" y="152"/>
                  <a:pt x="265" y="91"/>
                  <a:pt x="318" y="61"/>
                </a:cubicBezTo>
                <a:cubicBezTo>
                  <a:pt x="371" y="31"/>
                  <a:pt x="439" y="0"/>
                  <a:pt x="454" y="15"/>
                </a:cubicBezTo>
              </a:path>
            </a:pathLst>
          </a:custGeom>
          <a:noFill/>
          <a:ln w="9525">
            <a:solidFill>
              <a:schemeClr val="tx1"/>
            </a:solidFill>
            <a:round/>
            <a:headEnd type="triangle" w="med" len="lg"/>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9112" name="Freeform 28"/>
          <p:cNvSpPr>
            <a:spLocks/>
          </p:cNvSpPr>
          <p:nvPr/>
        </p:nvSpPr>
        <p:spPr bwMode="auto">
          <a:xfrm>
            <a:off x="6011863" y="4797425"/>
            <a:ext cx="1152525" cy="671513"/>
          </a:xfrm>
          <a:custGeom>
            <a:avLst/>
            <a:gdLst>
              <a:gd name="T0" fmla="*/ 0 w 454"/>
              <a:gd name="T1" fmla="*/ 2147483647 h 333"/>
              <a:gd name="T2" fmla="*/ 2147483647 w 454"/>
              <a:gd name="T3" fmla="*/ 2147483647 h 333"/>
              <a:gd name="T4" fmla="*/ 2147483647 w 454"/>
              <a:gd name="T5" fmla="*/ 2147483647 h 333"/>
              <a:gd name="T6" fmla="*/ 2147483647 w 454"/>
              <a:gd name="T7" fmla="*/ 2147483647 h 333"/>
              <a:gd name="T8" fmla="*/ 0 60000 65536"/>
              <a:gd name="T9" fmla="*/ 0 60000 65536"/>
              <a:gd name="T10" fmla="*/ 0 60000 65536"/>
              <a:gd name="T11" fmla="*/ 0 60000 65536"/>
              <a:gd name="T12" fmla="*/ 0 w 454"/>
              <a:gd name="T13" fmla="*/ 0 h 333"/>
              <a:gd name="T14" fmla="*/ 454 w 454"/>
              <a:gd name="T15" fmla="*/ 333 h 333"/>
            </a:gdLst>
            <a:ahLst/>
            <a:cxnLst>
              <a:cxn ang="T8">
                <a:pos x="T0" y="T1"/>
              </a:cxn>
              <a:cxn ang="T9">
                <a:pos x="T2" y="T3"/>
              </a:cxn>
              <a:cxn ang="T10">
                <a:pos x="T4" y="T5"/>
              </a:cxn>
              <a:cxn ang="T11">
                <a:pos x="T6" y="T7"/>
              </a:cxn>
            </a:cxnLst>
            <a:rect l="T12" t="T13" r="T14" b="T15"/>
            <a:pathLst>
              <a:path w="454" h="333">
                <a:moveTo>
                  <a:pt x="0" y="333"/>
                </a:moveTo>
                <a:cubicBezTo>
                  <a:pt x="41" y="287"/>
                  <a:pt x="83" y="242"/>
                  <a:pt x="136" y="197"/>
                </a:cubicBezTo>
                <a:cubicBezTo>
                  <a:pt x="189" y="152"/>
                  <a:pt x="265" y="91"/>
                  <a:pt x="318" y="61"/>
                </a:cubicBezTo>
                <a:cubicBezTo>
                  <a:pt x="371" y="31"/>
                  <a:pt x="439" y="0"/>
                  <a:pt x="454" y="15"/>
                </a:cubicBezTo>
              </a:path>
            </a:pathLst>
          </a:custGeom>
          <a:noFill/>
          <a:ln w="9525">
            <a:solidFill>
              <a:schemeClr val="tx1"/>
            </a:solidFill>
            <a:round/>
            <a:headEnd type="triangle" w="med" len="lg"/>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9113" name="Freeform 29"/>
          <p:cNvSpPr>
            <a:spLocks/>
          </p:cNvSpPr>
          <p:nvPr/>
        </p:nvSpPr>
        <p:spPr bwMode="auto">
          <a:xfrm>
            <a:off x="6084888" y="3860800"/>
            <a:ext cx="1152525" cy="671513"/>
          </a:xfrm>
          <a:custGeom>
            <a:avLst/>
            <a:gdLst>
              <a:gd name="T0" fmla="*/ 0 w 454"/>
              <a:gd name="T1" fmla="*/ 2147483647 h 333"/>
              <a:gd name="T2" fmla="*/ 2147483647 w 454"/>
              <a:gd name="T3" fmla="*/ 2147483647 h 333"/>
              <a:gd name="T4" fmla="*/ 2147483647 w 454"/>
              <a:gd name="T5" fmla="*/ 2147483647 h 333"/>
              <a:gd name="T6" fmla="*/ 2147483647 w 454"/>
              <a:gd name="T7" fmla="*/ 2147483647 h 333"/>
              <a:gd name="T8" fmla="*/ 0 60000 65536"/>
              <a:gd name="T9" fmla="*/ 0 60000 65536"/>
              <a:gd name="T10" fmla="*/ 0 60000 65536"/>
              <a:gd name="T11" fmla="*/ 0 60000 65536"/>
              <a:gd name="T12" fmla="*/ 0 w 454"/>
              <a:gd name="T13" fmla="*/ 0 h 333"/>
              <a:gd name="T14" fmla="*/ 454 w 454"/>
              <a:gd name="T15" fmla="*/ 333 h 333"/>
            </a:gdLst>
            <a:ahLst/>
            <a:cxnLst>
              <a:cxn ang="T8">
                <a:pos x="T0" y="T1"/>
              </a:cxn>
              <a:cxn ang="T9">
                <a:pos x="T2" y="T3"/>
              </a:cxn>
              <a:cxn ang="T10">
                <a:pos x="T4" y="T5"/>
              </a:cxn>
              <a:cxn ang="T11">
                <a:pos x="T6" y="T7"/>
              </a:cxn>
            </a:cxnLst>
            <a:rect l="T12" t="T13" r="T14" b="T15"/>
            <a:pathLst>
              <a:path w="454" h="333">
                <a:moveTo>
                  <a:pt x="0" y="333"/>
                </a:moveTo>
                <a:cubicBezTo>
                  <a:pt x="41" y="287"/>
                  <a:pt x="83" y="242"/>
                  <a:pt x="136" y="197"/>
                </a:cubicBezTo>
                <a:cubicBezTo>
                  <a:pt x="189" y="152"/>
                  <a:pt x="265" y="91"/>
                  <a:pt x="318" y="61"/>
                </a:cubicBezTo>
                <a:cubicBezTo>
                  <a:pt x="371" y="31"/>
                  <a:pt x="439" y="0"/>
                  <a:pt x="454" y="15"/>
                </a:cubicBezTo>
              </a:path>
            </a:pathLst>
          </a:custGeom>
          <a:noFill/>
          <a:ln w="9525">
            <a:solidFill>
              <a:schemeClr val="tx1"/>
            </a:solidFill>
            <a:round/>
            <a:headEnd type="triangle" w="med" len="lg"/>
            <a:tailEnd/>
          </a:ln>
          <a:extLst>
            <a:ext uri="{909E8E84-426E-40dd-AFC4-6F175D3DCCD1}">
              <a14:hiddenFill xmlns:a14="http://schemas.microsoft.com/office/drawing/2010/main">
                <a:solidFill>
                  <a:srgbClr val="FFFFFF"/>
                </a:solidFill>
              </a14:hiddenFill>
            </a:ext>
          </a:extLst>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itle 1"/>
          <p:cNvSpPr>
            <a:spLocks noGrp="1"/>
          </p:cNvSpPr>
          <p:nvPr>
            <p:ph type="title"/>
          </p:nvPr>
        </p:nvSpPr>
        <p:spPr/>
        <p:txBody>
          <a:bodyPr/>
          <a:lstStyle/>
          <a:p>
            <a:pPr eaLnBrk="1" hangingPunct="1"/>
            <a:r>
              <a:rPr lang="en-US">
                <a:latin typeface="+mn-lt"/>
              </a:rPr>
              <a:t>Selecting Pumps</a:t>
            </a:r>
          </a:p>
        </p:txBody>
      </p:sp>
      <p:sp>
        <p:nvSpPr>
          <p:cNvPr id="67586" name="Content Placeholder 2"/>
          <p:cNvSpPr>
            <a:spLocks noGrp="1"/>
          </p:cNvSpPr>
          <p:nvPr>
            <p:ph idx="1"/>
          </p:nvPr>
        </p:nvSpPr>
        <p:spPr>
          <a:xfrm>
            <a:off x="301625" y="1722438"/>
            <a:ext cx="8689975" cy="4525962"/>
          </a:xfrm>
        </p:spPr>
        <p:txBody>
          <a:bodyPr/>
          <a:lstStyle/>
          <a:p>
            <a:pPr eaLnBrk="1" hangingPunct="1">
              <a:lnSpc>
                <a:spcPct val="80000"/>
              </a:lnSpc>
            </a:pPr>
            <a:r>
              <a:rPr lang="en-US" sz="2800"/>
              <a:t>Design conditions are specified</a:t>
            </a:r>
          </a:p>
          <a:p>
            <a:pPr eaLnBrk="1" hangingPunct="1">
              <a:lnSpc>
                <a:spcPct val="80000"/>
              </a:lnSpc>
            </a:pPr>
            <a:r>
              <a:rPr lang="en-US" sz="2800"/>
              <a:t>Pump is selected for the range of applications </a:t>
            </a:r>
          </a:p>
          <a:p>
            <a:pPr eaLnBrk="1" hangingPunct="1">
              <a:lnSpc>
                <a:spcPct val="80000"/>
              </a:lnSpc>
            </a:pPr>
            <a:r>
              <a:rPr lang="en-US" sz="2800"/>
              <a:t>A </a:t>
            </a:r>
            <a:r>
              <a:rPr lang="en-US" sz="2800">
                <a:solidFill>
                  <a:srgbClr val="FF0000"/>
                </a:solidFill>
              </a:rPr>
              <a:t>System Curve </a:t>
            </a:r>
            <a:r>
              <a:rPr lang="en-US" sz="2800"/>
              <a:t>(H vs. Q) is prepared</a:t>
            </a:r>
          </a:p>
          <a:p>
            <a:pPr eaLnBrk="1" hangingPunct="1">
              <a:lnSpc>
                <a:spcPct val="80000"/>
              </a:lnSpc>
            </a:pPr>
            <a:r>
              <a:rPr lang="en-US" sz="2800"/>
              <a:t>System Curve is matched to </a:t>
            </a:r>
            <a:r>
              <a:rPr lang="en-US" sz="2800">
                <a:solidFill>
                  <a:srgbClr val="FF0000"/>
                </a:solidFill>
              </a:rPr>
              <a:t>Pump Curve</a:t>
            </a:r>
          </a:p>
          <a:p>
            <a:pPr eaLnBrk="1" hangingPunct="1">
              <a:lnSpc>
                <a:spcPct val="80000"/>
              </a:lnSpc>
            </a:pPr>
            <a:r>
              <a:rPr lang="en-US" sz="2800"/>
              <a:t>Matching point (Operating point) indicates the actual working conditions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itle 1"/>
          <p:cNvSpPr>
            <a:spLocks noGrp="1"/>
          </p:cNvSpPr>
          <p:nvPr>
            <p:ph type="title"/>
          </p:nvPr>
        </p:nvSpPr>
        <p:spPr/>
        <p:txBody>
          <a:bodyPr/>
          <a:lstStyle/>
          <a:p>
            <a:pPr eaLnBrk="1" hangingPunct="1"/>
            <a:r>
              <a:rPr lang="en-US">
                <a:latin typeface="+mn-lt"/>
              </a:rPr>
              <a:t>System Curves</a:t>
            </a:r>
          </a:p>
        </p:txBody>
      </p:sp>
      <p:sp>
        <p:nvSpPr>
          <p:cNvPr id="69634" name="Content Placeholder 2"/>
          <p:cNvSpPr>
            <a:spLocks noGrp="1"/>
          </p:cNvSpPr>
          <p:nvPr>
            <p:ph idx="1"/>
          </p:nvPr>
        </p:nvSpPr>
        <p:spPr>
          <a:xfrm>
            <a:off x="381000" y="1600200"/>
            <a:ext cx="8385175" cy="4495800"/>
          </a:xfrm>
        </p:spPr>
        <p:txBody>
          <a:bodyPr/>
          <a:lstStyle/>
          <a:p>
            <a:pPr eaLnBrk="1" hangingPunct="1"/>
            <a:r>
              <a:rPr lang="en-US"/>
              <a:t>A system (characteristic) curve is a plot of required head versus flow rate in a hydraulic system (H vs. Q) </a:t>
            </a:r>
          </a:p>
          <a:p>
            <a:pPr lvl="1" eaLnBrk="1" hangingPunct="1"/>
            <a:r>
              <a:rPr lang="en-US"/>
              <a:t>The curve depicts how much energy is necessary to maintain a steady flow under the supplied conditions</a:t>
            </a:r>
          </a:p>
          <a:p>
            <a:pPr lvl="1" eaLnBrk="1" hangingPunct="1"/>
            <a:r>
              <a:rPr lang="en-US"/>
              <a:t>Total head, </a:t>
            </a:r>
            <a:r>
              <a:rPr lang="en-US" sz="2400" b="1" i="1">
                <a:cs typeface="Verdana" charset="0"/>
              </a:rPr>
              <a:t>H</a:t>
            </a:r>
            <a:r>
              <a:rPr lang="en-US" sz="2400" b="1" i="1" baseline="-25000">
                <a:cs typeface="Verdana" charset="0"/>
              </a:rPr>
              <a:t>p</a:t>
            </a:r>
            <a:r>
              <a:rPr lang="en-US" sz="2400" b="1" i="1" baseline="-25000">
                <a:solidFill>
                  <a:srgbClr val="FF0000"/>
                </a:solidFill>
                <a:cs typeface="Verdana" charset="0"/>
              </a:rPr>
              <a:t>,</a:t>
            </a:r>
            <a:r>
              <a:rPr lang="en-US" sz="2400" b="1">
                <a:solidFill>
                  <a:srgbClr val="0000FF"/>
                </a:solidFill>
                <a:cs typeface="Verdana" charset="0"/>
              </a:rPr>
              <a:t> </a:t>
            </a:r>
            <a:r>
              <a:rPr lang="en-US" sz="2400" b="1"/>
              <a:t>= elevation head + head losses</a:t>
            </a:r>
            <a:endParaRPr lang="en-US" b="1"/>
          </a:p>
        </p:txBody>
      </p:sp>
      <p:pic>
        <p:nvPicPr>
          <p:cNvPr id="69635"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4048125"/>
            <a:ext cx="5473700" cy="280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le 1"/>
          <p:cNvSpPr>
            <a:spLocks noGrp="1"/>
          </p:cNvSpPr>
          <p:nvPr>
            <p:ph type="title"/>
          </p:nvPr>
        </p:nvSpPr>
        <p:spPr/>
        <p:txBody>
          <a:bodyPr/>
          <a:lstStyle/>
          <a:p>
            <a:pPr eaLnBrk="1" hangingPunct="1"/>
            <a:r>
              <a:rPr lang="en-US">
                <a:latin typeface="Calibri" charset="0"/>
              </a:rPr>
              <a:t>System Curves</a:t>
            </a:r>
          </a:p>
        </p:txBody>
      </p:sp>
      <p:pic>
        <p:nvPicPr>
          <p:cNvPr id="71682" name="Picture 3"/>
          <p:cNvPicPr>
            <a:picLocks noChangeAspect="1"/>
          </p:cNvPicPr>
          <p:nvPr/>
        </p:nvPicPr>
        <p:blipFill>
          <a:blip r:embed="rId3">
            <a:extLst>
              <a:ext uri="{28A0092B-C50C-407E-A947-70E740481C1C}">
                <a14:useLocalDpi xmlns:a14="http://schemas.microsoft.com/office/drawing/2010/main" val="0"/>
              </a:ext>
            </a:extLst>
          </a:blip>
          <a:srcRect t="9718" r="1740"/>
          <a:stretch>
            <a:fillRect/>
          </a:stretch>
        </p:blipFill>
        <p:spPr bwMode="auto">
          <a:xfrm>
            <a:off x="1219200" y="1630363"/>
            <a:ext cx="6923088" cy="397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3"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7200" y="5602288"/>
            <a:ext cx="8497888"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457200" y="5791200"/>
            <a:ext cx="457200" cy="381000"/>
          </a:xfrm>
          <a:prstGeom prst="rect">
            <a:avLst/>
          </a:prstGeom>
          <a:solidFill>
            <a:srgbClr val="FF0000">
              <a:alpha val="24000"/>
            </a:srgb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charset="-128"/>
              <a:cs typeface="ＭＳ Ｐゴシック" charset="-128"/>
            </a:endParaRPr>
          </a:p>
        </p:txBody>
      </p:sp>
      <p:sp>
        <p:nvSpPr>
          <p:cNvPr id="7" name="Rectangle 6"/>
          <p:cNvSpPr/>
          <p:nvPr/>
        </p:nvSpPr>
        <p:spPr>
          <a:xfrm>
            <a:off x="7543800" y="5791200"/>
            <a:ext cx="1447800" cy="381000"/>
          </a:xfrm>
          <a:prstGeom prst="rect">
            <a:avLst/>
          </a:prstGeom>
          <a:solidFill>
            <a:srgbClr val="FF0000">
              <a:alpha val="12000"/>
            </a:srgb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charset="-128"/>
              <a:cs typeface="ＭＳ Ｐゴシック" charset="-128"/>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itle 1"/>
          <p:cNvSpPr>
            <a:spLocks noGrp="1"/>
          </p:cNvSpPr>
          <p:nvPr>
            <p:ph type="title"/>
          </p:nvPr>
        </p:nvSpPr>
        <p:spPr/>
        <p:txBody>
          <a:bodyPr/>
          <a:lstStyle/>
          <a:p>
            <a:pPr eaLnBrk="1" hangingPunct="1"/>
            <a:r>
              <a:rPr lang="en-US">
                <a:latin typeface="+mn-lt"/>
              </a:rPr>
              <a:t>System Curves</a:t>
            </a:r>
          </a:p>
        </p:txBody>
      </p:sp>
      <p:sp>
        <p:nvSpPr>
          <p:cNvPr id="73730" name="Content Placeholder 2"/>
          <p:cNvSpPr>
            <a:spLocks noGrp="1"/>
          </p:cNvSpPr>
          <p:nvPr>
            <p:ph idx="1"/>
          </p:nvPr>
        </p:nvSpPr>
        <p:spPr>
          <a:xfrm>
            <a:off x="457200" y="1828800"/>
            <a:ext cx="8153400" cy="2438400"/>
          </a:xfrm>
        </p:spPr>
        <p:txBody>
          <a:bodyPr/>
          <a:lstStyle/>
          <a:p>
            <a:pPr eaLnBrk="1" hangingPunct="1">
              <a:lnSpc>
                <a:spcPct val="90000"/>
              </a:lnSpc>
            </a:pPr>
            <a:r>
              <a:rPr lang="en-US" dirty="0"/>
              <a:t>This relationship tells us that the added head has to be at least 30 meters just to keep the reservoirs at the two levels shown, if any flow is to occur the pump must supply more than 30 meters of head.</a:t>
            </a:r>
          </a:p>
          <a:p>
            <a:pPr lvl="1" eaLnBrk="1" hangingPunct="1">
              <a:lnSpc>
                <a:spcPct val="90000"/>
              </a:lnSpc>
            </a:pPr>
            <a:endParaRPr lang="en-US" dirty="0"/>
          </a:p>
          <a:p>
            <a:pPr eaLnBrk="1" hangingPunct="1">
              <a:lnSpc>
                <a:spcPct val="90000"/>
              </a:lnSpc>
            </a:pPr>
            <a:endParaRPr lang="en-US" dirty="0"/>
          </a:p>
        </p:txBody>
      </p:sp>
      <p:pic>
        <p:nvPicPr>
          <p:cNvPr id="73731"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2150" y="5181600"/>
            <a:ext cx="799465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609600" y="5334000"/>
            <a:ext cx="457200" cy="381000"/>
          </a:xfrm>
          <a:prstGeom prst="rect">
            <a:avLst/>
          </a:prstGeom>
          <a:solidFill>
            <a:srgbClr val="FF0000">
              <a:alpha val="24000"/>
            </a:srgb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charset="-128"/>
              <a:cs typeface="ＭＳ Ｐゴシック" charset="-128"/>
            </a:endParaRPr>
          </a:p>
        </p:txBody>
      </p:sp>
      <p:sp>
        <p:nvSpPr>
          <p:cNvPr id="7" name="Rectangle 6"/>
          <p:cNvSpPr/>
          <p:nvPr/>
        </p:nvSpPr>
        <p:spPr>
          <a:xfrm>
            <a:off x="7239000" y="5334000"/>
            <a:ext cx="1447800" cy="381000"/>
          </a:xfrm>
          <a:prstGeom prst="rect">
            <a:avLst/>
          </a:prstGeom>
          <a:solidFill>
            <a:srgbClr val="FF0000">
              <a:alpha val="12000"/>
            </a:srgb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charset="-128"/>
              <a:cs typeface="ＭＳ Ｐゴシック" charset="-128"/>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1"/>
          <p:cNvSpPr>
            <a:spLocks noGrp="1"/>
          </p:cNvSpPr>
          <p:nvPr>
            <p:ph type="title"/>
          </p:nvPr>
        </p:nvSpPr>
        <p:spPr>
          <a:xfrm>
            <a:off x="856060" y="655030"/>
            <a:ext cx="7429499" cy="1478570"/>
          </a:xfrm>
        </p:spPr>
        <p:txBody>
          <a:bodyPr/>
          <a:lstStyle/>
          <a:p>
            <a:pPr eaLnBrk="1" hangingPunct="1"/>
            <a:r>
              <a:rPr lang="en-US">
                <a:latin typeface="+mn-lt"/>
              </a:rPr>
              <a:t>Pump Curves</a:t>
            </a:r>
          </a:p>
        </p:txBody>
      </p:sp>
      <p:sp>
        <p:nvSpPr>
          <p:cNvPr id="74754" name="Content Placeholder 2"/>
          <p:cNvSpPr>
            <a:spLocks noGrp="1"/>
          </p:cNvSpPr>
          <p:nvPr>
            <p:ph idx="1"/>
          </p:nvPr>
        </p:nvSpPr>
        <p:spPr/>
        <p:txBody>
          <a:bodyPr>
            <a:normAutofit lnSpcReduction="10000"/>
          </a:bodyPr>
          <a:lstStyle/>
          <a:p>
            <a:pPr eaLnBrk="1" hangingPunct="1"/>
            <a:r>
              <a:rPr lang="en-US">
                <a:solidFill>
                  <a:srgbClr val="FFFFFF"/>
                </a:solidFill>
              </a:rPr>
              <a:t>Provided information from the manufacturer on the performance of pumps in the form of curves. </a:t>
            </a:r>
          </a:p>
          <a:p>
            <a:pPr eaLnBrk="1" hangingPunct="1"/>
            <a:r>
              <a:rPr lang="en-US">
                <a:solidFill>
                  <a:srgbClr val="FFFFFF"/>
                </a:solidFill>
              </a:rPr>
              <a:t>Information may include: </a:t>
            </a:r>
          </a:p>
          <a:p>
            <a:pPr lvl="1" eaLnBrk="1" hangingPunct="1">
              <a:lnSpc>
                <a:spcPct val="90000"/>
              </a:lnSpc>
            </a:pPr>
            <a:r>
              <a:rPr lang="en-US" sz="2000">
                <a:solidFill>
                  <a:srgbClr val="FFFFFF"/>
                </a:solidFill>
                <a:cs typeface="Verdana" charset="0"/>
              </a:rPr>
              <a:t>discharge on the x-axis</a:t>
            </a:r>
          </a:p>
          <a:p>
            <a:pPr lvl="1" eaLnBrk="1" hangingPunct="1">
              <a:lnSpc>
                <a:spcPct val="90000"/>
              </a:lnSpc>
            </a:pPr>
            <a:r>
              <a:rPr lang="en-US" sz="2000">
                <a:solidFill>
                  <a:srgbClr val="FFFFFF"/>
                </a:solidFill>
                <a:cs typeface="Verdana" charset="0"/>
              </a:rPr>
              <a:t>head on the left y-axis</a:t>
            </a:r>
          </a:p>
          <a:p>
            <a:pPr lvl="1" eaLnBrk="1" hangingPunct="1">
              <a:lnSpc>
                <a:spcPct val="90000"/>
              </a:lnSpc>
            </a:pPr>
            <a:r>
              <a:rPr lang="en-US" sz="2000">
                <a:solidFill>
                  <a:srgbClr val="FFFFFF"/>
                </a:solidFill>
                <a:cs typeface="Verdana" charset="0"/>
              </a:rPr>
              <a:t>pump power input on the right y-axis</a:t>
            </a:r>
          </a:p>
          <a:p>
            <a:pPr lvl="1" eaLnBrk="1" hangingPunct="1">
              <a:lnSpc>
                <a:spcPct val="90000"/>
              </a:lnSpc>
            </a:pPr>
            <a:r>
              <a:rPr lang="en-US" sz="2000">
                <a:solidFill>
                  <a:srgbClr val="FFFFFF"/>
                </a:solidFill>
                <a:cs typeface="Verdana" charset="0"/>
              </a:rPr>
              <a:t>pump efficiency as a percentage</a:t>
            </a:r>
          </a:p>
          <a:p>
            <a:pPr lvl="1" eaLnBrk="1" hangingPunct="1">
              <a:lnSpc>
                <a:spcPct val="90000"/>
              </a:lnSpc>
            </a:pPr>
            <a:r>
              <a:rPr lang="en-US" sz="2000">
                <a:solidFill>
                  <a:srgbClr val="FFFFFF"/>
                </a:solidFill>
                <a:cs typeface="Verdana" charset="0"/>
              </a:rPr>
              <a:t>speed of the pump (rpm)</a:t>
            </a:r>
          </a:p>
          <a:p>
            <a:pPr lvl="1" eaLnBrk="1" hangingPunct="1">
              <a:lnSpc>
                <a:spcPct val="90000"/>
              </a:lnSpc>
            </a:pPr>
            <a:r>
              <a:rPr lang="en-US" sz="2000">
                <a:solidFill>
                  <a:srgbClr val="FFFFFF"/>
                </a:solidFill>
                <a:cs typeface="Verdana" charset="0"/>
              </a:rPr>
              <a:t>NPSH of the pump</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itle 1"/>
          <p:cNvSpPr>
            <a:spLocks noGrp="1"/>
          </p:cNvSpPr>
          <p:nvPr>
            <p:ph type="title" idx="4294967295"/>
          </p:nvPr>
        </p:nvSpPr>
        <p:spPr>
          <a:xfrm>
            <a:off x="990600" y="228600"/>
            <a:ext cx="8153400" cy="990600"/>
          </a:xfrm>
        </p:spPr>
        <p:txBody>
          <a:bodyPr/>
          <a:lstStyle/>
          <a:p>
            <a:pPr eaLnBrk="1" hangingPunct="1"/>
            <a:r>
              <a:rPr lang="en-US">
                <a:latin typeface="Calibri" charset="0"/>
              </a:rPr>
              <a:t>Pump Curves</a:t>
            </a:r>
          </a:p>
        </p:txBody>
      </p:sp>
      <p:sp>
        <p:nvSpPr>
          <p:cNvPr id="76802" name="Content Placeholder 2"/>
          <p:cNvSpPr>
            <a:spLocks noGrp="1"/>
          </p:cNvSpPr>
          <p:nvPr>
            <p:ph sz="quarter" idx="4294967295"/>
          </p:nvPr>
        </p:nvSpPr>
        <p:spPr>
          <a:xfrm>
            <a:off x="990600" y="1600200"/>
            <a:ext cx="8153400" cy="4495800"/>
          </a:xfrm>
        </p:spPr>
        <p:txBody>
          <a:bodyPr/>
          <a:lstStyle/>
          <a:p>
            <a:pPr eaLnBrk="1" hangingPunct="1"/>
            <a:r>
              <a:rPr lang="en-US">
                <a:latin typeface="Calibri" charset="0"/>
              </a:rPr>
              <a:t>Provided d</a:t>
            </a:r>
            <a:r>
              <a:rPr lang="en-US">
                <a:solidFill>
                  <a:srgbClr val="FF0000"/>
                </a:solidFill>
                <a:latin typeface="Calibri" charset="0"/>
              </a:rPr>
              <a:t>. </a:t>
            </a:r>
          </a:p>
        </p:txBody>
      </p:sp>
      <p:pic>
        <p:nvPicPr>
          <p:cNvPr id="76803"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1000" y="0"/>
            <a:ext cx="838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Title 1"/>
          <p:cNvSpPr>
            <a:spLocks noGrp="1"/>
          </p:cNvSpPr>
          <p:nvPr>
            <p:ph type="title"/>
          </p:nvPr>
        </p:nvSpPr>
        <p:spPr>
          <a:xfrm>
            <a:off x="381000" y="0"/>
            <a:ext cx="7429499" cy="1478570"/>
          </a:xfrm>
        </p:spPr>
        <p:txBody>
          <a:bodyPr/>
          <a:lstStyle/>
          <a:p>
            <a:pPr eaLnBrk="1" hangingPunct="1"/>
            <a:r>
              <a:rPr lang="en-US">
                <a:latin typeface="Calibri" charset="0"/>
              </a:rPr>
              <a:t>Pump Curves</a:t>
            </a:r>
          </a:p>
        </p:txBody>
      </p:sp>
      <p:sp>
        <p:nvSpPr>
          <p:cNvPr id="31746" name="Content Placeholder 2"/>
          <p:cNvSpPr>
            <a:spLocks noGrp="1"/>
          </p:cNvSpPr>
          <p:nvPr>
            <p:ph idx="1"/>
          </p:nvPr>
        </p:nvSpPr>
        <p:spPr>
          <a:xfrm>
            <a:off x="914400" y="4879498"/>
            <a:ext cx="7315200" cy="1749901"/>
          </a:xfrm>
        </p:spPr>
        <p:txBody>
          <a:bodyPr>
            <a:normAutofit fontScale="92500"/>
          </a:bodyPr>
          <a:lstStyle/>
          <a:p>
            <a:pPr marL="0" indent="0" eaLnBrk="1" hangingPunct="1">
              <a:lnSpc>
                <a:spcPct val="80000"/>
              </a:lnSpc>
              <a:buNone/>
              <a:defRPr/>
            </a:pPr>
            <a:endParaRPr lang="en-US" sz="2500" dirty="0">
              <a:latin typeface="Calibri" charset="0"/>
            </a:endParaRPr>
          </a:p>
          <a:p>
            <a:pPr lvl="1" eaLnBrk="1" hangingPunct="1">
              <a:lnSpc>
                <a:spcPct val="80000"/>
              </a:lnSpc>
              <a:defRPr/>
            </a:pPr>
            <a:r>
              <a:rPr lang="en-US" sz="2200" dirty="0">
                <a:latin typeface="Calibri" charset="0"/>
              </a:rPr>
              <a:t>Pump A cannot meet the needs of the system at any flow rate</a:t>
            </a:r>
          </a:p>
          <a:p>
            <a:pPr lvl="1" eaLnBrk="1" hangingPunct="1">
              <a:lnSpc>
                <a:spcPct val="80000"/>
              </a:lnSpc>
              <a:defRPr/>
            </a:pPr>
            <a:r>
              <a:rPr lang="en-US" sz="2200" dirty="0">
                <a:latin typeface="Calibri" charset="0"/>
              </a:rPr>
              <a:t>Pump B supplies enough head over part of the system curve</a:t>
            </a:r>
          </a:p>
          <a:p>
            <a:pPr lvl="1" eaLnBrk="1" hangingPunct="1">
              <a:lnSpc>
                <a:spcPct val="80000"/>
              </a:lnSpc>
              <a:defRPr/>
            </a:pPr>
            <a:r>
              <a:rPr lang="en-US" sz="2200" dirty="0">
                <a:latin typeface="Calibri" charset="0"/>
              </a:rPr>
              <a:t>The shaded area is the area where the pump supplies excess head</a:t>
            </a:r>
          </a:p>
          <a:p>
            <a:pPr lvl="1" eaLnBrk="1" hangingPunct="1">
              <a:lnSpc>
                <a:spcPct val="80000"/>
              </a:lnSpc>
              <a:defRPr/>
            </a:pPr>
            <a:endParaRPr lang="en-US" sz="2200" dirty="0">
              <a:latin typeface="Calibri" charset="0"/>
            </a:endParaRPr>
          </a:p>
          <a:p>
            <a:pPr eaLnBrk="1" hangingPunct="1">
              <a:lnSpc>
                <a:spcPct val="80000"/>
              </a:lnSpc>
              <a:defRPr/>
            </a:pPr>
            <a:endParaRPr lang="en-US" sz="2500" dirty="0">
              <a:latin typeface="Calibri" charset="0"/>
            </a:endParaRPr>
          </a:p>
        </p:txBody>
      </p:sp>
      <p:pic>
        <p:nvPicPr>
          <p:cNvPr id="80899"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066800"/>
            <a:ext cx="5735638"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Oval 1"/>
          <p:cNvSpPr/>
          <p:nvPr/>
        </p:nvSpPr>
        <p:spPr>
          <a:xfrm>
            <a:off x="3333750" y="375285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80901" name="TextBox 2"/>
          <p:cNvSpPr txBox="1">
            <a:spLocks noChangeArrowheads="1"/>
          </p:cNvSpPr>
          <p:nvPr/>
        </p:nvSpPr>
        <p:spPr bwMode="auto">
          <a:xfrm>
            <a:off x="3581400" y="3657600"/>
            <a:ext cx="17891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t>Operating Point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2945" name="Object 6"/>
          <p:cNvGraphicFramePr>
            <a:graphicFrameLocks noChangeAspect="1"/>
          </p:cNvGraphicFramePr>
          <p:nvPr/>
        </p:nvGraphicFramePr>
        <p:xfrm>
          <a:off x="539750" y="625475"/>
          <a:ext cx="7956550" cy="5684838"/>
        </p:xfrm>
        <a:graphic>
          <a:graphicData uri="http://schemas.openxmlformats.org/presentationml/2006/ole">
            <mc:AlternateContent xmlns:mc="http://schemas.openxmlformats.org/markup-compatibility/2006">
              <mc:Choice xmlns:v="urn:schemas-microsoft-com:vml" Requires="v">
                <p:oleObj spid="_x0000_s82980" name="Drawing" r:id="rId4" imgW="8782050" imgH="5133975" progId="AutoCAD.Drawing.15">
                  <p:embed/>
                </p:oleObj>
              </mc:Choice>
              <mc:Fallback>
                <p:oleObj name="Drawing" r:id="rId4" imgW="8782050" imgH="5133975" progId="AutoCAD.Drawing.15">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l="12816" t="5402" r="15584" b="7085"/>
                      <a:stretch>
                        <a:fillRect/>
                      </a:stretch>
                    </p:blipFill>
                    <p:spPr bwMode="auto">
                      <a:xfrm>
                        <a:off x="539750" y="625475"/>
                        <a:ext cx="7956550" cy="568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{3C27C948-E034-DD44-AD64-770DB28357C2}tf10001122</Template>
  <TotalTime>4345</TotalTime>
  <Words>863</Words>
  <Application>Microsoft Macintosh PowerPoint</Application>
  <PresentationFormat>On-screen Show (4:3)</PresentationFormat>
  <Paragraphs>107</Paragraphs>
  <Slides>12</Slides>
  <Notes>10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4" baseType="lpstr">
      <vt:lpstr>Circuit</vt:lpstr>
      <vt:lpstr>Drawing</vt:lpstr>
      <vt:lpstr>CE 3372 water systems design</vt:lpstr>
      <vt:lpstr>Selecting Pumps</vt:lpstr>
      <vt:lpstr>System Curves</vt:lpstr>
      <vt:lpstr>System Curves</vt:lpstr>
      <vt:lpstr>System Curves</vt:lpstr>
      <vt:lpstr>Pump Curves</vt:lpstr>
      <vt:lpstr>Pump Curves</vt:lpstr>
      <vt:lpstr>Pump Curves</vt:lpstr>
      <vt:lpstr>PowerPoint Presentation</vt:lpstr>
      <vt:lpstr>Multiple Pumps</vt:lpstr>
      <vt:lpstr>PowerPoint Presentation</vt:lpstr>
      <vt:lpstr>PowerPoint Presentation</vt:lpstr>
    </vt:vector>
  </TitlesOfParts>
  <Company>texas tech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 3372 Water Systems Design</dc:title>
  <dc:creator>theodore  cleveland</dc:creator>
  <cp:lastModifiedBy>theodore cleveland</cp:lastModifiedBy>
  <cp:revision>134</cp:revision>
  <cp:lastPrinted>2010-01-26T00:33:16Z</cp:lastPrinted>
  <dcterms:created xsi:type="dcterms:W3CDTF">2013-08-24T13:37:38Z</dcterms:created>
  <dcterms:modified xsi:type="dcterms:W3CDTF">2020-08-17T15:19:25Z</dcterms:modified>
</cp:coreProperties>
</file>