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2.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39"/>
  </p:notesMasterIdLst>
  <p:handoutMasterIdLst>
    <p:handoutMasterId r:id="rId40"/>
  </p:handoutMasterIdLst>
  <p:sldIdLst>
    <p:sldId id="256" r:id="rId2"/>
    <p:sldId id="338" r:id="rId3"/>
    <p:sldId id="349" r:id="rId4"/>
    <p:sldId id="262" r:id="rId5"/>
    <p:sldId id="350" r:id="rId6"/>
    <p:sldId id="353" r:id="rId7"/>
    <p:sldId id="263" r:id="rId8"/>
    <p:sldId id="266" r:id="rId9"/>
    <p:sldId id="265" r:id="rId10"/>
    <p:sldId id="355" r:id="rId11"/>
    <p:sldId id="356" r:id="rId12"/>
    <p:sldId id="269" r:id="rId13"/>
    <p:sldId id="271" r:id="rId14"/>
    <p:sldId id="369" r:id="rId15"/>
    <p:sldId id="277" r:id="rId16"/>
    <p:sldId id="374" r:id="rId17"/>
    <p:sldId id="278" r:id="rId18"/>
    <p:sldId id="279" r:id="rId19"/>
    <p:sldId id="280" r:id="rId20"/>
    <p:sldId id="281" r:id="rId21"/>
    <p:sldId id="282" r:id="rId22"/>
    <p:sldId id="283" r:id="rId23"/>
    <p:sldId id="284" r:id="rId24"/>
    <p:sldId id="375" r:id="rId25"/>
    <p:sldId id="376" r:id="rId26"/>
    <p:sldId id="377" r:id="rId27"/>
    <p:sldId id="378" r:id="rId28"/>
    <p:sldId id="379" r:id="rId29"/>
    <p:sldId id="380" r:id="rId30"/>
    <p:sldId id="381" r:id="rId31"/>
    <p:sldId id="390" r:id="rId32"/>
    <p:sldId id="382" r:id="rId33"/>
    <p:sldId id="383" r:id="rId34"/>
    <p:sldId id="384" r:id="rId35"/>
    <p:sldId id="385" r:id="rId36"/>
    <p:sldId id="387" r:id="rId37"/>
    <p:sldId id="391"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16"/>
  </p:normalViewPr>
  <p:slideViewPr>
    <p:cSldViewPr snapToObjects="1">
      <p:cViewPr varScale="1">
        <p:scale>
          <a:sx n="132" d="100"/>
          <a:sy n="132" d="100"/>
        </p:scale>
        <p:origin x="-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02870E6E-7CFE-8243-B500-939B3EE007FF}" type="datetime1">
              <a:rPr lang="en-US"/>
              <a:pPr>
                <a:defRPr/>
              </a:pPr>
              <a:t>8/17/20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2CD83D75-F6FB-4A4D-B1CA-2FCCF1913906}" type="slidenum">
              <a:rPr lang="en-US"/>
              <a:pPr>
                <a:defRPr/>
              </a:pPr>
              <a:t>‹#›</a:t>
            </a:fld>
            <a:endParaRPr lang="en-US"/>
          </a:p>
        </p:txBody>
      </p:sp>
    </p:spTree>
    <p:extLst>
      <p:ext uri="{BB962C8B-B14F-4D97-AF65-F5344CB8AC3E}">
        <p14:creationId xmlns:p14="http://schemas.microsoft.com/office/powerpoint/2010/main" val="3732066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E96C952-8D5B-564E-9694-710AEEB8C4BE}" type="datetime1">
              <a:rPr lang="en-US"/>
              <a:pPr>
                <a:defRPr/>
              </a:pPr>
              <a:t>8/17/20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B546755-0278-944C-AF45-8C27C0A7E306}" type="slidenum">
              <a:rPr lang="en-US"/>
              <a:pPr>
                <a:defRPr/>
              </a:pPr>
              <a:t>‹#›</a:t>
            </a:fld>
            <a:endParaRPr lang="en-US"/>
          </a:p>
        </p:txBody>
      </p:sp>
    </p:spTree>
    <p:extLst>
      <p:ext uri="{BB962C8B-B14F-4D97-AF65-F5344CB8AC3E}">
        <p14:creationId xmlns:p14="http://schemas.microsoft.com/office/powerpoint/2010/main" val="241743726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2 principle types of plants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BC6642-0BA7-DE42-90FB-06F24EC2D460}" type="slidenum">
              <a:rPr lang="en-US" sz="1200"/>
              <a:pPr eaLnBrk="1" hangingPunct="1"/>
              <a:t>6</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They implode in such a great force and high heat and causes a lot of damage</a:t>
            </a:r>
          </a:p>
        </p:txBody>
      </p:sp>
      <p:sp>
        <p:nvSpPr>
          <p:cNvPr id="55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E197CAB-035B-834E-A257-7EE3441E30DC}" type="slidenum">
              <a:rPr lang="en-US" sz="1200"/>
              <a:pPr eaLnBrk="1" hangingPunct="1"/>
              <a:t>16</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Draw NPSH example.</a:t>
            </a:r>
          </a:p>
          <a:p>
            <a:pPr eaLnBrk="1" hangingPunct="1"/>
            <a:r>
              <a:rPr lang="en-US">
                <a:latin typeface="Calibri" charset="0"/>
              </a:rPr>
              <a:t>Required is by manufacturer</a:t>
            </a:r>
          </a:p>
          <a:p>
            <a:pPr eaLnBrk="1" hangingPunct="1"/>
            <a:r>
              <a:rPr lang="en-US">
                <a:latin typeface="Calibri" charset="0"/>
              </a:rPr>
              <a:t>NPSHr must be maintained or exceeded!!</a:t>
            </a:r>
          </a:p>
          <a:p>
            <a:pPr eaLnBrk="1" hangingPunct="1"/>
            <a:r>
              <a:rPr lang="en-US">
                <a:latin typeface="Calibri" charset="0"/>
              </a:rPr>
              <a:t>over all operating conditions, including start-up and shut-down. </a:t>
            </a:r>
          </a:p>
          <a:p>
            <a:pPr eaLnBrk="1" hangingPunct="1"/>
            <a:endParaRPr lang="en-US">
              <a:latin typeface="Calibri" charset="0"/>
            </a:endParaRP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4F7769-C70C-6444-B216-99E2B2291497}" type="slidenum">
              <a:rPr lang="en-US" sz="1200"/>
              <a:pPr eaLnBrk="1" hangingPunct="1"/>
              <a:t>17</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VP cause of temperature </a:t>
            </a:r>
          </a:p>
          <a:p>
            <a:pPr eaLnBrk="1" hangingPunct="1"/>
            <a:r>
              <a:rPr lang="en-US">
                <a:latin typeface="Calibri" charset="0"/>
              </a:rPr>
              <a:t>NPSH is pressure req at the suction of a pump to prevent cavitation</a:t>
            </a:r>
          </a:p>
          <a:p>
            <a:pPr eaLnBrk="1" hangingPunct="1"/>
            <a:r>
              <a:rPr lang="en-US" i="1">
                <a:solidFill>
                  <a:srgbClr val="CC3300"/>
                </a:solidFill>
                <a:latin typeface="Times New Roman" charset="0"/>
                <a:cs typeface="Times New Roman" charset="0"/>
              </a:rPr>
              <a:t>h</a:t>
            </a:r>
            <a:r>
              <a:rPr lang="en-US" i="1" baseline="-25000">
                <a:solidFill>
                  <a:srgbClr val="CC3300"/>
                </a:solidFill>
                <a:latin typeface="Times New Roman" charset="0"/>
                <a:cs typeface="Times New Roman" charset="0"/>
              </a:rPr>
              <a:t>s</a:t>
            </a:r>
            <a:r>
              <a:rPr lang="en-US" i="1">
                <a:solidFill>
                  <a:srgbClr val="CC3300"/>
                </a:solidFill>
                <a:latin typeface="Times New Roman" charset="0"/>
                <a:cs typeface="Times New Roman" charset="0"/>
              </a:rPr>
              <a:t> </a:t>
            </a:r>
            <a:r>
              <a:rPr lang="en-US" b="1" i="1">
                <a:latin typeface="Times New Roman" charset="0"/>
                <a:cs typeface="Times New Roman" charset="0"/>
              </a:rPr>
              <a:t>(static suction head)</a:t>
            </a:r>
            <a:r>
              <a:rPr lang="en-US" b="1">
                <a:latin typeface="Times New Roman" charset="0"/>
                <a:cs typeface="Times New Roman" charset="0"/>
              </a:rPr>
              <a:t>:</a:t>
            </a:r>
            <a:r>
              <a:rPr lang="en-US">
                <a:latin typeface="Times New Roman" charset="0"/>
                <a:cs typeface="Times New Roman" charset="0"/>
              </a:rPr>
              <a:t> it is the difference in elevation between the suction liquid level and the centerline of the pump impeller.</a:t>
            </a:r>
            <a:endParaRPr lang="en-US" i="1">
              <a:latin typeface="Times New Roman" charset="0"/>
              <a:cs typeface="Times New Roman" charset="0"/>
            </a:endParaRPr>
          </a:p>
          <a:p>
            <a:pPr eaLnBrk="1" hangingPunct="1"/>
            <a:endParaRPr lang="en-US">
              <a:latin typeface="Calibri"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039075-8C70-BB4F-8E0C-3D9FD45868D4}" type="slidenum">
              <a:rPr lang="en-US" sz="1200"/>
              <a:pPr eaLnBrk="1" hangingPunct="1"/>
              <a:t>18</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MSL = mean sea level </a:t>
            </a:r>
          </a:p>
          <a:p>
            <a:pPr eaLnBrk="1" hangingPunct="1"/>
            <a:r>
              <a:rPr lang="en-US">
                <a:latin typeface="Calibri" charset="0"/>
              </a:rPr>
              <a:t>Air pressure drops as you go up.</a:t>
            </a:r>
          </a:p>
          <a:p>
            <a:pPr eaLnBrk="1" hangingPunct="1"/>
            <a:r>
              <a:rPr lang="en-US">
                <a:latin typeface="Calibri" charset="0"/>
              </a:rPr>
              <a:t>33.9 pressure = 1 atm water at standard </a:t>
            </a:r>
          </a:p>
          <a:p>
            <a:pPr eaLnBrk="1" hangingPunct="1"/>
            <a:r>
              <a:rPr lang="en-US">
                <a:latin typeface="Calibri" charset="0"/>
              </a:rPr>
              <a:t>14.7 psi will hold up 33 feet of water. (12.7/14.7psi) is a ratio </a:t>
            </a:r>
          </a:p>
          <a:p>
            <a:pPr eaLnBrk="1" hangingPunct="1"/>
            <a:r>
              <a:rPr lang="en-US">
                <a:latin typeface="Calibri" charset="0"/>
              </a:rPr>
              <a:t>85% real big thunderstorm. Atm is 85% of normal</a:t>
            </a:r>
          </a:p>
          <a:p>
            <a:pPr eaLnBrk="1" hangingPunct="1"/>
            <a:endParaRPr lang="en-US">
              <a:latin typeface="Calibri" charset="0"/>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D1C450-C5AC-164F-B9C4-43F224A07741}" type="slidenum">
              <a:rPr lang="en-US" sz="1200"/>
              <a:pPr eaLnBrk="1" hangingPunct="1"/>
              <a:t>19</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Range of app (like needing to pump 120 MGPM)</a:t>
            </a:r>
          </a:p>
        </p:txBody>
      </p:sp>
      <p:sp>
        <p:nvSpPr>
          <p:cNvPr id="686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CBCF85-5540-7B49-9355-C5530255D661}" type="slidenum">
              <a:rPr lang="en-US" sz="1200"/>
              <a:pPr eaLnBrk="1" hangingPunct="1"/>
              <a:t>25</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System curve.. How much energy does it take to meet the needs of your system</a:t>
            </a:r>
          </a:p>
          <a:p>
            <a:endParaRPr lang="en-US">
              <a:latin typeface="Calibri" charset="0"/>
            </a:endParaRP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92E550-A2E8-2347-A478-B9D857C00EC3}" type="slidenum">
              <a:rPr lang="en-US" sz="1200"/>
              <a:pPr eaLnBrk="1" hangingPunct="1"/>
              <a:t>26</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The amount of head the pump must add to overcome elevation differences is dependent on system characteristics and topology (and independent of the pump discharge rate), and is referred to as static head or static lift. Friction and minor losses, however, are highly dependent on the rate of discharge through the pump. When these losses are added to the static head for a series of discharge rates, the resulting plot is called a </a:t>
            </a:r>
            <a:r>
              <a:rPr lang="en-US" u="sng">
                <a:latin typeface="Calibri" charset="0"/>
              </a:rPr>
              <a:t>system head curve".</a:t>
            </a:r>
          </a:p>
          <a:p>
            <a:pPr marL="0" lvl="1" eaLnBrk="1" hangingPunct="1"/>
            <a:r>
              <a:rPr lang="en-US" sz="2000">
                <a:latin typeface="Calibri" charset="0"/>
              </a:rPr>
              <a:t>Apply the energy equation and incorporate various friction components</a:t>
            </a:r>
          </a:p>
          <a:p>
            <a:pPr eaLnBrk="1" hangingPunct="1"/>
            <a:endParaRPr lang="en-US">
              <a:latin typeface="Calibri" charset="0"/>
            </a:endParaRPr>
          </a:p>
        </p:txBody>
      </p:sp>
      <p:sp>
        <p:nvSpPr>
          <p:cNvPr id="727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7090FB-0314-174F-9E83-3414FA3929F2}" type="slidenum">
              <a:rPr lang="en-US" sz="1200"/>
              <a:pPr eaLnBrk="1" hangingPunct="1"/>
              <a:t>27</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r>
              <a:rPr lang="en-US">
                <a:latin typeface="Calibri" charset="0"/>
              </a:rPr>
              <a:t>Wire- ratio of electrical energy in to water energy out</a:t>
            </a:r>
          </a:p>
          <a:p>
            <a:pPr lvl="1"/>
            <a:r>
              <a:rPr lang="en-US">
                <a:solidFill>
                  <a:srgbClr val="FF0000"/>
                </a:solidFill>
                <a:latin typeface="Calibri" charset="0"/>
              </a:rPr>
              <a:t>Added head versus discharge. </a:t>
            </a:r>
          </a:p>
          <a:p>
            <a:pPr lvl="1"/>
            <a:r>
              <a:rPr lang="en-US">
                <a:latin typeface="Calibri" charset="0"/>
              </a:rPr>
              <a:t>Wire-to-water eﬃciency versus discharge. </a:t>
            </a:r>
          </a:p>
          <a:p>
            <a:pPr lvl="1"/>
            <a:r>
              <a:rPr lang="en-US">
                <a:latin typeface="Calibri" charset="0"/>
              </a:rPr>
              <a:t>Mechanical power versus discharge. </a:t>
            </a:r>
          </a:p>
          <a:p>
            <a:pPr lvl="1"/>
            <a:r>
              <a:rPr lang="en-US">
                <a:solidFill>
                  <a:srgbClr val="FF0000"/>
                </a:solidFill>
                <a:latin typeface="Calibri" charset="0"/>
              </a:rPr>
              <a:t>Net Positive Suction Head required versus discharge. </a:t>
            </a:r>
          </a:p>
          <a:p>
            <a:pPr eaLnBrk="1" hangingPunct="1"/>
            <a:endParaRPr lang="en-US">
              <a:latin typeface="Calibri" charset="0"/>
            </a:endParaRPr>
          </a:p>
          <a:p>
            <a:pPr lvl="2" eaLnBrk="1" hangingPunct="1">
              <a:lnSpc>
                <a:spcPct val="90000"/>
              </a:lnSpc>
            </a:pPr>
            <a:r>
              <a:rPr lang="en-US" sz="2500">
                <a:solidFill>
                  <a:srgbClr val="FF0000"/>
                </a:solidFill>
                <a:latin typeface="Times New Roman" charset="0"/>
                <a:cs typeface="Times New Roman" charset="0"/>
              </a:rPr>
              <a:t>the discharge on the x-axis,</a:t>
            </a:r>
          </a:p>
          <a:p>
            <a:pPr lvl="2" eaLnBrk="1" hangingPunct="1">
              <a:lnSpc>
                <a:spcPct val="90000"/>
              </a:lnSpc>
            </a:pPr>
            <a:r>
              <a:rPr lang="en-US" sz="2500">
                <a:solidFill>
                  <a:srgbClr val="FF0000"/>
                </a:solidFill>
                <a:latin typeface="Times New Roman" charset="0"/>
                <a:cs typeface="Times New Roman" charset="0"/>
              </a:rPr>
              <a:t>the head on the left y-axis,</a:t>
            </a:r>
          </a:p>
          <a:p>
            <a:pPr lvl="2" eaLnBrk="1" hangingPunct="1">
              <a:lnSpc>
                <a:spcPct val="90000"/>
              </a:lnSpc>
            </a:pPr>
            <a:r>
              <a:rPr lang="en-US" sz="2500">
                <a:solidFill>
                  <a:srgbClr val="FF0000"/>
                </a:solidFill>
                <a:latin typeface="Times New Roman" charset="0"/>
                <a:cs typeface="Times New Roman" charset="0"/>
              </a:rPr>
              <a:t>the pump power input on the right y-axis,</a:t>
            </a:r>
          </a:p>
          <a:p>
            <a:pPr lvl="2" eaLnBrk="1" hangingPunct="1">
              <a:lnSpc>
                <a:spcPct val="90000"/>
              </a:lnSpc>
            </a:pPr>
            <a:r>
              <a:rPr lang="en-US" sz="2500">
                <a:solidFill>
                  <a:srgbClr val="FF0000"/>
                </a:solidFill>
                <a:latin typeface="Times New Roman" charset="0"/>
                <a:cs typeface="Times New Roman" charset="0"/>
              </a:rPr>
              <a:t>the pump efficiency as a percentage,</a:t>
            </a:r>
          </a:p>
          <a:p>
            <a:pPr lvl="2" eaLnBrk="1" hangingPunct="1">
              <a:lnSpc>
                <a:spcPct val="90000"/>
              </a:lnSpc>
            </a:pPr>
            <a:r>
              <a:rPr lang="en-US" sz="2500">
                <a:solidFill>
                  <a:srgbClr val="FF0000"/>
                </a:solidFill>
                <a:latin typeface="Times New Roman" charset="0"/>
                <a:cs typeface="Times New Roman" charset="0"/>
              </a:rPr>
              <a:t>the speed of the pump (rpm = revolutions/min).</a:t>
            </a:r>
          </a:p>
          <a:p>
            <a:pPr lvl="2" eaLnBrk="1" hangingPunct="1">
              <a:lnSpc>
                <a:spcPct val="90000"/>
              </a:lnSpc>
            </a:pPr>
            <a:r>
              <a:rPr lang="en-US" sz="2500">
                <a:solidFill>
                  <a:srgbClr val="FF0000"/>
                </a:solidFill>
                <a:latin typeface="Times New Roman" charset="0"/>
                <a:cs typeface="Times New Roman" charset="0"/>
              </a:rPr>
              <a:t>the NPSH of the pump.</a:t>
            </a:r>
          </a:p>
          <a:p>
            <a:pPr eaLnBrk="1" hangingPunct="1"/>
            <a:endParaRPr lang="en-US">
              <a:latin typeface="Calibri" charset="0"/>
            </a:endParaRPr>
          </a:p>
        </p:txBody>
      </p:sp>
      <p:sp>
        <p:nvSpPr>
          <p:cNvPr id="757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C02002-A0E4-AD4B-AC7D-2F226EF3E753}" type="slidenum">
              <a:rPr lang="en-US" sz="1200"/>
              <a:pPr eaLnBrk="1" hangingPunct="1"/>
              <a:t>29</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lvl="2" eaLnBrk="1" hangingPunct="1">
              <a:lnSpc>
                <a:spcPct val="90000"/>
              </a:lnSpc>
            </a:pPr>
            <a:r>
              <a:rPr lang="en-US" sz="2500">
                <a:solidFill>
                  <a:srgbClr val="FF0000"/>
                </a:solidFill>
                <a:latin typeface="Times New Roman" charset="0"/>
                <a:cs typeface="Times New Roman" charset="0"/>
              </a:rPr>
              <a:t>Always read based on diameter of impeller, at a flow of _, head is </a:t>
            </a:r>
          </a:p>
          <a:p>
            <a:pPr lvl="2" eaLnBrk="1" hangingPunct="1">
              <a:lnSpc>
                <a:spcPct val="90000"/>
              </a:lnSpc>
            </a:pPr>
            <a:endParaRPr lang="en-US" sz="2500">
              <a:solidFill>
                <a:srgbClr val="FF0000"/>
              </a:solidFill>
              <a:latin typeface="Times New Roman" charset="0"/>
              <a:cs typeface="Times New Roman" charset="0"/>
            </a:endParaRPr>
          </a:p>
          <a:p>
            <a:pPr eaLnBrk="1" hangingPunct="1"/>
            <a:r>
              <a:rPr lang="en-US">
                <a:latin typeface="Calibri" charset="0"/>
              </a:rPr>
              <a:t>NPSH = total head on suction side</a:t>
            </a:r>
          </a:p>
          <a:p>
            <a:pPr eaLnBrk="1" hangingPunct="1"/>
            <a:r>
              <a:rPr lang="en-US">
                <a:latin typeface="Calibri" charset="0"/>
              </a:rPr>
              <a:t>Amount req + amount available</a:t>
            </a:r>
          </a:p>
          <a:p>
            <a:pPr eaLnBrk="1" hangingPunct="1"/>
            <a:r>
              <a:rPr lang="en-US">
                <a:latin typeface="Calibri" charset="0"/>
              </a:rPr>
              <a:t>Total dynamic head:</a:t>
            </a:r>
          </a:p>
          <a:p>
            <a:pPr eaLnBrk="1" hangingPunct="1"/>
            <a:r>
              <a:rPr lang="en-US">
                <a:latin typeface="Calibri" charset="0"/>
              </a:rPr>
              <a:t>Head = Energy per unit weight of water</a:t>
            </a:r>
          </a:p>
          <a:p>
            <a:pPr eaLnBrk="1" hangingPunct="1"/>
            <a:r>
              <a:rPr lang="en-US">
                <a:latin typeface="Calibri" charset="0"/>
              </a:rPr>
              <a:t> Energy = Kinetic + Potential</a:t>
            </a:r>
          </a:p>
          <a:p>
            <a:pPr eaLnBrk="1" hangingPunct="1"/>
            <a:r>
              <a:rPr lang="en-US">
                <a:latin typeface="Calibri" charset="0"/>
              </a:rPr>
              <a:t>=velocity + (elevation + pressure)</a:t>
            </a:r>
          </a:p>
          <a:p>
            <a:pPr lvl="2" eaLnBrk="1" hangingPunct="1">
              <a:lnSpc>
                <a:spcPct val="90000"/>
              </a:lnSpc>
            </a:pPr>
            <a:endParaRPr lang="en-US" sz="2500">
              <a:solidFill>
                <a:srgbClr val="FF0000"/>
              </a:solidFill>
              <a:latin typeface="Times New Roman" charset="0"/>
              <a:cs typeface="Times New Roman" charset="0"/>
            </a:endParaRPr>
          </a:p>
          <a:p>
            <a:pPr lvl="2" eaLnBrk="1" hangingPunct="1">
              <a:lnSpc>
                <a:spcPct val="90000"/>
              </a:lnSpc>
            </a:pPr>
            <a:endParaRPr lang="en-US" sz="2500">
              <a:solidFill>
                <a:srgbClr val="FF0000"/>
              </a:solidFill>
              <a:latin typeface="Times New Roman" charset="0"/>
              <a:cs typeface="Times New Roman" charset="0"/>
            </a:endParaRPr>
          </a:p>
          <a:p>
            <a:pPr lvl="2" eaLnBrk="1" hangingPunct="1">
              <a:lnSpc>
                <a:spcPct val="90000"/>
              </a:lnSpc>
            </a:pPr>
            <a:r>
              <a:rPr lang="en-US" sz="2500">
                <a:solidFill>
                  <a:srgbClr val="FF0000"/>
                </a:solidFill>
                <a:latin typeface="Times New Roman" charset="0"/>
                <a:cs typeface="Times New Roman" charset="0"/>
              </a:rPr>
              <a:t>the discharge on the x-axis,</a:t>
            </a:r>
          </a:p>
          <a:p>
            <a:pPr lvl="2" eaLnBrk="1" hangingPunct="1">
              <a:lnSpc>
                <a:spcPct val="90000"/>
              </a:lnSpc>
            </a:pPr>
            <a:r>
              <a:rPr lang="en-US" sz="2500">
                <a:solidFill>
                  <a:srgbClr val="FF0000"/>
                </a:solidFill>
                <a:latin typeface="Times New Roman" charset="0"/>
                <a:cs typeface="Times New Roman" charset="0"/>
              </a:rPr>
              <a:t>the head on the left y-axis,</a:t>
            </a:r>
          </a:p>
          <a:p>
            <a:pPr lvl="2" eaLnBrk="1" hangingPunct="1">
              <a:lnSpc>
                <a:spcPct val="90000"/>
              </a:lnSpc>
            </a:pPr>
            <a:r>
              <a:rPr lang="en-US" sz="2500">
                <a:solidFill>
                  <a:srgbClr val="FF0000"/>
                </a:solidFill>
                <a:latin typeface="Times New Roman" charset="0"/>
                <a:cs typeface="Times New Roman" charset="0"/>
              </a:rPr>
              <a:t>the pump power input on the right y-axis,</a:t>
            </a:r>
          </a:p>
          <a:p>
            <a:pPr lvl="2" eaLnBrk="1" hangingPunct="1">
              <a:lnSpc>
                <a:spcPct val="90000"/>
              </a:lnSpc>
            </a:pPr>
            <a:r>
              <a:rPr lang="en-US" sz="2500">
                <a:solidFill>
                  <a:srgbClr val="FF0000"/>
                </a:solidFill>
                <a:latin typeface="Times New Roman" charset="0"/>
                <a:cs typeface="Times New Roman" charset="0"/>
              </a:rPr>
              <a:t>the pump efficiency as a percentage,</a:t>
            </a:r>
          </a:p>
          <a:p>
            <a:pPr lvl="2" eaLnBrk="1" hangingPunct="1">
              <a:lnSpc>
                <a:spcPct val="90000"/>
              </a:lnSpc>
            </a:pPr>
            <a:r>
              <a:rPr lang="en-US" sz="2500">
                <a:solidFill>
                  <a:srgbClr val="FF0000"/>
                </a:solidFill>
                <a:latin typeface="Times New Roman" charset="0"/>
                <a:cs typeface="Times New Roman" charset="0"/>
              </a:rPr>
              <a:t>the speed of the pump (rpm = revolutions/min).</a:t>
            </a:r>
          </a:p>
          <a:p>
            <a:pPr lvl="2" eaLnBrk="1" hangingPunct="1">
              <a:lnSpc>
                <a:spcPct val="90000"/>
              </a:lnSpc>
            </a:pPr>
            <a:r>
              <a:rPr lang="en-US" sz="2500">
                <a:solidFill>
                  <a:srgbClr val="FF0000"/>
                </a:solidFill>
                <a:latin typeface="Times New Roman" charset="0"/>
                <a:cs typeface="Times New Roman" charset="0"/>
              </a:rPr>
              <a:t>the NPSH of the pump.</a:t>
            </a:r>
          </a:p>
          <a:p>
            <a:pPr eaLnBrk="1" hangingPunct="1"/>
            <a:endParaRPr lang="en-US">
              <a:latin typeface="Calibri" charset="0"/>
            </a:endParaRPr>
          </a:p>
        </p:txBody>
      </p:sp>
      <p:sp>
        <p:nvSpPr>
          <p:cNvPr id="778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DF416E-76D1-8A42-8D17-E7E1E09880D7}" type="slidenum">
              <a:rPr lang="en-US" sz="1200"/>
              <a:pPr eaLnBrk="1" hangingPunct="1"/>
              <a:t>30</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r>
              <a:rPr lang="en-US">
                <a:latin typeface="Calibri" charset="0"/>
              </a:rPr>
              <a:t>Wire- ratio of electrical energy in to water energy out</a:t>
            </a:r>
          </a:p>
          <a:p>
            <a:pPr lvl="1"/>
            <a:r>
              <a:rPr lang="en-US">
                <a:solidFill>
                  <a:srgbClr val="FF0000"/>
                </a:solidFill>
                <a:latin typeface="Calibri" charset="0"/>
              </a:rPr>
              <a:t>Added head versus discharge. </a:t>
            </a:r>
          </a:p>
          <a:p>
            <a:pPr lvl="1"/>
            <a:r>
              <a:rPr lang="en-US">
                <a:latin typeface="Calibri" charset="0"/>
              </a:rPr>
              <a:t>Wire-to-water eﬃciency versus discharge. </a:t>
            </a:r>
          </a:p>
          <a:p>
            <a:pPr lvl="1"/>
            <a:r>
              <a:rPr lang="en-US">
                <a:latin typeface="Calibri" charset="0"/>
              </a:rPr>
              <a:t>Mechanical power versus discharge. </a:t>
            </a:r>
          </a:p>
          <a:p>
            <a:pPr lvl="1"/>
            <a:r>
              <a:rPr lang="en-US">
                <a:solidFill>
                  <a:srgbClr val="FF0000"/>
                </a:solidFill>
                <a:latin typeface="Calibri" charset="0"/>
              </a:rPr>
              <a:t>Net Positive Suction Head required versus discharge. </a:t>
            </a:r>
          </a:p>
          <a:p>
            <a:pPr eaLnBrk="1" hangingPunct="1"/>
            <a:endParaRPr lang="en-US">
              <a:latin typeface="Calibri" charset="0"/>
            </a:endParaRPr>
          </a:p>
          <a:p>
            <a:pPr lvl="2" eaLnBrk="1" hangingPunct="1">
              <a:lnSpc>
                <a:spcPct val="90000"/>
              </a:lnSpc>
            </a:pPr>
            <a:r>
              <a:rPr lang="en-US" sz="2500">
                <a:solidFill>
                  <a:srgbClr val="FF0000"/>
                </a:solidFill>
                <a:latin typeface="Times New Roman" charset="0"/>
                <a:cs typeface="Times New Roman" charset="0"/>
              </a:rPr>
              <a:t>the discharge on the x-axis,</a:t>
            </a:r>
          </a:p>
          <a:p>
            <a:pPr lvl="2" eaLnBrk="1" hangingPunct="1">
              <a:lnSpc>
                <a:spcPct val="90000"/>
              </a:lnSpc>
            </a:pPr>
            <a:r>
              <a:rPr lang="en-US" sz="2500">
                <a:solidFill>
                  <a:srgbClr val="FF0000"/>
                </a:solidFill>
                <a:latin typeface="Times New Roman" charset="0"/>
                <a:cs typeface="Times New Roman" charset="0"/>
              </a:rPr>
              <a:t>the head on the left y-axis,</a:t>
            </a:r>
          </a:p>
          <a:p>
            <a:pPr lvl="2" eaLnBrk="1" hangingPunct="1">
              <a:lnSpc>
                <a:spcPct val="90000"/>
              </a:lnSpc>
            </a:pPr>
            <a:r>
              <a:rPr lang="en-US" sz="2500">
                <a:solidFill>
                  <a:srgbClr val="FF0000"/>
                </a:solidFill>
                <a:latin typeface="Times New Roman" charset="0"/>
                <a:cs typeface="Times New Roman" charset="0"/>
              </a:rPr>
              <a:t>the pump power input on the right y-axis,</a:t>
            </a:r>
          </a:p>
          <a:p>
            <a:pPr lvl="2" eaLnBrk="1" hangingPunct="1">
              <a:lnSpc>
                <a:spcPct val="90000"/>
              </a:lnSpc>
            </a:pPr>
            <a:r>
              <a:rPr lang="en-US" sz="2500">
                <a:solidFill>
                  <a:srgbClr val="FF0000"/>
                </a:solidFill>
                <a:latin typeface="Times New Roman" charset="0"/>
                <a:cs typeface="Times New Roman" charset="0"/>
              </a:rPr>
              <a:t>the pump efficiency as a percentage,</a:t>
            </a:r>
          </a:p>
          <a:p>
            <a:pPr lvl="2" eaLnBrk="1" hangingPunct="1">
              <a:lnSpc>
                <a:spcPct val="90000"/>
              </a:lnSpc>
            </a:pPr>
            <a:r>
              <a:rPr lang="en-US" sz="2500">
                <a:solidFill>
                  <a:srgbClr val="FF0000"/>
                </a:solidFill>
                <a:latin typeface="Times New Roman" charset="0"/>
                <a:cs typeface="Times New Roman" charset="0"/>
              </a:rPr>
              <a:t>the speed of the pump (rpm = revolutions/min).</a:t>
            </a:r>
          </a:p>
          <a:p>
            <a:pPr lvl="2" eaLnBrk="1" hangingPunct="1">
              <a:lnSpc>
                <a:spcPct val="90000"/>
              </a:lnSpc>
            </a:pPr>
            <a:r>
              <a:rPr lang="en-US" sz="2500">
                <a:solidFill>
                  <a:srgbClr val="FF0000"/>
                </a:solidFill>
                <a:latin typeface="Times New Roman" charset="0"/>
                <a:cs typeface="Times New Roman" charset="0"/>
              </a:rPr>
              <a:t>the NPSH of the pump.</a:t>
            </a:r>
          </a:p>
          <a:p>
            <a:pPr eaLnBrk="1" hangingPunct="1"/>
            <a:endParaRPr lang="en-US">
              <a:latin typeface="Calibri" charset="0"/>
            </a:endParaRPr>
          </a:p>
        </p:txBody>
      </p:sp>
      <p:sp>
        <p:nvSpPr>
          <p:cNvPr id="798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513B2B-4FEA-5F46-BEC9-7E949A5D8DCD}" type="slidenum">
              <a:rPr lang="en-US" sz="1200"/>
              <a:pPr eaLnBrk="1" hangingPunct="1"/>
              <a:t>31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2 principle types of plants</a:t>
            </a: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4AFA21-8CA0-D645-8040-4D01FE80AF0E}" type="slidenum">
              <a:rPr lang="en-US" sz="1200"/>
              <a:pPr eaLnBrk="1" hangingPunct="1"/>
              <a:t>7</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System curve and pump curve are VERY important help select an appropriate pump or set of pumps. </a:t>
            </a:r>
          </a:p>
          <a:p>
            <a:r>
              <a:rPr lang="en-US">
                <a:latin typeface="Calibri" charset="0"/>
              </a:rPr>
              <a:t>System curve is how much head the SYSTEM needs to function</a:t>
            </a:r>
          </a:p>
          <a:p>
            <a:r>
              <a:rPr lang="en-US">
                <a:latin typeface="Calibri" charset="0"/>
              </a:rPr>
              <a:t>Pump curve is how much head the PUMP needs to function</a:t>
            </a:r>
          </a:p>
          <a:p>
            <a:r>
              <a:rPr lang="en-US">
                <a:latin typeface="Calibri" charset="0"/>
              </a:rPr>
              <a:t>Plot of pump curve and system curve</a:t>
            </a:r>
          </a:p>
          <a:p>
            <a:r>
              <a:rPr lang="en-US">
                <a:latin typeface="Calibri" charset="0"/>
              </a:rPr>
              <a:t>Can use a valve to throttle the system curve</a:t>
            </a:r>
          </a:p>
          <a:p>
            <a:r>
              <a:rPr lang="en-US">
                <a:latin typeface="Calibri" charset="0"/>
              </a:rPr>
              <a:t>So monster.. Head is pizzas (pizza becomes energy after you digest)</a:t>
            </a:r>
          </a:p>
          <a:p>
            <a:r>
              <a:rPr lang="en-US">
                <a:latin typeface="Calibri" charset="0"/>
              </a:rPr>
              <a:t>Poop factory with monsters</a:t>
            </a:r>
          </a:p>
          <a:p>
            <a:r>
              <a:rPr lang="en-US">
                <a:latin typeface="Calibri" charset="0"/>
              </a:rPr>
              <a:t>Pump Curve, you have Monster A and B (2 different people) who work together, based on pizzas</a:t>
            </a:r>
          </a:p>
          <a:p>
            <a:r>
              <a:rPr lang="en-US">
                <a:latin typeface="Calibri" charset="0"/>
              </a:rPr>
              <a:t>Monster B functions on pizzas at this rate and produces poop</a:t>
            </a:r>
          </a:p>
          <a:p>
            <a:r>
              <a:rPr lang="en-US">
                <a:latin typeface="Calibri" charset="0"/>
              </a:rPr>
              <a:t>And Monster A (system curve) also functions on pizzas at a different rate and produces poop</a:t>
            </a:r>
          </a:p>
          <a:p>
            <a:r>
              <a:rPr lang="en-US">
                <a:latin typeface="Calibri" charset="0"/>
              </a:rPr>
              <a:t>So if you feed them both the same, they produce the same.</a:t>
            </a:r>
          </a:p>
          <a:p>
            <a:endParaRPr lang="en-US">
              <a:latin typeface="Calibri" charset="0"/>
            </a:endParaRPr>
          </a:p>
          <a:p>
            <a:endParaRPr lang="en-US">
              <a:latin typeface="Calibri" charset="0"/>
            </a:endParaRPr>
          </a:p>
          <a:p>
            <a:endParaRPr lang="en-US">
              <a:latin typeface="Calibri" charset="0"/>
            </a:endParaRPr>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C31D5E-320B-D74F-9FE0-0B2CFFF5C203}" type="slidenum">
              <a:rPr lang="en-US" sz="1200"/>
              <a:pPr eaLnBrk="1" hangingPunct="1"/>
              <a:t>32</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Look at the efficiency.</a:t>
            </a:r>
          </a:p>
          <a:p>
            <a:r>
              <a:rPr lang="en-US">
                <a:latin typeface="Calibri" charset="0"/>
              </a:rPr>
              <a:t>Pump is most efficient then</a:t>
            </a:r>
          </a:p>
          <a:p>
            <a:endParaRPr lang="en-US">
              <a:latin typeface="Calibri" charset="0"/>
            </a:endParaRP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7956AB-AEC4-9748-9880-0D1A02463427}" type="slidenum">
              <a:rPr lang="en-US" sz="1200"/>
              <a:pPr eaLnBrk="1" hangingPunct="1"/>
              <a:t>33</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E46818-183C-1240-9436-E621A0603403}" type="slidenum">
              <a:rPr lang="en-US" sz="1200"/>
              <a:pPr eaLnBrk="1" hangingPunct="1"/>
              <a:t>34</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7BF1F9-1575-F241-9B79-429921427296}" type="slidenum">
              <a:rPr lang="x-none" sz="1200">
                <a:latin typeface="Times New Roman" charset="0"/>
                <a:cs typeface="Times New Roman" charset="0"/>
              </a:rPr>
              <a:pPr eaLnBrk="1" hangingPunct="1"/>
              <a:t>35</a:t>
            </a:fld>
            <a:endParaRPr lang="en-US" sz="1200">
              <a:latin typeface="Times New Roman" charset="0"/>
              <a:cs typeface="Times New Roman" charset="0"/>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3908"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defRPr/>
            </a:pPr>
            <a:r>
              <a:rPr lang="en-US" kern="0" dirty="0">
                <a:latin typeface="Times New Roman" pitchFamily="18" charset="0"/>
                <a:cs typeface="Times New Roman" pitchFamily="18" charset="0"/>
              </a:rPr>
              <a:t>For pumps in parallel, the curve of two pumps, for example, is produced by </a:t>
            </a:r>
            <a:r>
              <a:rPr lang="en-US" u="sng" kern="0" dirty="0">
                <a:solidFill>
                  <a:srgbClr val="CC3300"/>
                </a:solidFill>
                <a:latin typeface="Times New Roman" pitchFamily="18" charset="0"/>
                <a:cs typeface="Times New Roman" pitchFamily="18" charset="0"/>
              </a:rPr>
              <a:t>adding the discharges of the two pumps at the same head</a:t>
            </a:r>
            <a:r>
              <a:rPr lang="en-US" kern="0" dirty="0">
                <a:latin typeface="Times New Roman" pitchFamily="18" charset="0"/>
                <a:cs typeface="Times New Roman" pitchFamily="18" charset="0"/>
              </a:rPr>
              <a:t> (assuming identical pumps).</a:t>
            </a:r>
          </a:p>
          <a:p>
            <a:pPr eaLnBrk="1" hangingPunct="1">
              <a:spcBef>
                <a:spcPct val="0"/>
              </a:spcBef>
              <a:defRPr/>
            </a:pPr>
            <a:endParaRPr lang="ar-EG" dirty="0">
              <a:latin typeface="Calibri"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latin typeface="Times New Roman" charset="0"/>
                <a:cs typeface="Times New Roman" charset="0"/>
              </a:rPr>
              <a:t>For pumps in series, the curve of two pumps, for example, is produced </a:t>
            </a:r>
            <a:r>
              <a:rPr lang="en-US" altLang="zh-CN" u="sng">
                <a:solidFill>
                  <a:srgbClr val="CC3300"/>
                </a:solidFill>
                <a:latin typeface="Times New Roman" charset="0"/>
                <a:cs typeface="Times New Roman" charset="0"/>
              </a:rPr>
              <a:t>by adding the heads of the two pumps at the same discharge</a:t>
            </a:r>
            <a:r>
              <a:rPr lang="en-US" altLang="zh-CN">
                <a:latin typeface="Times New Roman" charset="0"/>
                <a:cs typeface="Times New Roman" charset="0"/>
              </a:rPr>
              <a:t>.</a:t>
            </a:r>
          </a:p>
          <a:p>
            <a:endParaRPr lang="en-US">
              <a:latin typeface="Calibri" charset="0"/>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9ECEE-FA03-5548-9216-84ECB2E432DE}" type="slidenum">
              <a:rPr lang="en-US" sz="1200"/>
              <a:pPr eaLnBrk="1" hangingPunct="1"/>
              <a:t>36</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The auger catches a portion of water and lift it as the pump screw rotates.</a:t>
            </a:r>
          </a:p>
          <a:p>
            <a:r>
              <a:rPr lang="en-US">
                <a:latin typeface="Calibri" charset="0"/>
              </a:rPr>
              <a:t>The diameter, fill depth, pump angle, etc are determinants of pump charact.</a:t>
            </a:r>
          </a:p>
          <a:p>
            <a:r>
              <a:rPr lang="en-US">
                <a:latin typeface="Calibri" charset="0"/>
              </a:rPr>
              <a:t>Commonly used in wastewater lifting and hurricane barrier lifting</a:t>
            </a:r>
          </a:p>
          <a:p>
            <a:r>
              <a:rPr lang="en-US">
                <a:latin typeface="Calibri" charset="0"/>
              </a:rPr>
              <a:t>Very tolerant of debris in liquid.  Failure is HUGE</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D8F97F-58CE-7F49-833A-166E9B256280}" type="slidenum">
              <a:rPr lang="en-US" sz="1200"/>
              <a:pPr eaLnBrk="1" hangingPunct="1"/>
              <a:t>8</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Upstroke, chamber fills. Downstroke, liquid is pushed out</a:t>
            </a:r>
          </a:p>
          <a:p>
            <a:r>
              <a:rPr lang="en-US">
                <a:latin typeface="Calibri" charset="0"/>
              </a:rPr>
              <a:t>Check valves prevent back flow.</a:t>
            </a:r>
          </a:p>
          <a:p>
            <a:r>
              <a:rPr lang="en-US">
                <a:latin typeface="Calibri" charset="0"/>
              </a:rPr>
              <a:t>Bore diameter, stroke length and rate are principal det of the operating character of a piston pump.</a:t>
            </a:r>
          </a:p>
          <a:p>
            <a:r>
              <a:rPr lang="en-US">
                <a:latin typeface="Calibri" charset="0"/>
              </a:rPr>
              <a:t>If no flow can occur, discharge is blocked, piston pump can and will destroy !!</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85553D-14B8-914A-928E-DE5FDD613DAA}" type="slidenum">
              <a:rPr lang="en-US" sz="1200"/>
              <a:pPr eaLnBrk="1" hangingPunct="1"/>
              <a:t>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2 principle types of plants</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3D74A1-4A01-7E44-A131-50C1C88A4668}" type="slidenum">
              <a:rPr lang="en-US" sz="1200"/>
              <a:pPr eaLnBrk="1" hangingPunct="1"/>
              <a:t>10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Propeller creates thrust</a:t>
            </a:r>
          </a:p>
          <a:p>
            <a:r>
              <a:rPr lang="en-US">
                <a:latin typeface="Calibri" charset="0"/>
              </a:rPr>
              <a:t>Impeller creates suction</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94EA74-ED9B-D040-8AB5-83E7F6177EDA}" type="slidenum">
              <a:rPr lang="en-US" sz="1200"/>
              <a:pPr eaLnBrk="1" hangingPunct="1"/>
              <a:t>11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Play til 3:11</a:t>
            </a:r>
          </a:p>
          <a:p>
            <a:pPr eaLnBrk="1" hangingPunct="1"/>
            <a:r>
              <a:rPr lang="en-US">
                <a:latin typeface="Calibri" charset="0"/>
              </a:rPr>
              <a:t>Rate of impeller is how much momentum it can transfer to the water</a:t>
            </a:r>
          </a:p>
          <a:p>
            <a:pPr eaLnBrk="1" hangingPunct="1"/>
            <a:r>
              <a:rPr lang="en-US">
                <a:latin typeface="Calibri" charset="0"/>
              </a:rPr>
              <a:t>Conversion of rotational kinetic energy to hydrodynamic energy of fluid flow</a:t>
            </a:r>
          </a:p>
          <a:p>
            <a:pPr eaLnBrk="1" hangingPunct="1"/>
            <a:r>
              <a:rPr lang="en-US">
                <a:latin typeface="Calibri" charset="0"/>
              </a:rPr>
              <a:t>Cent pump can be submersible wet or dry</a:t>
            </a:r>
          </a:p>
          <a:p>
            <a:pPr eaLnBrk="1" hangingPunct="1"/>
            <a:endParaRPr lang="en-US">
              <a:latin typeface="Calibri" charset="0"/>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3447C7-8964-DD4E-86B6-B896C51F7280}" type="slidenum">
              <a:rPr lang="en-US" sz="1200"/>
              <a:pPr eaLnBrk="1" hangingPunct="1"/>
              <a:t>12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Moving the same axis the fan rotates on.</a:t>
            </a:r>
          </a:p>
          <a:p>
            <a:pPr eaLnBrk="1" hangingPunct="1"/>
            <a:r>
              <a:rPr lang="en-US">
                <a:latin typeface="Calibri" charset="0"/>
              </a:rPr>
              <a:t>Collinear enough.</a:t>
            </a:r>
          </a:p>
          <a:p>
            <a:pPr eaLnBrk="1" hangingPunct="1"/>
            <a:r>
              <a:rPr lang="en-US">
                <a:latin typeface="Calibri" charset="0"/>
              </a:rPr>
              <a:t>Perpendicular to blade</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966C10-F1C0-894D-910A-987FA5750DEF}" type="slidenum">
              <a:rPr lang="en-US" sz="1200"/>
              <a:pPr eaLnBrk="1" hangingPunct="1"/>
              <a:t>13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They implode in such a great force and high heat and causes a lot of damage to pump</a:t>
            </a:r>
          </a:p>
          <a:p>
            <a:r>
              <a:rPr lang="en-US">
                <a:latin typeface="Calibri" charset="0"/>
              </a:rPr>
              <a:t>Reduce pump and impeller capacity </a:t>
            </a:r>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5E861C-1EC5-424D-895C-B5FE552DD6C1}" type="slidenum">
              <a:rPr lang="en-US" sz="1200"/>
              <a:pPr eaLnBrk="1" hangingPunct="1"/>
              <a:t>15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pPr>
              <a:defRPr/>
            </a:pPr>
            <a:fld id="{68C58913-44BB-0A41-9935-6DFF590E910A}" type="datetime1">
              <a:rPr lang="en-US" smtClean="0"/>
              <a:pPr>
                <a:defRPr/>
              </a:pPr>
              <a:t>8/17/20</a:t>
            </a:fld>
            <a:endParaRPr lang="en-US"/>
          </a:p>
        </p:txBody>
      </p:sp>
      <p:sp>
        <p:nvSpPr>
          <p:cNvPr id="5" name="Footer Placeholder 4"/>
          <p:cNvSpPr>
            <a:spLocks noGrp="1"/>
          </p:cNvSpPr>
          <p:nvPr>
            <p:ph type="ftr" sz="quarter" idx="11"/>
          </p:nvPr>
        </p:nvSpPr>
        <p:spPr>
          <a:xfrm>
            <a:off x="1900237" y="5410202"/>
            <a:ext cx="3843665" cy="365125"/>
          </a:xfrm>
        </p:spPr>
        <p:txBody>
          <a:bodyPr/>
          <a:lstStyle/>
          <a:p>
            <a:pPr>
              <a:defRPr/>
            </a:pPr>
            <a:endParaRPr lang="en-US"/>
          </a:p>
        </p:txBody>
      </p:sp>
      <p:sp>
        <p:nvSpPr>
          <p:cNvPr id="6" name="Slide Number Placeholder 5"/>
          <p:cNvSpPr>
            <a:spLocks noGrp="1"/>
          </p:cNvSpPr>
          <p:nvPr>
            <p:ph type="sldNum" sz="quarter" idx="12"/>
          </p:nvPr>
        </p:nvSpPr>
        <p:spPr>
          <a:xfrm>
            <a:off x="7915603" y="5410200"/>
            <a:ext cx="578317" cy="365125"/>
          </a:xfrm>
        </p:spPr>
        <p:txBody>
          <a:bodyPr/>
          <a:lstStyle/>
          <a:p>
            <a:pPr>
              <a:defRPr/>
            </a:pPr>
            <a:fld id="{5C3E15B6-3DD9-5D48-BF42-3EFACBFB1F71}" type="slidenum">
              <a:rPr lang="en-US" smtClean="0"/>
              <a:pPr>
                <a:defRPr/>
              </a:pPr>
              <a:t>‹#›</a:t>
            </a:fld>
            <a:endParaRPr lang="en-US"/>
          </a:p>
        </p:txBody>
      </p:sp>
    </p:spTree>
    <p:extLst>
      <p:ext uri="{BB962C8B-B14F-4D97-AF65-F5344CB8AC3E}">
        <p14:creationId xmlns:p14="http://schemas.microsoft.com/office/powerpoint/2010/main" val="169085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4885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319798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9363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206882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1268522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4" name="Footer Placeholder 3"/>
          <p:cNvSpPr>
            <a:spLocks noGrp="1"/>
          </p:cNvSpPr>
          <p:nvPr>
            <p:ph type="ftr" sz="quarter" idx="11"/>
          </p:nvPr>
        </p:nvSpPr>
        <p:spPr/>
        <p:txBody>
          <a:bodyPr/>
          <a:lstStyle>
            <a:lvl1pPr>
              <a:defRPr cap="all" baseline="0"/>
            </a:lvl1pPr>
          </a:lstStyle>
          <a:p>
            <a:pPr>
              <a:defRPr/>
            </a:pPr>
            <a:endParaRPr lang="en-US"/>
          </a:p>
        </p:txBody>
      </p:sp>
      <p:sp>
        <p:nvSpPr>
          <p:cNvPr id="5" name="Slide Number Placeholder 4"/>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72226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97796BE-EEDD-F543-9BF6-27EE5A430DDC}" type="datetime1">
              <a:rPr lang="en-US" smtClean="0"/>
              <a:pPr>
                <a:defRPr/>
              </a:pPr>
              <a:t>8/17/20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A8D4FC-17E1-0C45-8506-BA3471688A76}" type="slidenum">
              <a:rPr lang="en-US" smtClean="0"/>
              <a:pPr>
                <a:defRPr/>
              </a:pPr>
              <a:t>‹#›</a:t>
            </a:fld>
            <a:endParaRPr lang="en-US"/>
          </a:p>
        </p:txBody>
      </p:sp>
    </p:spTree>
    <p:extLst>
      <p:ext uri="{BB962C8B-B14F-4D97-AF65-F5344CB8AC3E}">
        <p14:creationId xmlns:p14="http://schemas.microsoft.com/office/powerpoint/2010/main" val="3012270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20579DD-1995-254B-87B9-63D66BE34874}" type="datetime1">
              <a:rPr lang="en-US" smtClean="0"/>
              <a:pPr>
                <a:defRPr/>
              </a:pPr>
              <a:t>8/17/20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D8300E-34C8-7C49-AC31-0B301C273982}" type="slidenum">
              <a:rPr lang="en-US" smtClean="0"/>
              <a:pPr>
                <a:defRPr/>
              </a:pPr>
              <a:t>‹#›</a:t>
            </a:fld>
            <a:endParaRPr lang="en-US"/>
          </a:p>
        </p:txBody>
      </p:sp>
    </p:spTree>
    <p:extLst>
      <p:ext uri="{BB962C8B-B14F-4D97-AF65-F5344CB8AC3E}">
        <p14:creationId xmlns:p14="http://schemas.microsoft.com/office/powerpoint/2010/main" val="4074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pPr>
              <a:defRPr/>
            </a:pPr>
            <a:fld id="{D642ECA4-A4B8-F04D-877B-097882BD4C21}" type="datetime1">
              <a:rPr lang="en-US" smtClean="0"/>
              <a:pPr>
                <a:defRPr/>
              </a:pPr>
              <a:t>8/17/20</a:t>
            </a:fld>
            <a:endParaRPr lang="en-US"/>
          </a:p>
        </p:txBody>
      </p:sp>
      <p:sp>
        <p:nvSpPr>
          <p:cNvPr id="50" name="Footer Placeholder 4"/>
          <p:cNvSpPr>
            <a:spLocks noGrp="1"/>
          </p:cNvSpPr>
          <p:nvPr>
            <p:ph type="ftr" sz="quarter" idx="11"/>
          </p:nvPr>
        </p:nvSpPr>
        <p:spPr>
          <a:xfrm>
            <a:off x="856059" y="5883276"/>
            <a:ext cx="4679482" cy="365125"/>
          </a:xfrm>
        </p:spPr>
        <p:txBody>
          <a:bodyPr/>
          <a:lstStyle/>
          <a:p>
            <a:pPr>
              <a:defRPr/>
            </a:pPr>
            <a:endParaRPr lang="en-US"/>
          </a:p>
        </p:txBody>
      </p:sp>
      <p:sp>
        <p:nvSpPr>
          <p:cNvPr id="51" name="Slide Number Placeholder 5"/>
          <p:cNvSpPr>
            <a:spLocks noGrp="1"/>
          </p:cNvSpPr>
          <p:nvPr>
            <p:ph type="sldNum" sz="quarter" idx="12"/>
          </p:nvPr>
        </p:nvSpPr>
        <p:spPr>
          <a:xfrm>
            <a:off x="7707241" y="5883275"/>
            <a:ext cx="578317" cy="365125"/>
          </a:xfrm>
        </p:spPr>
        <p:txBody>
          <a:bodyPr/>
          <a:lstStyle/>
          <a:p>
            <a:pPr>
              <a:defRPr/>
            </a:pPr>
            <a:fld id="{155660C3-0F41-9645-98D5-C78D96C30B43}" type="slidenum">
              <a:rPr lang="en-US" smtClean="0"/>
              <a:pPr>
                <a:defRPr/>
              </a:pPr>
              <a:t>‹#›</a:t>
            </a:fld>
            <a:endParaRPr lang="en-US"/>
          </a:p>
        </p:txBody>
      </p:sp>
    </p:spTree>
    <p:extLst>
      <p:ext uri="{BB962C8B-B14F-4D97-AF65-F5344CB8AC3E}">
        <p14:creationId xmlns:p14="http://schemas.microsoft.com/office/powerpoint/2010/main" val="62993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9F07563-A740-C844-A8E8-28BDE4CBA2D1}" type="datetime1">
              <a:rPr lang="en-US" smtClean="0"/>
              <a:pPr>
                <a:defRPr/>
              </a:pPr>
              <a:t>8/17/20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7936E9-1824-FD49-AE5C-CC4EC128CB92}" type="slidenum">
              <a:rPr lang="en-US" smtClean="0"/>
              <a:pPr>
                <a:defRPr/>
              </a:pPr>
              <a:t>‹#›</a:t>
            </a:fld>
            <a:endParaRPr lang="en-US"/>
          </a:p>
        </p:txBody>
      </p:sp>
    </p:spTree>
    <p:extLst>
      <p:ext uri="{BB962C8B-B14F-4D97-AF65-F5344CB8AC3E}">
        <p14:creationId xmlns:p14="http://schemas.microsoft.com/office/powerpoint/2010/main" val="4988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D21CBF0-E24D-6B42-8E12-F781FE4BC9D4}"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03F81A-8BFD-E04C-98D5-06D23B5FE9DB}" type="slidenum">
              <a:rPr lang="en-US" smtClean="0"/>
              <a:pPr>
                <a:defRPr/>
              </a:pPr>
              <a:t>‹#›</a:t>
            </a:fld>
            <a:endParaRPr lang="en-US"/>
          </a:p>
        </p:txBody>
      </p:sp>
    </p:spTree>
    <p:extLst>
      <p:ext uri="{BB962C8B-B14F-4D97-AF65-F5344CB8AC3E}">
        <p14:creationId xmlns:p14="http://schemas.microsoft.com/office/powerpoint/2010/main" val="369846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06DF310-925E-524B-8356-36D834AB30BC}" type="datetime1">
              <a:rPr lang="en-US" smtClean="0"/>
              <a:pPr>
                <a:defRPr/>
              </a:pPr>
              <a:t>8/17/20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6463CAE-2575-BC4B-871E-30D4E3BB0169}" type="slidenum">
              <a:rPr lang="en-US" smtClean="0"/>
              <a:pPr>
                <a:defRPr/>
              </a:pPr>
              <a:t>‹#›</a:t>
            </a:fld>
            <a:endParaRPr lang="en-US"/>
          </a:p>
        </p:txBody>
      </p:sp>
    </p:spTree>
    <p:extLst>
      <p:ext uri="{BB962C8B-B14F-4D97-AF65-F5344CB8AC3E}">
        <p14:creationId xmlns:p14="http://schemas.microsoft.com/office/powerpoint/2010/main" val="5993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2FDFA33-3C45-5343-9A9E-0E787E92CE93}" type="datetime1">
              <a:rPr lang="en-US" smtClean="0"/>
              <a:pPr>
                <a:defRPr/>
              </a:pPr>
              <a:t>8/17/20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338175F-E635-DD42-B6EA-2A966BC7DAD1}" type="slidenum">
              <a:rPr lang="en-US" smtClean="0"/>
              <a:pPr>
                <a:defRPr/>
              </a:pPr>
              <a:t>‹#›</a:t>
            </a:fld>
            <a:endParaRPr lang="en-US"/>
          </a:p>
        </p:txBody>
      </p:sp>
    </p:spTree>
    <p:extLst>
      <p:ext uri="{BB962C8B-B14F-4D97-AF65-F5344CB8AC3E}">
        <p14:creationId xmlns:p14="http://schemas.microsoft.com/office/powerpoint/2010/main" val="289605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A2DE7AF-025E-C147-90B8-8D0BD62387DE}" type="datetime1">
              <a:rPr lang="en-US" smtClean="0"/>
              <a:pPr>
                <a:defRPr/>
              </a:pPr>
              <a:t>8/17/20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1A507AF-2D1A-CD4E-A501-23D99E567E2E}" type="slidenum">
              <a:rPr lang="en-US" smtClean="0"/>
              <a:pPr>
                <a:defRPr/>
              </a:pPr>
              <a:t>‹#›</a:t>
            </a:fld>
            <a:endParaRPr lang="en-US"/>
          </a:p>
        </p:txBody>
      </p:sp>
    </p:spTree>
    <p:extLst>
      <p:ext uri="{BB962C8B-B14F-4D97-AF65-F5344CB8AC3E}">
        <p14:creationId xmlns:p14="http://schemas.microsoft.com/office/powerpoint/2010/main" val="357451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C111A8B7-4B89-5D4A-BE7F-677B39F813FF}"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11236DC-C6AB-FB4C-879D-8849C37536E9}" type="slidenum">
              <a:rPr lang="en-US" smtClean="0"/>
              <a:pPr>
                <a:defRPr/>
              </a:pPr>
              <a:t>‹#›</a:t>
            </a:fld>
            <a:endParaRPr lang="en-US"/>
          </a:p>
        </p:txBody>
      </p:sp>
    </p:spTree>
    <p:extLst>
      <p:ext uri="{BB962C8B-B14F-4D97-AF65-F5344CB8AC3E}">
        <p14:creationId xmlns:p14="http://schemas.microsoft.com/office/powerpoint/2010/main" val="232351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CCABFCB-B8B0-AE47-AE99-A0B3354FE800}"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1D9A3D5-119D-F14A-ACFC-3D1A741CCEBE}" type="slidenum">
              <a:rPr lang="en-US" smtClean="0"/>
              <a:pPr>
                <a:defRPr/>
              </a:pPr>
              <a:t>‹#›</a:t>
            </a:fld>
            <a:endParaRPr lang="en-US"/>
          </a:p>
        </p:txBody>
      </p:sp>
    </p:spTree>
    <p:extLst>
      <p:ext uri="{BB962C8B-B14F-4D97-AF65-F5344CB8AC3E}">
        <p14:creationId xmlns:p14="http://schemas.microsoft.com/office/powerpoint/2010/main" val="18955536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642D1183-2E36-1A4E-B74F-5222CC9D81EA}" type="datetime1">
              <a:rPr lang="en-US" smtClean="0"/>
              <a:pPr>
                <a:defRPr/>
              </a:pPr>
              <a:t>8/17/20</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49635755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OeunRrfvyA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bin"/><Relationship Id="rId5" Type="http://schemas.openxmlformats.org/officeDocument/2006/relationships/image" Target="../media/image27.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normAutofit/>
          </a:bodyPr>
          <a:lstStyle/>
          <a:p>
            <a:pPr eaLnBrk="1" fontAlgn="auto" hangingPunct="1">
              <a:spcAft>
                <a:spcPts val="0"/>
              </a:spcAft>
              <a:defRPr/>
            </a:pPr>
            <a:r>
              <a:rPr lang="en-US" b="1" dirty="0">
                <a:solidFill>
                  <a:srgbClr val="FFFFFF"/>
                </a:solidFill>
              </a:rPr>
              <a:t>CE 3372 Water Systems Design</a:t>
            </a:r>
          </a:p>
        </p:txBody>
      </p:sp>
      <p:sp>
        <p:nvSpPr>
          <p:cNvPr id="2" name="Subtitle 2"/>
          <p:cNvSpPr>
            <a:spLocks noGrp="1"/>
          </p:cNvSpPr>
          <p:nvPr>
            <p:ph type="subTitle" idx="1"/>
          </p:nvPr>
        </p:nvSpPr>
        <p:spPr/>
        <p:txBody>
          <a:bodyPr/>
          <a:lstStyle/>
          <a:p>
            <a:pPr eaLnBrk="1" hangingPunct="1"/>
            <a:r>
              <a:rPr lang="en-US" dirty="0" err="1">
                <a:solidFill>
                  <a:srgbClr val="FFFFFF"/>
                </a:solidFill>
              </a:rPr>
              <a:t>LeSSON</a:t>
            </a:r>
            <a:r>
              <a:rPr lang="en-US" dirty="0">
                <a:solidFill>
                  <a:srgbClr val="FFFFFF"/>
                </a:solidFill>
              </a:rPr>
              <a:t> 06 – Pumps and Lift Stations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atin typeface="Calibri" charset="0"/>
              </a:rPr>
              <a:t>Pumps</a:t>
            </a:r>
          </a:p>
        </p:txBody>
      </p:sp>
      <p:sp>
        <p:nvSpPr>
          <p:cNvPr id="43010" name="Content Placeholder 2"/>
          <p:cNvSpPr>
            <a:spLocks noGrp="1"/>
          </p:cNvSpPr>
          <p:nvPr>
            <p:ph idx="1"/>
          </p:nvPr>
        </p:nvSpPr>
        <p:spPr/>
        <p:txBody>
          <a:bodyPr/>
          <a:lstStyle/>
          <a:p>
            <a:pPr eaLnBrk="1" hangingPunct="1"/>
            <a:r>
              <a:rPr lang="en-US">
                <a:latin typeface="Calibri" charset="0"/>
              </a:rPr>
              <a:t>Positive Displacement Pumps</a:t>
            </a:r>
          </a:p>
          <a:p>
            <a:pPr lvl="1" eaLnBrk="1" hangingPunct="1"/>
            <a:r>
              <a:rPr lang="en-US">
                <a:latin typeface="Calibri" charset="0"/>
              </a:rPr>
              <a:t>Screw Pumps</a:t>
            </a:r>
          </a:p>
          <a:p>
            <a:pPr lvl="1" eaLnBrk="1" hangingPunct="1"/>
            <a:r>
              <a:rPr lang="en-US">
                <a:latin typeface="Calibri" charset="0"/>
              </a:rPr>
              <a:t>Reciprocating Pumps</a:t>
            </a:r>
          </a:p>
          <a:p>
            <a:pPr eaLnBrk="1" hangingPunct="1"/>
            <a:r>
              <a:rPr lang="en-US" b="1">
                <a:latin typeface="Calibri" charset="0"/>
              </a:rPr>
              <a:t>Non-Positive Displacement Pumps</a:t>
            </a:r>
          </a:p>
          <a:p>
            <a:pPr lvl="1" eaLnBrk="1" hangingPunct="1"/>
            <a:r>
              <a:rPr lang="en-US" b="1">
                <a:latin typeface="Calibri" charset="0"/>
              </a:rPr>
              <a:t>Centrifugal (Radial-Flow) Pumps</a:t>
            </a:r>
          </a:p>
          <a:p>
            <a:pPr lvl="1" eaLnBrk="1" hangingPunct="1"/>
            <a:r>
              <a:rPr lang="en-US" b="1">
                <a:latin typeface="Calibri" charset="0"/>
              </a:rPr>
              <a:t>Propeller Pumps (Axial-Flow)</a:t>
            </a:r>
          </a:p>
          <a:p>
            <a:pPr lvl="1" eaLnBrk="1" hangingPunct="1"/>
            <a:r>
              <a:rPr lang="en-US" b="1">
                <a:latin typeface="Calibri" charset="0"/>
              </a:rPr>
              <a:t>Jet Pumps (Mixed-Flow)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atin typeface="Calibri" charset="0"/>
              </a:rPr>
              <a:t>Non-Positive Displacement Pumps</a:t>
            </a:r>
          </a:p>
        </p:txBody>
      </p:sp>
      <p:sp>
        <p:nvSpPr>
          <p:cNvPr id="45058" name="Content Placeholder 2"/>
          <p:cNvSpPr>
            <a:spLocks noGrp="1"/>
          </p:cNvSpPr>
          <p:nvPr>
            <p:ph idx="1"/>
          </p:nvPr>
        </p:nvSpPr>
        <p:spPr>
          <a:xfrm>
            <a:off x="381000" y="1905000"/>
            <a:ext cx="5943600" cy="4953000"/>
          </a:xfrm>
        </p:spPr>
        <p:txBody>
          <a:bodyPr/>
          <a:lstStyle/>
          <a:p>
            <a:pPr eaLnBrk="1" hangingPunct="1"/>
            <a:r>
              <a:rPr lang="en-US">
                <a:latin typeface="Calibri" charset="0"/>
              </a:rPr>
              <a:t>Classification is based on the way water leaves the rotating part of the pump</a:t>
            </a:r>
          </a:p>
          <a:p>
            <a:pPr lvl="1" eaLnBrk="1" hangingPunct="1"/>
            <a:r>
              <a:rPr lang="en-US" b="1">
                <a:latin typeface="Calibri" charset="0"/>
              </a:rPr>
              <a:t>Radial-flow pump </a:t>
            </a:r>
            <a:r>
              <a:rPr lang="en-US">
                <a:latin typeface="Calibri" charset="0"/>
              </a:rPr>
              <a:t>– water leaves impeller in radial direction</a:t>
            </a:r>
          </a:p>
          <a:p>
            <a:pPr lvl="1" eaLnBrk="1" hangingPunct="1"/>
            <a:r>
              <a:rPr lang="en-US" b="1">
                <a:latin typeface="Calibri" charset="0"/>
              </a:rPr>
              <a:t>Axial-flow pump</a:t>
            </a:r>
            <a:r>
              <a:rPr lang="en-US">
                <a:latin typeface="Calibri" charset="0"/>
              </a:rPr>
              <a:t> – water leaves propeller in the axial direction</a:t>
            </a:r>
          </a:p>
          <a:p>
            <a:pPr lvl="1" eaLnBrk="1" hangingPunct="1"/>
            <a:r>
              <a:rPr lang="en-US" b="1">
                <a:latin typeface="Calibri" charset="0"/>
              </a:rPr>
              <a:t>Mixed-flow pump</a:t>
            </a:r>
            <a:r>
              <a:rPr lang="en-US">
                <a:latin typeface="Calibri" charset="0"/>
              </a:rPr>
              <a:t> – water leaves impeller in an inclined direction (has both radial and axial components)</a:t>
            </a:r>
          </a:p>
        </p:txBody>
      </p:sp>
      <p:pic>
        <p:nvPicPr>
          <p:cNvPr id="45059" name="Picture 5" descr="centrifigal pumps2"/>
          <p:cNvPicPr>
            <a:picLocks noChangeAspect="1" noChangeArrowheads="1"/>
          </p:cNvPicPr>
          <p:nvPr/>
        </p:nvPicPr>
        <p:blipFill>
          <a:blip r:embed="rId3">
            <a:extLst>
              <a:ext uri="{28A0092B-C50C-407E-A947-70E740481C1C}">
                <a14:useLocalDpi xmlns:a14="http://schemas.microsoft.com/office/drawing/2010/main" val="0"/>
              </a:ext>
            </a:extLst>
          </a:blip>
          <a:srcRect l="19548" t="39297" r="12062" b="44965"/>
          <a:stretch>
            <a:fillRect/>
          </a:stretch>
        </p:blipFill>
        <p:spPr bwMode="auto">
          <a:xfrm>
            <a:off x="6078538" y="3352800"/>
            <a:ext cx="23034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13" descr="centrifigal pumps2"/>
          <p:cNvPicPr>
            <a:picLocks noChangeAspect="1" noChangeArrowheads="1"/>
          </p:cNvPicPr>
          <p:nvPr/>
        </p:nvPicPr>
        <p:blipFill>
          <a:blip r:embed="rId3">
            <a:extLst>
              <a:ext uri="{28A0092B-C50C-407E-A947-70E740481C1C}">
                <a14:useLocalDpi xmlns:a14="http://schemas.microsoft.com/office/drawing/2010/main" val="0"/>
              </a:ext>
            </a:extLst>
          </a:blip>
          <a:srcRect l="26375" t="7820" r="28825" b="71191"/>
          <a:stretch>
            <a:fillRect/>
          </a:stretch>
        </p:blipFill>
        <p:spPr bwMode="auto">
          <a:xfrm>
            <a:off x="6000750" y="3922713"/>
            <a:ext cx="20002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5" descr="centrifigal pumps2"/>
          <p:cNvPicPr>
            <a:picLocks noChangeAspect="1" noChangeArrowheads="1"/>
          </p:cNvPicPr>
          <p:nvPr/>
        </p:nvPicPr>
        <p:blipFill>
          <a:blip r:embed="rId3">
            <a:extLst>
              <a:ext uri="{28A0092B-C50C-407E-A947-70E740481C1C}">
                <a14:useLocalDpi xmlns:a14="http://schemas.microsoft.com/office/drawing/2010/main" val="0"/>
              </a:ext>
            </a:extLst>
          </a:blip>
          <a:srcRect l="26382" t="69560" r="25729" b="12505"/>
          <a:stretch>
            <a:fillRect/>
          </a:stretch>
        </p:blipFill>
        <p:spPr bwMode="auto">
          <a:xfrm>
            <a:off x="6132513" y="5119688"/>
            <a:ext cx="194468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latin typeface="Calibri" charset="0"/>
              </a:rPr>
              <a:t>Radial-Flow Pumps</a:t>
            </a:r>
          </a:p>
        </p:txBody>
      </p:sp>
      <p:sp>
        <p:nvSpPr>
          <p:cNvPr id="47106" name="Content Placeholder 2"/>
          <p:cNvSpPr>
            <a:spLocks noGrp="1"/>
          </p:cNvSpPr>
          <p:nvPr>
            <p:ph idx="1"/>
          </p:nvPr>
        </p:nvSpPr>
        <p:spPr>
          <a:xfrm>
            <a:off x="533400" y="1600200"/>
            <a:ext cx="8153400" cy="4495800"/>
          </a:xfrm>
        </p:spPr>
        <p:txBody>
          <a:bodyPr/>
          <a:lstStyle/>
          <a:p>
            <a:pPr eaLnBrk="1" hangingPunct="1"/>
            <a:r>
              <a:rPr lang="en-US">
                <a:latin typeface="Calibri" charset="0"/>
              </a:rPr>
              <a:t>Centrifugal Pump</a:t>
            </a:r>
          </a:p>
          <a:p>
            <a:pPr lvl="1" eaLnBrk="1" hangingPunct="1"/>
            <a:r>
              <a:rPr lang="en-US">
                <a:latin typeface="Calibri" charset="0"/>
              </a:rPr>
              <a:t>Accelerates water using an impeller </a:t>
            </a:r>
          </a:p>
          <a:p>
            <a:pPr eaLnBrk="1" hangingPunct="1"/>
            <a:r>
              <a:rPr lang="en-US" sz="2000">
                <a:latin typeface="Tw Cen MT" charset="0"/>
              </a:rPr>
              <a:t>https://www.youtube.com/watch?v=BaEHVpKc-1Q</a:t>
            </a:r>
          </a:p>
          <a:p>
            <a:pPr eaLnBrk="1" hangingPunct="1"/>
            <a:r>
              <a:rPr lang="en-US" sz="2000">
                <a:latin typeface="Tw Cen MT" charset="0"/>
              </a:rPr>
              <a:t>https://www.youtube.com/watch?feature=player_detailpage&amp;v=ECv1VwW6RTo#t=122</a:t>
            </a:r>
          </a:p>
        </p:txBody>
      </p:sp>
      <p:pic>
        <p:nvPicPr>
          <p:cNvPr id="471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4247101"/>
            <a:ext cx="402272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08" name="Group 1"/>
          <p:cNvGrpSpPr>
            <a:grpSpLocks/>
          </p:cNvGrpSpPr>
          <p:nvPr/>
        </p:nvGrpSpPr>
        <p:grpSpPr bwMode="auto">
          <a:xfrm>
            <a:off x="342900" y="4033838"/>
            <a:ext cx="4191000" cy="2667000"/>
            <a:chOff x="304800" y="4052888"/>
            <a:chExt cx="3576638" cy="2055811"/>
          </a:xfrm>
        </p:grpSpPr>
        <p:pic>
          <p:nvPicPr>
            <p:cNvPr id="4711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279899"/>
              <a:ext cx="35766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rot="10800000">
              <a:off x="2057895" y="5194597"/>
              <a:ext cx="1142086" cy="45643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H="1" flipV="1">
              <a:off x="1981475" y="4355557"/>
              <a:ext cx="609401" cy="40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7109" name="TextBox 10"/>
          <p:cNvSpPr txBox="1">
            <a:spLocks noChangeArrowheads="1"/>
          </p:cNvSpPr>
          <p:nvPr/>
        </p:nvSpPr>
        <p:spPr bwMode="auto">
          <a:xfrm>
            <a:off x="2701925" y="4327525"/>
            <a:ext cx="109855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Discharge</a:t>
            </a:r>
          </a:p>
        </p:txBody>
      </p:sp>
      <p:sp>
        <p:nvSpPr>
          <p:cNvPr id="47110" name="TextBox 7"/>
          <p:cNvSpPr txBox="1">
            <a:spLocks noChangeArrowheads="1"/>
          </p:cNvSpPr>
          <p:nvPr/>
        </p:nvSpPr>
        <p:spPr bwMode="auto">
          <a:xfrm rot="1394370">
            <a:off x="3006725" y="5922963"/>
            <a:ext cx="13970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Suction (Eye)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a:latin typeface="Calibri" charset="0"/>
              </a:rPr>
              <a:t>Axial Flow Pumps</a:t>
            </a:r>
          </a:p>
        </p:txBody>
      </p:sp>
      <p:sp>
        <p:nvSpPr>
          <p:cNvPr id="49154" name="Content Placeholder 2"/>
          <p:cNvSpPr>
            <a:spLocks noGrp="1"/>
          </p:cNvSpPr>
          <p:nvPr>
            <p:ph idx="1"/>
          </p:nvPr>
        </p:nvSpPr>
        <p:spPr>
          <a:xfrm>
            <a:off x="533400" y="1600200"/>
            <a:ext cx="8153400" cy="4495800"/>
          </a:xfrm>
        </p:spPr>
        <p:txBody>
          <a:bodyPr/>
          <a:lstStyle/>
          <a:p>
            <a:pPr eaLnBrk="1" hangingPunct="1"/>
            <a:r>
              <a:rPr lang="en-US">
                <a:latin typeface="Calibri" charset="0"/>
              </a:rPr>
              <a:t>Axial flow pumps have impellers whose axis of rotation is collinear with the discharge</a:t>
            </a:r>
          </a:p>
          <a:p>
            <a:pPr eaLnBrk="1" hangingPunct="1"/>
            <a:r>
              <a:rPr lang="en-US">
                <a:latin typeface="Calibri" charset="0"/>
              </a:rPr>
              <a:t>Used in high flow, low head applications</a:t>
            </a:r>
          </a:p>
        </p:txBody>
      </p:sp>
      <p:pic>
        <p:nvPicPr>
          <p:cNvPr id="49155"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0" y="3862388"/>
            <a:ext cx="338455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Arrow Connector 23"/>
          <p:cNvCxnSpPr/>
          <p:nvPr/>
        </p:nvCxnSpPr>
        <p:spPr>
          <a:xfrm rot="16200000" flipV="1">
            <a:off x="6248400" y="5486400"/>
            <a:ext cx="685800" cy="76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6135688" y="4076700"/>
            <a:ext cx="685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158" name="TextBox 29"/>
          <p:cNvSpPr txBox="1">
            <a:spLocks noChangeArrowheads="1"/>
          </p:cNvSpPr>
          <p:nvPr/>
        </p:nvSpPr>
        <p:spPr bwMode="auto">
          <a:xfrm>
            <a:off x="6221413" y="5867400"/>
            <a:ext cx="865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suction</a:t>
            </a:r>
          </a:p>
        </p:txBody>
      </p:sp>
      <p:sp>
        <p:nvSpPr>
          <p:cNvPr id="49159" name="TextBox 30"/>
          <p:cNvSpPr txBox="1">
            <a:spLocks noChangeArrowheads="1"/>
          </p:cNvSpPr>
          <p:nvPr/>
        </p:nvSpPr>
        <p:spPr bwMode="auto">
          <a:xfrm>
            <a:off x="6553200" y="3505200"/>
            <a:ext cx="1077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discharge</a:t>
            </a:r>
          </a:p>
        </p:txBody>
      </p:sp>
      <p:pic>
        <p:nvPicPr>
          <p:cNvPr id="4916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463" y="3675063"/>
            <a:ext cx="3995737"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title"/>
          </p:nvPr>
        </p:nvSpPr>
        <p:spPr/>
        <p:txBody>
          <a:bodyPr/>
          <a:lstStyle/>
          <a:p>
            <a:pPr eaLnBrk="1" hangingPunct="1"/>
            <a:r>
              <a:rPr lang="en-US">
                <a:latin typeface="Tw Cen MT" charset="0"/>
              </a:rPr>
              <a:t>Suction Requirements</a:t>
            </a:r>
          </a:p>
        </p:txBody>
      </p:sp>
      <p:sp>
        <p:nvSpPr>
          <p:cNvPr id="51201" name="Text Placeholder 4"/>
          <p:cNvSpPr>
            <a:spLocks noGrp="1"/>
          </p:cNvSpPr>
          <p:nvPr>
            <p:ph type="body" idx="1"/>
          </p:nvPr>
        </p:nvSpPr>
        <p:spPr/>
        <p:txBody>
          <a:bodyPr/>
          <a:lstStyle/>
          <a:p>
            <a:pPr eaLnBrk="1" hangingPunct="1"/>
            <a:endParaRPr lang="en-US">
              <a:latin typeface="Tw Cen MT"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latin typeface="Calibri" charset="0"/>
              </a:rPr>
              <a:t>Suction Requirements</a:t>
            </a:r>
          </a:p>
        </p:txBody>
      </p:sp>
      <p:sp>
        <p:nvSpPr>
          <p:cNvPr id="52226" name="Content Placeholder 2"/>
          <p:cNvSpPr>
            <a:spLocks noGrp="1"/>
          </p:cNvSpPr>
          <p:nvPr>
            <p:ph idx="1"/>
          </p:nvPr>
        </p:nvSpPr>
        <p:spPr/>
        <p:txBody>
          <a:bodyPr/>
          <a:lstStyle/>
          <a:p>
            <a:pPr eaLnBrk="1" hangingPunct="1">
              <a:lnSpc>
                <a:spcPct val="90000"/>
              </a:lnSpc>
            </a:pPr>
            <a:r>
              <a:rPr lang="en-US">
                <a:latin typeface="Calibri" charset="0"/>
              </a:rPr>
              <a:t>The most common cause of pumping failure is poor suction conditions</a:t>
            </a:r>
          </a:p>
          <a:p>
            <a:pPr eaLnBrk="1" hangingPunct="1">
              <a:lnSpc>
                <a:spcPct val="90000"/>
              </a:lnSpc>
            </a:pPr>
            <a:r>
              <a:rPr lang="en-US">
                <a:latin typeface="Calibri" charset="0"/>
                <a:hlinkClick r:id="rId3"/>
              </a:rPr>
              <a:t>Cavitation</a:t>
            </a:r>
            <a:r>
              <a:rPr lang="en-US">
                <a:latin typeface="Calibri" charset="0"/>
              </a:rPr>
              <a:t> occurs when liquid pressure is reduced to the vapor pressure of the liquid</a:t>
            </a:r>
          </a:p>
          <a:p>
            <a:pPr eaLnBrk="1" hangingPunct="1">
              <a:lnSpc>
                <a:spcPct val="90000"/>
              </a:lnSpc>
            </a:pPr>
            <a:r>
              <a:rPr lang="en-US">
                <a:latin typeface="Calibri" charset="0"/>
              </a:rPr>
              <a:t>For piping system with a pump, cavitation occurs when P</a:t>
            </a:r>
            <a:r>
              <a:rPr lang="en-US" baseline="-25000">
                <a:latin typeface="Calibri" charset="0"/>
              </a:rPr>
              <a:t>abs</a:t>
            </a:r>
            <a:r>
              <a:rPr lang="en-US">
                <a:latin typeface="Calibri" charset="0"/>
              </a:rPr>
              <a:t> at the inflow falls below the vapor pressure of the water  </a:t>
            </a:r>
          </a:p>
          <a:p>
            <a:pPr eaLnBrk="1" hangingPunct="1">
              <a:lnSpc>
                <a:spcPct val="90000"/>
              </a:lnSpc>
            </a:pPr>
            <a:endParaRPr lang="en-US" b="1">
              <a:latin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latin typeface="Calibri" charset="0"/>
              </a:rPr>
              <a:t>Suction Requirements</a:t>
            </a:r>
          </a:p>
        </p:txBody>
      </p:sp>
      <p:sp>
        <p:nvSpPr>
          <p:cNvPr id="19458" name="Content Placeholder 2"/>
          <p:cNvSpPr>
            <a:spLocks noGrp="1"/>
          </p:cNvSpPr>
          <p:nvPr>
            <p:ph idx="1"/>
          </p:nvPr>
        </p:nvSpPr>
        <p:spPr/>
        <p:txBody>
          <a:bodyPr/>
          <a:lstStyle/>
          <a:p>
            <a:pPr eaLnBrk="1" hangingPunct="1">
              <a:lnSpc>
                <a:spcPct val="90000"/>
              </a:lnSpc>
              <a:defRPr/>
            </a:pPr>
            <a:r>
              <a:rPr lang="en-US" dirty="0">
                <a:latin typeface="Calibri" charset="0"/>
              </a:rPr>
              <a:t>Liquid must enter the pump eye under pressure;     this pressure is called the </a:t>
            </a:r>
            <a:r>
              <a:rPr lang="en-US" b="1" dirty="0">
                <a:latin typeface="Calibri" charset="0"/>
              </a:rPr>
              <a:t>Net Positive Suction Head available (</a:t>
            </a:r>
            <a:r>
              <a:rPr lang="en-US" b="1" dirty="0" err="1">
                <a:latin typeface="Calibri" charset="0"/>
              </a:rPr>
              <a:t>NPSH</a:t>
            </a:r>
            <a:r>
              <a:rPr lang="en-US" b="1" baseline="-25000" dirty="0" err="1">
                <a:latin typeface="Calibri" charset="0"/>
              </a:rPr>
              <a:t>a</a:t>
            </a:r>
            <a:r>
              <a:rPr lang="en-US" b="1" dirty="0">
                <a:latin typeface="Calibri" charset="0"/>
              </a:rPr>
              <a:t>).</a:t>
            </a:r>
          </a:p>
          <a:p>
            <a:pPr marL="366713" lvl="1" indent="0" eaLnBrk="1" hangingPunct="1">
              <a:lnSpc>
                <a:spcPct val="90000"/>
              </a:lnSpc>
              <a:buFont typeface="Wingdings 2" charset="0"/>
              <a:buNone/>
              <a:defRPr/>
            </a:pPr>
            <a:endParaRPr lang="en-US" dirty="0">
              <a:solidFill>
                <a:srgbClr val="FF0000"/>
              </a:solidFill>
              <a:latin typeface="Calibri" charset="0"/>
            </a:endParaRPr>
          </a:p>
          <a:p>
            <a:pPr eaLnBrk="1" hangingPunct="1">
              <a:lnSpc>
                <a:spcPct val="90000"/>
              </a:lnSpc>
              <a:defRPr/>
            </a:pPr>
            <a:r>
              <a:rPr lang="en-US" dirty="0">
                <a:latin typeface="Calibri" charset="0"/>
              </a:rPr>
              <a:t>A centrifugal pump cannot lift water unless it is primed</a:t>
            </a:r>
          </a:p>
          <a:p>
            <a:pPr lvl="1" eaLnBrk="1" hangingPunct="1">
              <a:lnSpc>
                <a:spcPct val="90000"/>
              </a:lnSpc>
              <a:defRPr/>
            </a:pPr>
            <a:r>
              <a:rPr lang="en-US" dirty="0">
                <a:latin typeface="Calibri" charset="0"/>
              </a:rPr>
              <a:t>the first stage impellers must be located below the static HGL in the suction pit at pump start-up</a:t>
            </a:r>
          </a:p>
          <a:p>
            <a:pPr eaLnBrk="1" hangingPunct="1">
              <a:lnSpc>
                <a:spcPct val="90000"/>
              </a:lnSpc>
              <a:defRPr/>
            </a:pPr>
            <a:endParaRPr lang="en-US" b="1" dirty="0">
              <a:latin typeface="Calibr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a:latin typeface="Calibri" charset="0"/>
              </a:rPr>
              <a:t>Suction Requirements</a:t>
            </a:r>
          </a:p>
        </p:txBody>
      </p:sp>
      <p:sp>
        <p:nvSpPr>
          <p:cNvPr id="56322" name="Content Placeholder 2"/>
          <p:cNvSpPr>
            <a:spLocks noGrp="1"/>
          </p:cNvSpPr>
          <p:nvPr>
            <p:ph idx="1"/>
          </p:nvPr>
        </p:nvSpPr>
        <p:spPr/>
        <p:txBody>
          <a:bodyPr/>
          <a:lstStyle/>
          <a:p>
            <a:pPr eaLnBrk="1" hangingPunct="1"/>
            <a:r>
              <a:rPr lang="en-US">
                <a:latin typeface="Calibri" charset="0"/>
              </a:rPr>
              <a:t>The manufacturer supplies a value for the minimum pressure the pump needs to operate. </a:t>
            </a:r>
          </a:p>
          <a:p>
            <a:pPr eaLnBrk="1" hangingPunct="1"/>
            <a:r>
              <a:rPr lang="en-US">
                <a:latin typeface="Calibri" charset="0"/>
              </a:rPr>
              <a:t>This pressure is the Net Positive Suction Head required (NPSH</a:t>
            </a:r>
            <a:r>
              <a:rPr lang="en-US" baseline="-25000">
                <a:latin typeface="Calibri" charset="0"/>
              </a:rPr>
              <a:t>r</a:t>
            </a:r>
            <a:r>
              <a:rPr lang="en-US">
                <a:latin typeface="Calibri" charset="0"/>
              </a:rPr>
              <a:t>). </a:t>
            </a:r>
          </a:p>
          <a:p>
            <a:pPr eaLnBrk="1" hangingPunct="1"/>
            <a:r>
              <a:rPr lang="en-US">
                <a:latin typeface="Calibri" charset="0"/>
              </a:rPr>
              <a:t>For proper pump operation (w/o cavitation)</a:t>
            </a:r>
          </a:p>
          <a:p>
            <a:pPr marL="366713" lvl="1" indent="0" eaLnBrk="1" hangingPunct="1">
              <a:buFont typeface="Wingdings 2" charset="0"/>
              <a:buNone/>
            </a:pPr>
            <a:r>
              <a:rPr lang="en-US" b="1">
                <a:latin typeface="Calibri" charset="0"/>
              </a:rPr>
              <a:t>			NPSH</a:t>
            </a:r>
            <a:r>
              <a:rPr lang="en-US" b="1" baseline="-25000">
                <a:latin typeface="Calibri" charset="0"/>
              </a:rPr>
              <a:t>a</a:t>
            </a:r>
            <a:r>
              <a:rPr lang="en-US" b="1">
                <a:latin typeface="Calibri" charset="0"/>
              </a:rPr>
              <a:t>&gt; NPSH</a:t>
            </a:r>
            <a:r>
              <a:rPr lang="en-US" b="1" baseline="-25000">
                <a:latin typeface="Calibri" charset="0"/>
              </a:rPr>
              <a:t>r</a:t>
            </a:r>
            <a:endParaRPr lang="en-US">
              <a:latin typeface="Calibr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a:latin typeface="Calibri" charset="0"/>
              </a:rPr>
              <a:t>Suction Requirements</a:t>
            </a:r>
          </a:p>
        </p:txBody>
      </p:sp>
      <p:sp>
        <p:nvSpPr>
          <p:cNvPr id="58370" name="Content Placeholder 2"/>
          <p:cNvSpPr>
            <a:spLocks noGrp="1"/>
          </p:cNvSpPr>
          <p:nvPr>
            <p:ph idx="1"/>
          </p:nvPr>
        </p:nvSpPr>
        <p:spPr/>
        <p:txBody>
          <a:bodyPr/>
          <a:lstStyle/>
          <a:p>
            <a:pPr eaLnBrk="1" hangingPunct="1"/>
            <a:r>
              <a:rPr lang="en-US">
                <a:latin typeface="Calibri" charset="0"/>
              </a:rPr>
              <a:t>Available suction is computed from</a:t>
            </a:r>
          </a:p>
          <a:p>
            <a:pPr eaLnBrk="1" hangingPunct="1"/>
            <a:endParaRPr lang="en-US">
              <a:latin typeface="Calibri" charset="0"/>
            </a:endParaRPr>
          </a:p>
          <a:p>
            <a:pPr eaLnBrk="1" hangingPunct="1"/>
            <a:endParaRPr lang="en-US">
              <a:latin typeface="Calibri" charset="0"/>
            </a:endParaRPr>
          </a:p>
          <a:p>
            <a:pPr eaLnBrk="1" hangingPunct="1">
              <a:buFont typeface="Arial" charset="0"/>
              <a:buNone/>
            </a:pPr>
            <a:endParaRPr lang="en-US">
              <a:latin typeface="Calibri" charset="0"/>
            </a:endParaRPr>
          </a:p>
          <a:p>
            <a:pPr eaLnBrk="1" hangingPunct="1"/>
            <a:endParaRPr lang="en-US">
              <a:latin typeface="Calibri" charset="0"/>
            </a:endParaRPr>
          </a:p>
        </p:txBody>
      </p:sp>
      <p:graphicFrame>
        <p:nvGraphicFramePr>
          <p:cNvPr id="58371" name="Object 2"/>
          <p:cNvGraphicFramePr>
            <a:graphicFrameLocks noChangeAspect="1"/>
          </p:cNvGraphicFramePr>
          <p:nvPr/>
        </p:nvGraphicFramePr>
        <p:xfrm>
          <a:off x="457200" y="4083050"/>
          <a:ext cx="7416800" cy="801688"/>
        </p:xfrm>
        <a:graphic>
          <a:graphicData uri="http://schemas.openxmlformats.org/presentationml/2006/ole">
            <mc:AlternateContent xmlns:mc="http://schemas.openxmlformats.org/markup-compatibility/2006">
              <mc:Choice xmlns:v="urn:schemas-microsoft-com:vml" Requires="v">
                <p:oleObj spid="_x0000_s58410" name="Equation" r:id="rId4" imgW="1879600" imgH="203200" progId="Equation.3">
                  <p:embed/>
                </p:oleObj>
              </mc:Choice>
              <mc:Fallback>
                <p:oleObj name="Equation" r:id="rId4" imgW="18796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083050"/>
                        <a:ext cx="74168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TextBox 5"/>
          <p:cNvSpPr txBox="1">
            <a:spLocks noChangeArrowheads="1"/>
          </p:cNvSpPr>
          <p:nvPr/>
        </p:nvSpPr>
        <p:spPr bwMode="auto">
          <a:xfrm>
            <a:off x="1219200" y="5534025"/>
            <a:ext cx="1905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Absolute pressure at liquid surface in suction pit</a:t>
            </a:r>
          </a:p>
        </p:txBody>
      </p:sp>
      <p:sp>
        <p:nvSpPr>
          <p:cNvPr id="58373" name="TextBox 6"/>
          <p:cNvSpPr txBox="1">
            <a:spLocks noChangeArrowheads="1"/>
          </p:cNvSpPr>
          <p:nvPr/>
        </p:nvSpPr>
        <p:spPr bwMode="auto">
          <a:xfrm>
            <a:off x="6781800" y="2286000"/>
            <a:ext cx="190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Absolute vapor pressure at liquid pumping temperature</a:t>
            </a:r>
          </a:p>
        </p:txBody>
      </p:sp>
      <p:sp>
        <p:nvSpPr>
          <p:cNvPr id="58374" name="TextBox 7"/>
          <p:cNvSpPr txBox="1">
            <a:spLocks noChangeArrowheads="1"/>
          </p:cNvSpPr>
          <p:nvPr/>
        </p:nvSpPr>
        <p:spPr bwMode="auto">
          <a:xfrm>
            <a:off x="4267200" y="268605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Frictional head loss in inlet piping</a:t>
            </a:r>
          </a:p>
        </p:txBody>
      </p:sp>
      <p:sp>
        <p:nvSpPr>
          <p:cNvPr id="58375" name="TextBox 8"/>
          <p:cNvSpPr txBox="1">
            <a:spLocks noChangeArrowheads="1"/>
          </p:cNvSpPr>
          <p:nvPr/>
        </p:nvSpPr>
        <p:spPr bwMode="auto">
          <a:xfrm>
            <a:off x="4495800" y="5257800"/>
            <a:ext cx="190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Static elevation of the liquid above the pump inlet eye</a:t>
            </a:r>
          </a:p>
        </p:txBody>
      </p:sp>
      <p:cxnSp>
        <p:nvCxnSpPr>
          <p:cNvPr id="11" name="Straight Arrow Connector 10"/>
          <p:cNvCxnSpPr/>
          <p:nvPr/>
        </p:nvCxnSpPr>
        <p:spPr>
          <a:xfrm rot="16200000" flipH="1">
            <a:off x="5110956" y="3479007"/>
            <a:ext cx="750887"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7131050" y="3670300"/>
            <a:ext cx="5969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flipH="1" flipV="1">
            <a:off x="2224087" y="4786313"/>
            <a:ext cx="885825"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16200000" flipV="1">
            <a:off x="4610100" y="4838700"/>
            <a:ext cx="609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Calibri" charset="0"/>
              </a:rPr>
              <a:t>Suction Requirements</a:t>
            </a:r>
          </a:p>
        </p:txBody>
      </p:sp>
      <p:sp>
        <p:nvSpPr>
          <p:cNvPr id="60418" name="Content Placeholder 13"/>
          <p:cNvSpPr>
            <a:spLocks noGrp="1"/>
          </p:cNvSpPr>
          <p:nvPr>
            <p:ph idx="1"/>
          </p:nvPr>
        </p:nvSpPr>
        <p:spPr/>
        <p:txBody>
          <a:bodyPr/>
          <a:lstStyle/>
          <a:p>
            <a:pPr eaLnBrk="1" hangingPunct="1"/>
            <a:r>
              <a:rPr lang="en-US">
                <a:latin typeface="Calibri" charset="0"/>
              </a:rPr>
              <a:t>Example</a:t>
            </a:r>
          </a:p>
        </p:txBody>
      </p:sp>
      <p:pic>
        <p:nvPicPr>
          <p:cNvPr id="60419"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317750"/>
            <a:ext cx="81311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874395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atin typeface="Calibri" charset="0"/>
                <a:cs typeface="Calibri" charset="0"/>
              </a:rPr>
              <a:t>Overview</a:t>
            </a:r>
          </a:p>
        </p:txBody>
      </p:sp>
      <p:sp>
        <p:nvSpPr>
          <p:cNvPr id="16386" name="Content Placeholder 2"/>
          <p:cNvSpPr>
            <a:spLocks noGrp="1"/>
          </p:cNvSpPr>
          <p:nvPr>
            <p:ph idx="1"/>
          </p:nvPr>
        </p:nvSpPr>
        <p:spPr/>
        <p:txBody>
          <a:bodyPr/>
          <a:lstStyle/>
          <a:p>
            <a:pPr eaLnBrk="1" hangingPunct="1"/>
            <a:r>
              <a:rPr lang="en-US" dirty="0">
                <a:latin typeface="Calibri" charset="0"/>
                <a:cs typeface="Calibri" charset="0"/>
              </a:rPr>
              <a:t>Pumps</a:t>
            </a:r>
          </a:p>
          <a:p>
            <a:pPr lvl="1" eaLnBrk="1" hangingPunct="1"/>
            <a:r>
              <a:rPr lang="en-US" dirty="0">
                <a:latin typeface="Calibri" charset="0"/>
                <a:cs typeface="Calibri" charset="0"/>
              </a:rPr>
              <a:t>Description</a:t>
            </a:r>
          </a:p>
          <a:p>
            <a:pPr lvl="1" eaLnBrk="1" hangingPunct="1"/>
            <a:r>
              <a:rPr lang="en-US" dirty="0">
                <a:latin typeface="Calibri" charset="0"/>
                <a:cs typeface="Calibri" charset="0"/>
              </a:rPr>
              <a:t>Suction Requirements</a:t>
            </a:r>
          </a:p>
          <a:p>
            <a:pPr lvl="1" eaLnBrk="1" hangingPunct="1"/>
            <a:r>
              <a:rPr lang="en-US" dirty="0">
                <a:latin typeface="Calibri" charset="0"/>
                <a:cs typeface="Calibri" charset="0"/>
              </a:rPr>
              <a:t>System and Pump Curves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latin typeface="Calibri" charset="0"/>
              </a:rPr>
              <a:t>Suction Requirements</a:t>
            </a:r>
          </a:p>
        </p:txBody>
      </p:sp>
      <p:sp>
        <p:nvSpPr>
          <p:cNvPr id="62466" name="Content Placeholder 13"/>
          <p:cNvSpPr>
            <a:spLocks noGrp="1"/>
          </p:cNvSpPr>
          <p:nvPr>
            <p:ph idx="1"/>
          </p:nvPr>
        </p:nvSpPr>
        <p:spPr/>
        <p:txBody>
          <a:bodyPr/>
          <a:lstStyle/>
          <a:p>
            <a:pPr eaLnBrk="1" hangingPunct="1"/>
            <a:r>
              <a:rPr lang="en-US">
                <a:latin typeface="Calibri" charset="0"/>
              </a:rPr>
              <a:t>Example</a:t>
            </a:r>
          </a:p>
        </p:txBody>
      </p:sp>
      <p:pic>
        <p:nvPicPr>
          <p:cNvPr id="62467"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317750"/>
            <a:ext cx="81311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419600"/>
            <a:ext cx="88074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a:latin typeface="Calibri" charset="0"/>
              </a:rPr>
              <a:t>Suction Requirements</a:t>
            </a:r>
          </a:p>
        </p:txBody>
      </p:sp>
      <p:sp>
        <p:nvSpPr>
          <p:cNvPr id="63490" name="Content Placeholder 13"/>
          <p:cNvSpPr>
            <a:spLocks noGrp="1"/>
          </p:cNvSpPr>
          <p:nvPr>
            <p:ph idx="1"/>
          </p:nvPr>
        </p:nvSpPr>
        <p:spPr/>
        <p:txBody>
          <a:bodyPr/>
          <a:lstStyle/>
          <a:p>
            <a:pPr eaLnBrk="1" hangingPunct="1"/>
            <a:r>
              <a:rPr lang="en-US">
                <a:latin typeface="Calibri" charset="0"/>
              </a:rPr>
              <a:t>Example</a:t>
            </a:r>
          </a:p>
        </p:txBody>
      </p:sp>
      <p:pic>
        <p:nvPicPr>
          <p:cNvPr id="63491"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317750"/>
            <a:ext cx="81311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67200"/>
            <a:ext cx="840105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a:latin typeface="Calibri" charset="0"/>
              </a:rPr>
              <a:t>Suction Requirements</a:t>
            </a:r>
          </a:p>
        </p:txBody>
      </p:sp>
      <p:sp>
        <p:nvSpPr>
          <p:cNvPr id="64514" name="Content Placeholder 13"/>
          <p:cNvSpPr>
            <a:spLocks noGrp="1"/>
          </p:cNvSpPr>
          <p:nvPr>
            <p:ph idx="1"/>
          </p:nvPr>
        </p:nvSpPr>
        <p:spPr/>
        <p:txBody>
          <a:bodyPr/>
          <a:lstStyle/>
          <a:p>
            <a:pPr eaLnBrk="1" hangingPunct="1"/>
            <a:r>
              <a:rPr lang="en-US">
                <a:latin typeface="Calibri" charset="0"/>
              </a:rPr>
              <a:t>Example</a:t>
            </a:r>
          </a:p>
        </p:txBody>
      </p:sp>
      <p:pic>
        <p:nvPicPr>
          <p:cNvPr id="64515"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317750"/>
            <a:ext cx="81311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825" y="4289425"/>
            <a:ext cx="76962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a:latin typeface="Calibri" charset="0"/>
              </a:rPr>
              <a:t>Suction Requirements</a:t>
            </a:r>
          </a:p>
        </p:txBody>
      </p:sp>
      <p:sp>
        <p:nvSpPr>
          <p:cNvPr id="65538" name="Content Placeholder 13"/>
          <p:cNvSpPr>
            <a:spLocks noGrp="1"/>
          </p:cNvSpPr>
          <p:nvPr>
            <p:ph idx="1"/>
          </p:nvPr>
        </p:nvSpPr>
        <p:spPr/>
        <p:txBody>
          <a:bodyPr/>
          <a:lstStyle/>
          <a:p>
            <a:pPr eaLnBrk="1" hangingPunct="1"/>
            <a:r>
              <a:rPr lang="en-US">
                <a:latin typeface="Calibri" charset="0"/>
              </a:rPr>
              <a:t>Example</a:t>
            </a:r>
          </a:p>
        </p:txBody>
      </p:sp>
      <p:pic>
        <p:nvPicPr>
          <p:cNvPr id="65539"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317750"/>
            <a:ext cx="81311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825" y="4364038"/>
            <a:ext cx="7789863"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p:txBody>
          <a:bodyPr/>
          <a:lstStyle/>
          <a:p>
            <a:pPr eaLnBrk="1" hangingPunct="1"/>
            <a:r>
              <a:rPr lang="en-US">
                <a:latin typeface="Tw Cen MT" charset="0"/>
              </a:rPr>
              <a:t>System and Pump Curves</a:t>
            </a:r>
          </a:p>
        </p:txBody>
      </p:sp>
      <p:sp>
        <p:nvSpPr>
          <p:cNvPr id="66561" name="Text Placeholder 4"/>
          <p:cNvSpPr>
            <a:spLocks noGrp="1"/>
          </p:cNvSpPr>
          <p:nvPr>
            <p:ph type="body" idx="1"/>
          </p:nvPr>
        </p:nvSpPr>
        <p:spPr/>
        <p:txBody>
          <a:bodyPr/>
          <a:lstStyle/>
          <a:p>
            <a:pPr eaLnBrk="1" hangingPunct="1"/>
            <a:endParaRPr lang="en-US">
              <a:latin typeface="Tw Cen MT"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a:latin typeface="Calibri" charset="0"/>
              </a:rPr>
              <a:t>Selecting Pumps</a:t>
            </a:r>
          </a:p>
        </p:txBody>
      </p:sp>
      <p:sp>
        <p:nvSpPr>
          <p:cNvPr id="67586" name="Content Placeholder 2"/>
          <p:cNvSpPr>
            <a:spLocks noGrp="1"/>
          </p:cNvSpPr>
          <p:nvPr>
            <p:ph idx="1"/>
          </p:nvPr>
        </p:nvSpPr>
        <p:spPr>
          <a:xfrm>
            <a:off x="301625" y="1722438"/>
            <a:ext cx="8689975" cy="4525962"/>
          </a:xfrm>
        </p:spPr>
        <p:txBody>
          <a:bodyPr/>
          <a:lstStyle/>
          <a:p>
            <a:pPr eaLnBrk="1" hangingPunct="1">
              <a:lnSpc>
                <a:spcPct val="80000"/>
              </a:lnSpc>
            </a:pPr>
            <a:r>
              <a:rPr lang="en-US" sz="2800">
                <a:latin typeface="Calibri" charset="0"/>
              </a:rPr>
              <a:t>Design conditions are specified</a:t>
            </a:r>
          </a:p>
          <a:p>
            <a:pPr eaLnBrk="1" hangingPunct="1">
              <a:lnSpc>
                <a:spcPct val="80000"/>
              </a:lnSpc>
            </a:pPr>
            <a:r>
              <a:rPr lang="en-US" sz="2800">
                <a:latin typeface="Calibri" charset="0"/>
              </a:rPr>
              <a:t>Pump is selected for the range of applications </a:t>
            </a:r>
          </a:p>
          <a:p>
            <a:pPr eaLnBrk="1" hangingPunct="1">
              <a:lnSpc>
                <a:spcPct val="80000"/>
              </a:lnSpc>
            </a:pPr>
            <a:r>
              <a:rPr lang="en-US" sz="2800">
                <a:latin typeface="Calibri" charset="0"/>
              </a:rPr>
              <a:t>A </a:t>
            </a:r>
            <a:r>
              <a:rPr lang="en-US" sz="2800">
                <a:solidFill>
                  <a:srgbClr val="FF0000"/>
                </a:solidFill>
                <a:latin typeface="Calibri" charset="0"/>
              </a:rPr>
              <a:t>System Curve </a:t>
            </a:r>
            <a:r>
              <a:rPr lang="en-US" sz="2800">
                <a:latin typeface="Calibri" charset="0"/>
              </a:rPr>
              <a:t>(H vs. Q) is prepared</a:t>
            </a:r>
          </a:p>
          <a:p>
            <a:pPr eaLnBrk="1" hangingPunct="1">
              <a:lnSpc>
                <a:spcPct val="80000"/>
              </a:lnSpc>
            </a:pPr>
            <a:r>
              <a:rPr lang="en-US" sz="2800">
                <a:latin typeface="Calibri" charset="0"/>
              </a:rPr>
              <a:t>System Curve is matched to </a:t>
            </a:r>
            <a:r>
              <a:rPr lang="en-US" sz="2800">
                <a:solidFill>
                  <a:srgbClr val="FF0000"/>
                </a:solidFill>
                <a:latin typeface="Calibri" charset="0"/>
              </a:rPr>
              <a:t>Pump Curve</a:t>
            </a:r>
          </a:p>
          <a:p>
            <a:pPr eaLnBrk="1" hangingPunct="1">
              <a:lnSpc>
                <a:spcPct val="80000"/>
              </a:lnSpc>
            </a:pPr>
            <a:r>
              <a:rPr lang="en-US" sz="2800">
                <a:latin typeface="Calibri" charset="0"/>
              </a:rPr>
              <a:t>Matching point (Operating point) indicates the actual working conditions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a:latin typeface="Calibri" charset="0"/>
              </a:rPr>
              <a:t>System Curves</a:t>
            </a:r>
          </a:p>
        </p:txBody>
      </p:sp>
      <p:sp>
        <p:nvSpPr>
          <p:cNvPr id="69634" name="Content Placeholder 2"/>
          <p:cNvSpPr>
            <a:spLocks noGrp="1"/>
          </p:cNvSpPr>
          <p:nvPr>
            <p:ph idx="1"/>
          </p:nvPr>
        </p:nvSpPr>
        <p:spPr>
          <a:xfrm>
            <a:off x="381000" y="1600200"/>
            <a:ext cx="8385175" cy="4495800"/>
          </a:xfrm>
        </p:spPr>
        <p:txBody>
          <a:bodyPr/>
          <a:lstStyle/>
          <a:p>
            <a:pPr eaLnBrk="1" hangingPunct="1"/>
            <a:r>
              <a:rPr lang="en-US">
                <a:latin typeface="Calibri" charset="0"/>
              </a:rPr>
              <a:t>A system (characteristic) curve is a plot of required head versus flow rate in a hydraulic system (H vs. Q) </a:t>
            </a:r>
          </a:p>
          <a:p>
            <a:pPr lvl="1" eaLnBrk="1" hangingPunct="1"/>
            <a:r>
              <a:rPr lang="en-US">
                <a:latin typeface="Calibri" charset="0"/>
              </a:rPr>
              <a:t>The curve depicts how much energy is necessary to maintain a steady flow under the supplied conditions</a:t>
            </a:r>
          </a:p>
          <a:p>
            <a:pPr lvl="1" eaLnBrk="1" hangingPunct="1"/>
            <a:r>
              <a:rPr lang="en-US">
                <a:latin typeface="Calibri" charset="0"/>
              </a:rPr>
              <a:t>Total head, </a:t>
            </a:r>
            <a:r>
              <a:rPr lang="en-US" sz="2400" b="1" i="1">
                <a:latin typeface="Verdana" charset="0"/>
                <a:cs typeface="Verdana" charset="0"/>
              </a:rPr>
              <a:t>H</a:t>
            </a:r>
            <a:r>
              <a:rPr lang="en-US" sz="2400" b="1" i="1" baseline="-25000">
                <a:latin typeface="Verdana" charset="0"/>
                <a:cs typeface="Verdana" charset="0"/>
              </a:rPr>
              <a:t>p</a:t>
            </a:r>
            <a:r>
              <a:rPr lang="en-US" sz="2400" b="1" i="1" baseline="-25000">
                <a:solidFill>
                  <a:srgbClr val="FF0000"/>
                </a:solidFill>
                <a:latin typeface="Verdana" charset="0"/>
                <a:cs typeface="Verdana" charset="0"/>
              </a:rPr>
              <a:t>,</a:t>
            </a:r>
            <a:r>
              <a:rPr lang="en-US" sz="2400" b="1">
                <a:solidFill>
                  <a:srgbClr val="0000FF"/>
                </a:solidFill>
                <a:latin typeface="Verdana" charset="0"/>
                <a:cs typeface="Verdana" charset="0"/>
              </a:rPr>
              <a:t> </a:t>
            </a:r>
            <a:r>
              <a:rPr lang="en-US" sz="2400" b="1">
                <a:latin typeface="Calibri" charset="0"/>
              </a:rPr>
              <a:t>= elevation head + head losses</a:t>
            </a:r>
            <a:endParaRPr lang="en-US" b="1">
              <a:latin typeface="Calibri" charset="0"/>
            </a:endParaRPr>
          </a:p>
        </p:txBody>
      </p:sp>
      <p:pic>
        <p:nvPicPr>
          <p:cNvPr id="6963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048125"/>
            <a:ext cx="54737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atin typeface="Calibri" charset="0"/>
              </a:rPr>
              <a:t>System Curves</a:t>
            </a:r>
          </a:p>
        </p:txBody>
      </p:sp>
      <p:pic>
        <p:nvPicPr>
          <p:cNvPr id="71682" name="Picture 3"/>
          <p:cNvPicPr>
            <a:picLocks noChangeAspect="1"/>
          </p:cNvPicPr>
          <p:nvPr/>
        </p:nvPicPr>
        <p:blipFill>
          <a:blip r:embed="rId3">
            <a:extLst>
              <a:ext uri="{28A0092B-C50C-407E-A947-70E740481C1C}">
                <a14:useLocalDpi xmlns:a14="http://schemas.microsoft.com/office/drawing/2010/main" val="0"/>
              </a:ext>
            </a:extLst>
          </a:blip>
          <a:srcRect t="9718" r="1740"/>
          <a:stretch>
            <a:fillRect/>
          </a:stretch>
        </p:blipFill>
        <p:spPr bwMode="auto">
          <a:xfrm>
            <a:off x="1219200" y="1630363"/>
            <a:ext cx="692308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602288"/>
            <a:ext cx="84978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7200" y="5791200"/>
            <a:ext cx="457200" cy="381000"/>
          </a:xfrm>
          <a:prstGeom prst="rect">
            <a:avLst/>
          </a:prstGeom>
          <a:solidFill>
            <a:srgbClr val="FF0000">
              <a:alpha val="24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
        <p:nvSpPr>
          <p:cNvPr id="7" name="Rectangle 6"/>
          <p:cNvSpPr/>
          <p:nvPr/>
        </p:nvSpPr>
        <p:spPr>
          <a:xfrm>
            <a:off x="7543800" y="5791200"/>
            <a:ext cx="1447800" cy="381000"/>
          </a:xfrm>
          <a:prstGeom prst="rect">
            <a:avLst/>
          </a:prstGeom>
          <a:solidFill>
            <a:srgbClr val="FF0000">
              <a:alpha val="12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a:latin typeface="Calibri" charset="0"/>
              </a:rPr>
              <a:t>System Curves</a:t>
            </a:r>
          </a:p>
        </p:txBody>
      </p:sp>
      <p:sp>
        <p:nvSpPr>
          <p:cNvPr id="73730" name="Content Placeholder 2"/>
          <p:cNvSpPr>
            <a:spLocks noGrp="1"/>
          </p:cNvSpPr>
          <p:nvPr>
            <p:ph idx="1"/>
          </p:nvPr>
        </p:nvSpPr>
        <p:spPr>
          <a:xfrm>
            <a:off x="457200" y="1828800"/>
            <a:ext cx="8153400" cy="2438400"/>
          </a:xfrm>
        </p:spPr>
        <p:txBody>
          <a:bodyPr/>
          <a:lstStyle/>
          <a:p>
            <a:pPr eaLnBrk="1" hangingPunct="1">
              <a:lnSpc>
                <a:spcPct val="90000"/>
              </a:lnSpc>
            </a:pPr>
            <a:r>
              <a:rPr lang="en-US" dirty="0">
                <a:latin typeface="Calibri" charset="0"/>
              </a:rPr>
              <a:t>This relationship tells us that the added head has to be at least 30 meters just to keep the reservoirs at the two levels shown, if any flow is to occur the pump must supply more than 30 meters of head.</a:t>
            </a:r>
          </a:p>
          <a:p>
            <a:pPr lvl="1" eaLnBrk="1" hangingPunct="1">
              <a:lnSpc>
                <a:spcPct val="90000"/>
              </a:lnSpc>
            </a:pPr>
            <a:endParaRPr lang="en-US" dirty="0">
              <a:latin typeface="Calibri" charset="0"/>
            </a:endParaRPr>
          </a:p>
          <a:p>
            <a:pPr eaLnBrk="1" hangingPunct="1">
              <a:lnSpc>
                <a:spcPct val="90000"/>
              </a:lnSpc>
            </a:pPr>
            <a:endParaRPr lang="en-US" dirty="0">
              <a:latin typeface="Calibri" charset="0"/>
            </a:endParaRPr>
          </a:p>
        </p:txBody>
      </p:sp>
      <p:pic>
        <p:nvPicPr>
          <p:cNvPr id="7373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150" y="5181600"/>
            <a:ext cx="79946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09600" y="5334000"/>
            <a:ext cx="457200" cy="381000"/>
          </a:xfrm>
          <a:prstGeom prst="rect">
            <a:avLst/>
          </a:prstGeom>
          <a:solidFill>
            <a:srgbClr val="FF0000">
              <a:alpha val="24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
        <p:nvSpPr>
          <p:cNvPr id="7" name="Rectangle 6"/>
          <p:cNvSpPr/>
          <p:nvPr/>
        </p:nvSpPr>
        <p:spPr>
          <a:xfrm>
            <a:off x="7239000" y="5334000"/>
            <a:ext cx="1447800" cy="381000"/>
          </a:xfrm>
          <a:prstGeom prst="rect">
            <a:avLst/>
          </a:prstGeom>
          <a:solidFill>
            <a:srgbClr val="FF0000">
              <a:alpha val="12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56060" y="655030"/>
            <a:ext cx="7429499" cy="1478570"/>
          </a:xfrm>
        </p:spPr>
        <p:txBody>
          <a:bodyPr/>
          <a:lstStyle/>
          <a:p>
            <a:pPr eaLnBrk="1" hangingPunct="1"/>
            <a:r>
              <a:rPr lang="en-US">
                <a:latin typeface="Calibri" charset="0"/>
              </a:rPr>
              <a:t>Pump Curves</a:t>
            </a:r>
          </a:p>
        </p:txBody>
      </p:sp>
      <p:sp>
        <p:nvSpPr>
          <p:cNvPr id="74754" name="Content Placeholder 2"/>
          <p:cNvSpPr>
            <a:spLocks noGrp="1"/>
          </p:cNvSpPr>
          <p:nvPr>
            <p:ph idx="1"/>
          </p:nvPr>
        </p:nvSpPr>
        <p:spPr/>
        <p:txBody>
          <a:bodyPr>
            <a:normAutofit lnSpcReduction="10000"/>
          </a:bodyPr>
          <a:lstStyle/>
          <a:p>
            <a:pPr eaLnBrk="1" hangingPunct="1"/>
            <a:r>
              <a:rPr lang="en-US">
                <a:solidFill>
                  <a:srgbClr val="FFFFFF"/>
                </a:solidFill>
                <a:latin typeface="Calibri" charset="0"/>
              </a:rPr>
              <a:t>Provided information from the manufacturer on the performance of pumps in the form of curves. </a:t>
            </a:r>
          </a:p>
          <a:p>
            <a:pPr eaLnBrk="1" hangingPunct="1"/>
            <a:r>
              <a:rPr lang="en-US">
                <a:solidFill>
                  <a:srgbClr val="FFFFFF"/>
                </a:solidFill>
                <a:latin typeface="Calibri" charset="0"/>
              </a:rPr>
              <a:t>Information may include: </a:t>
            </a:r>
          </a:p>
          <a:p>
            <a:pPr lvl="1" eaLnBrk="1" hangingPunct="1">
              <a:lnSpc>
                <a:spcPct val="90000"/>
              </a:lnSpc>
            </a:pPr>
            <a:r>
              <a:rPr lang="en-US" sz="2000">
                <a:solidFill>
                  <a:srgbClr val="FFFFFF"/>
                </a:solidFill>
                <a:latin typeface="Verdana" charset="0"/>
                <a:cs typeface="Verdana" charset="0"/>
              </a:rPr>
              <a:t>discharge on the x-axis</a:t>
            </a:r>
          </a:p>
          <a:p>
            <a:pPr lvl="1" eaLnBrk="1" hangingPunct="1">
              <a:lnSpc>
                <a:spcPct val="90000"/>
              </a:lnSpc>
            </a:pPr>
            <a:r>
              <a:rPr lang="en-US" sz="2000">
                <a:solidFill>
                  <a:srgbClr val="FFFFFF"/>
                </a:solidFill>
                <a:latin typeface="Verdana" charset="0"/>
                <a:cs typeface="Verdana" charset="0"/>
              </a:rPr>
              <a:t>head on the left y-axis</a:t>
            </a:r>
          </a:p>
          <a:p>
            <a:pPr lvl="1" eaLnBrk="1" hangingPunct="1">
              <a:lnSpc>
                <a:spcPct val="90000"/>
              </a:lnSpc>
            </a:pPr>
            <a:r>
              <a:rPr lang="en-US" sz="2000">
                <a:solidFill>
                  <a:srgbClr val="FFFFFF"/>
                </a:solidFill>
                <a:latin typeface="Verdana" charset="0"/>
                <a:cs typeface="Verdana" charset="0"/>
              </a:rPr>
              <a:t>pump power input on the right y-axis</a:t>
            </a:r>
          </a:p>
          <a:p>
            <a:pPr lvl="1" eaLnBrk="1" hangingPunct="1">
              <a:lnSpc>
                <a:spcPct val="90000"/>
              </a:lnSpc>
            </a:pPr>
            <a:r>
              <a:rPr lang="en-US" sz="2000">
                <a:solidFill>
                  <a:srgbClr val="FFFFFF"/>
                </a:solidFill>
                <a:latin typeface="Verdana" charset="0"/>
                <a:cs typeface="Verdana" charset="0"/>
              </a:rPr>
              <a:t>pump efficiency as a percentage</a:t>
            </a:r>
          </a:p>
          <a:p>
            <a:pPr lvl="1" eaLnBrk="1" hangingPunct="1">
              <a:lnSpc>
                <a:spcPct val="90000"/>
              </a:lnSpc>
            </a:pPr>
            <a:r>
              <a:rPr lang="en-US" sz="2000">
                <a:solidFill>
                  <a:srgbClr val="FFFFFF"/>
                </a:solidFill>
                <a:latin typeface="Verdana" charset="0"/>
                <a:cs typeface="Verdana" charset="0"/>
              </a:rPr>
              <a:t>speed of the pump (rpm)</a:t>
            </a:r>
          </a:p>
          <a:p>
            <a:pPr lvl="1" eaLnBrk="1" hangingPunct="1">
              <a:lnSpc>
                <a:spcPct val="90000"/>
              </a:lnSpc>
            </a:pPr>
            <a:r>
              <a:rPr lang="en-US" sz="2000">
                <a:solidFill>
                  <a:srgbClr val="FFFFFF"/>
                </a:solidFill>
                <a:latin typeface="Verdana" charset="0"/>
                <a:cs typeface="Verdana" charset="0"/>
              </a:rPr>
              <a:t>NPSH of the pump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pPr eaLnBrk="1" hangingPunct="1"/>
            <a:r>
              <a:rPr lang="en-US">
                <a:latin typeface="Calibri" charset="0"/>
                <a:cs typeface="Calibri" charset="0"/>
              </a:rPr>
              <a:t>Pumps</a:t>
            </a:r>
          </a:p>
        </p:txBody>
      </p:sp>
      <p:sp>
        <p:nvSpPr>
          <p:cNvPr id="31745" name="Text Placeholder 4"/>
          <p:cNvSpPr>
            <a:spLocks noGrp="1"/>
          </p:cNvSpPr>
          <p:nvPr>
            <p:ph type="body" idx="1"/>
          </p:nvPr>
        </p:nvSpPr>
        <p:spPr/>
        <p:txBody>
          <a:bodyPr/>
          <a:lstStyle/>
          <a:p>
            <a:pPr eaLnBrk="1" hangingPunct="1"/>
            <a:endParaRPr lang="en-US">
              <a:latin typeface="Tw Cen MT"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idx="4294967295"/>
          </p:nvPr>
        </p:nvSpPr>
        <p:spPr>
          <a:xfrm>
            <a:off x="990600" y="228600"/>
            <a:ext cx="8153400" cy="990600"/>
          </a:xfrm>
        </p:spPr>
        <p:txBody>
          <a:bodyPr/>
          <a:lstStyle/>
          <a:p>
            <a:pPr eaLnBrk="1" hangingPunct="1"/>
            <a:r>
              <a:rPr lang="en-US">
                <a:latin typeface="Calibri" charset="0"/>
              </a:rPr>
              <a:t>Pump Curves</a:t>
            </a:r>
          </a:p>
        </p:txBody>
      </p:sp>
      <p:sp>
        <p:nvSpPr>
          <p:cNvPr id="76802" name="Content Placeholder 2"/>
          <p:cNvSpPr>
            <a:spLocks noGrp="1"/>
          </p:cNvSpPr>
          <p:nvPr>
            <p:ph sz="quarter" idx="4294967295"/>
          </p:nvPr>
        </p:nvSpPr>
        <p:spPr>
          <a:xfrm>
            <a:off x="990600" y="1600200"/>
            <a:ext cx="8153400" cy="4495800"/>
          </a:xfrm>
        </p:spPr>
        <p:txBody>
          <a:bodyPr/>
          <a:lstStyle/>
          <a:p>
            <a:pPr eaLnBrk="1" hangingPunct="1"/>
            <a:r>
              <a:rPr lang="en-US">
                <a:latin typeface="Calibri" charset="0"/>
              </a:rPr>
              <a:t>Provided d</a:t>
            </a:r>
            <a:r>
              <a:rPr lang="en-US">
                <a:solidFill>
                  <a:srgbClr val="FF0000"/>
                </a:solidFill>
                <a:latin typeface="Calibri" charset="0"/>
              </a:rPr>
              <a:t>. </a:t>
            </a:r>
          </a:p>
        </p:txBody>
      </p:sp>
      <p:pic>
        <p:nvPicPr>
          <p:cNvPr id="768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38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solidFill>
                  <a:srgbClr val="FFFFFF"/>
                </a:solidFill>
                <a:latin typeface="Calibri" charset="0"/>
              </a:rPr>
              <a:t>How to </a:t>
            </a:r>
          </a:p>
        </p:txBody>
      </p:sp>
      <p:sp>
        <p:nvSpPr>
          <p:cNvPr id="78850" name="Content Placeholder 2"/>
          <p:cNvSpPr>
            <a:spLocks noGrp="1"/>
          </p:cNvSpPr>
          <p:nvPr>
            <p:ph idx="1"/>
          </p:nvPr>
        </p:nvSpPr>
        <p:spPr/>
        <p:txBody>
          <a:bodyPr>
            <a:normAutofit lnSpcReduction="10000"/>
          </a:bodyPr>
          <a:lstStyle/>
          <a:p>
            <a:pPr eaLnBrk="1" hangingPunct="1"/>
            <a:r>
              <a:rPr lang="en-US">
                <a:solidFill>
                  <a:srgbClr val="FFFFFF"/>
                </a:solidFill>
                <a:latin typeface="Calibri" charset="0"/>
              </a:rPr>
              <a:t>Provided information from the manufacturer on the performance of pumps in the form of curves. </a:t>
            </a:r>
          </a:p>
          <a:p>
            <a:pPr eaLnBrk="1" hangingPunct="1"/>
            <a:r>
              <a:rPr lang="en-US">
                <a:solidFill>
                  <a:srgbClr val="FFFFFF"/>
                </a:solidFill>
                <a:latin typeface="Calibri" charset="0"/>
              </a:rPr>
              <a:t>Information may include: </a:t>
            </a:r>
          </a:p>
          <a:p>
            <a:pPr lvl="1" eaLnBrk="1" hangingPunct="1">
              <a:lnSpc>
                <a:spcPct val="90000"/>
              </a:lnSpc>
            </a:pPr>
            <a:r>
              <a:rPr lang="en-US" sz="2000">
                <a:solidFill>
                  <a:srgbClr val="FFFFFF"/>
                </a:solidFill>
                <a:latin typeface="Verdana" charset="0"/>
                <a:cs typeface="Verdana" charset="0"/>
              </a:rPr>
              <a:t>discharge on the x-axis</a:t>
            </a:r>
          </a:p>
          <a:p>
            <a:pPr lvl="1" eaLnBrk="1" hangingPunct="1">
              <a:lnSpc>
                <a:spcPct val="90000"/>
              </a:lnSpc>
            </a:pPr>
            <a:r>
              <a:rPr lang="en-US" sz="2000">
                <a:solidFill>
                  <a:srgbClr val="FFFFFF"/>
                </a:solidFill>
                <a:latin typeface="Verdana" charset="0"/>
                <a:cs typeface="Verdana" charset="0"/>
              </a:rPr>
              <a:t>head on the left y-axis</a:t>
            </a:r>
          </a:p>
          <a:p>
            <a:pPr lvl="1" eaLnBrk="1" hangingPunct="1">
              <a:lnSpc>
                <a:spcPct val="90000"/>
              </a:lnSpc>
            </a:pPr>
            <a:r>
              <a:rPr lang="en-US" sz="2000">
                <a:solidFill>
                  <a:srgbClr val="FFFFFF"/>
                </a:solidFill>
                <a:latin typeface="Verdana" charset="0"/>
                <a:cs typeface="Verdana" charset="0"/>
              </a:rPr>
              <a:t>pump power input on the right y-axis</a:t>
            </a:r>
          </a:p>
          <a:p>
            <a:pPr lvl="1" eaLnBrk="1" hangingPunct="1">
              <a:lnSpc>
                <a:spcPct val="90000"/>
              </a:lnSpc>
            </a:pPr>
            <a:r>
              <a:rPr lang="en-US" sz="2000">
                <a:solidFill>
                  <a:srgbClr val="FFFFFF"/>
                </a:solidFill>
                <a:latin typeface="Verdana" charset="0"/>
                <a:cs typeface="Verdana" charset="0"/>
              </a:rPr>
              <a:t>pump efficiency as a percentage</a:t>
            </a:r>
          </a:p>
          <a:p>
            <a:pPr lvl="1" eaLnBrk="1" hangingPunct="1">
              <a:lnSpc>
                <a:spcPct val="90000"/>
              </a:lnSpc>
            </a:pPr>
            <a:r>
              <a:rPr lang="en-US" sz="2000">
                <a:solidFill>
                  <a:srgbClr val="FFFFFF"/>
                </a:solidFill>
                <a:latin typeface="Verdana" charset="0"/>
                <a:cs typeface="Verdana" charset="0"/>
              </a:rPr>
              <a:t>speed of the pump (rpm)</a:t>
            </a:r>
          </a:p>
          <a:p>
            <a:pPr lvl="1" eaLnBrk="1" hangingPunct="1">
              <a:lnSpc>
                <a:spcPct val="90000"/>
              </a:lnSpc>
            </a:pPr>
            <a:r>
              <a:rPr lang="en-US" sz="2000">
                <a:solidFill>
                  <a:srgbClr val="FFFFFF"/>
                </a:solidFill>
                <a:latin typeface="Verdana" charset="0"/>
                <a:cs typeface="Verdana" charset="0"/>
              </a:rPr>
              <a:t>NPSH of the pump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a:latin typeface="Calibri" charset="0"/>
              </a:rPr>
              <a:t>Pump Curves</a:t>
            </a:r>
          </a:p>
        </p:txBody>
      </p:sp>
      <p:sp>
        <p:nvSpPr>
          <p:cNvPr id="31746" name="Content Placeholder 2"/>
          <p:cNvSpPr>
            <a:spLocks noGrp="1"/>
          </p:cNvSpPr>
          <p:nvPr>
            <p:ph idx="1"/>
          </p:nvPr>
        </p:nvSpPr>
        <p:spPr>
          <a:xfrm>
            <a:off x="228600" y="1676400"/>
            <a:ext cx="8686800" cy="2438400"/>
          </a:xfrm>
        </p:spPr>
        <p:txBody>
          <a:bodyPr>
            <a:normAutofit fontScale="40000" lnSpcReduction="20000"/>
          </a:bodyPr>
          <a:lstStyle/>
          <a:p>
            <a:pPr marL="0" indent="0" eaLnBrk="1" hangingPunct="1">
              <a:lnSpc>
                <a:spcPct val="80000"/>
              </a:lnSpc>
              <a:buFont typeface="Wingdings" charset="0"/>
              <a:buNone/>
              <a:defRPr/>
            </a:pPr>
            <a:endParaRPr lang="en-US" sz="2500" dirty="0">
              <a:latin typeface="Calibri" charset="0"/>
            </a:endParaRPr>
          </a:p>
          <a:p>
            <a:pPr marL="0" indent="0" eaLnBrk="1" hangingPunct="1">
              <a:lnSpc>
                <a:spcPct val="80000"/>
              </a:lnSpc>
              <a:buFont typeface="Wingdings" charset="0"/>
              <a:buNone/>
              <a:defRPr/>
            </a:pPr>
            <a:endParaRPr lang="en-US" sz="2500" dirty="0">
              <a:latin typeface="Calibri" charset="0"/>
            </a:endParaRPr>
          </a:p>
          <a:p>
            <a:pPr eaLnBrk="1" hangingPunct="1">
              <a:lnSpc>
                <a:spcPct val="80000"/>
              </a:lnSpc>
              <a:defRPr/>
            </a:pPr>
            <a:endParaRPr lang="en-US" sz="2800" dirty="0">
              <a:latin typeface="Calibri" charset="0"/>
            </a:endParaRPr>
          </a:p>
          <a:p>
            <a:pPr eaLnBrk="1" hangingPunct="1">
              <a:lnSpc>
                <a:spcPct val="80000"/>
              </a:lnSpc>
              <a:defRPr/>
            </a:pPr>
            <a:endParaRPr lang="en-US" sz="2800" dirty="0">
              <a:latin typeface="Calibri" charset="0"/>
            </a:endParaRPr>
          </a:p>
          <a:p>
            <a:pPr eaLnBrk="1" hangingPunct="1">
              <a:lnSpc>
                <a:spcPct val="80000"/>
              </a:lnSpc>
              <a:defRPr/>
            </a:pPr>
            <a:endParaRPr lang="en-US" sz="2500" dirty="0">
              <a:latin typeface="Calibri" charset="0"/>
            </a:endParaRPr>
          </a:p>
          <a:p>
            <a:pPr marL="0" indent="0" eaLnBrk="1" hangingPunct="1">
              <a:lnSpc>
                <a:spcPct val="80000"/>
              </a:lnSpc>
              <a:buFont typeface="Wingdings" charset="0"/>
              <a:buNone/>
              <a:defRPr/>
            </a:pPr>
            <a:endParaRPr lang="en-US" sz="2500" dirty="0">
              <a:latin typeface="Calibri" charset="0"/>
            </a:endParaRPr>
          </a:p>
          <a:p>
            <a:pPr marL="0" indent="0" eaLnBrk="1" hangingPunct="1">
              <a:lnSpc>
                <a:spcPct val="80000"/>
              </a:lnSpc>
              <a:buFont typeface="Wingdings" charset="0"/>
              <a:buNone/>
              <a:defRPr/>
            </a:pPr>
            <a:r>
              <a:rPr lang="en-US" sz="2500" dirty="0">
                <a:latin typeface="Calibri" charset="0"/>
              </a:rPr>
              <a:t/>
            </a:r>
            <a:br>
              <a:rPr lang="en-US" sz="2500" dirty="0">
                <a:latin typeface="Calibri" charset="0"/>
              </a:rPr>
            </a:br>
            <a:endParaRPr lang="en-US" sz="1000" dirty="0">
              <a:latin typeface="Calibri" charset="0"/>
            </a:endParaRPr>
          </a:p>
          <a:p>
            <a:pPr eaLnBrk="1" hangingPunct="1">
              <a:lnSpc>
                <a:spcPct val="80000"/>
              </a:lnSpc>
              <a:defRPr/>
            </a:pPr>
            <a:endParaRPr lang="en-US" sz="2500" dirty="0">
              <a:latin typeface="Calibri" charset="0"/>
            </a:endParaRPr>
          </a:p>
          <a:p>
            <a:pPr eaLnBrk="1" hangingPunct="1">
              <a:lnSpc>
                <a:spcPct val="80000"/>
              </a:lnSpc>
              <a:defRPr/>
            </a:pPr>
            <a:endParaRPr lang="en-US" sz="2500" dirty="0">
              <a:latin typeface="Calibri" charset="0"/>
            </a:endParaRPr>
          </a:p>
          <a:p>
            <a:pPr lvl="1" eaLnBrk="1" hangingPunct="1">
              <a:lnSpc>
                <a:spcPct val="80000"/>
              </a:lnSpc>
              <a:defRPr/>
            </a:pPr>
            <a:r>
              <a:rPr lang="en-US" sz="2200" dirty="0">
                <a:latin typeface="Calibri" charset="0"/>
              </a:rPr>
              <a:t>Pump A cannot meet the needs of the system at any flow rate</a:t>
            </a:r>
          </a:p>
          <a:p>
            <a:pPr lvl="1" eaLnBrk="1" hangingPunct="1">
              <a:lnSpc>
                <a:spcPct val="80000"/>
              </a:lnSpc>
              <a:defRPr/>
            </a:pPr>
            <a:r>
              <a:rPr lang="en-US" sz="2200" dirty="0">
                <a:latin typeface="Calibri" charset="0"/>
              </a:rPr>
              <a:t>Pump B supplies enough head over part of the system curve</a:t>
            </a:r>
          </a:p>
          <a:p>
            <a:pPr lvl="1" eaLnBrk="1" hangingPunct="1">
              <a:lnSpc>
                <a:spcPct val="80000"/>
              </a:lnSpc>
              <a:defRPr/>
            </a:pPr>
            <a:r>
              <a:rPr lang="en-US" sz="2200" dirty="0">
                <a:latin typeface="Calibri" charset="0"/>
              </a:rPr>
              <a:t>The shaded area is the area where the pump supplies excess head</a:t>
            </a:r>
          </a:p>
          <a:p>
            <a:pPr lvl="1" eaLnBrk="1" hangingPunct="1">
              <a:lnSpc>
                <a:spcPct val="80000"/>
              </a:lnSpc>
              <a:defRPr/>
            </a:pPr>
            <a:endParaRPr lang="en-US" sz="2200" dirty="0">
              <a:latin typeface="Calibri" charset="0"/>
            </a:endParaRPr>
          </a:p>
          <a:p>
            <a:pPr eaLnBrk="1" hangingPunct="1">
              <a:lnSpc>
                <a:spcPct val="80000"/>
              </a:lnSpc>
              <a:defRPr/>
            </a:pPr>
            <a:endParaRPr lang="en-US" sz="2500" dirty="0">
              <a:latin typeface="Calibri" charset="0"/>
            </a:endParaRPr>
          </a:p>
        </p:txBody>
      </p:sp>
      <p:pic>
        <p:nvPicPr>
          <p:cNvPr id="8089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7356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3333750" y="37528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0901" name="TextBox 2"/>
          <p:cNvSpPr txBox="1">
            <a:spLocks noChangeArrowheads="1"/>
          </p:cNvSpPr>
          <p:nvPr/>
        </p:nvSpPr>
        <p:spPr bwMode="auto">
          <a:xfrm>
            <a:off x="3581400" y="3657600"/>
            <a:ext cx="178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Operating Point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5" name="Object 6"/>
          <p:cNvGraphicFramePr>
            <a:graphicFrameLocks noChangeAspect="1"/>
          </p:cNvGraphicFramePr>
          <p:nvPr/>
        </p:nvGraphicFramePr>
        <p:xfrm>
          <a:off x="539750" y="625475"/>
          <a:ext cx="7956550" cy="5684838"/>
        </p:xfrm>
        <a:graphic>
          <a:graphicData uri="http://schemas.openxmlformats.org/presentationml/2006/ole">
            <mc:AlternateContent xmlns:mc="http://schemas.openxmlformats.org/markup-compatibility/2006">
              <mc:Choice xmlns:v="urn:schemas-microsoft-com:vml" Requires="v">
                <p:oleObj spid="_x0000_s82976" name="Drawing" r:id="rId4" imgW="8782050" imgH="5133975" progId="AutoCAD.Drawing.15">
                  <p:embed/>
                </p:oleObj>
              </mc:Choice>
              <mc:Fallback>
                <p:oleObj name="Drawing" r:id="rId4" imgW="8782050" imgH="5133975" progId="AutoCAD.Drawing.15">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12816" t="5402" r="15584" b="7085"/>
                      <a:stretch>
                        <a:fillRect/>
                      </a:stretch>
                    </p:blipFill>
                    <p:spPr bwMode="auto">
                      <a:xfrm>
                        <a:off x="539750" y="625475"/>
                        <a:ext cx="7956550" cy="568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a:latin typeface="Calibri" charset="0"/>
              </a:rPr>
              <a:t>Multiple Pumps</a:t>
            </a:r>
          </a:p>
        </p:txBody>
      </p:sp>
      <p:sp>
        <p:nvSpPr>
          <p:cNvPr id="84994" name="Content Placeholder 2"/>
          <p:cNvSpPr>
            <a:spLocks noGrp="1"/>
          </p:cNvSpPr>
          <p:nvPr>
            <p:ph idx="1"/>
          </p:nvPr>
        </p:nvSpPr>
        <p:spPr>
          <a:xfrm>
            <a:off x="457200" y="1570038"/>
            <a:ext cx="8229600" cy="5287962"/>
          </a:xfrm>
        </p:spPr>
        <p:txBody>
          <a:bodyPr/>
          <a:lstStyle/>
          <a:p>
            <a:pPr eaLnBrk="1" hangingPunct="1"/>
            <a:r>
              <a:rPr lang="en-US">
                <a:latin typeface="Calibri" charset="0"/>
              </a:rPr>
              <a:t>Series and parallel combinations can be used to adjust </a:t>
            </a:r>
            <a:r>
              <a:rPr lang="ja-JP" altLang="en-US">
                <a:latin typeface="Calibri" charset="0"/>
              </a:rPr>
              <a:t>“</a:t>
            </a:r>
            <a:r>
              <a:rPr lang="en-US" altLang="ja-JP">
                <a:latin typeface="Calibri" charset="0"/>
              </a:rPr>
              <a:t>pump curves</a:t>
            </a:r>
            <a:r>
              <a:rPr lang="ja-JP" altLang="en-US">
                <a:latin typeface="Calibri" charset="0"/>
              </a:rPr>
              <a:t>”</a:t>
            </a:r>
            <a:r>
              <a:rPr lang="en-US" altLang="ja-JP">
                <a:latin typeface="Calibri" charset="0"/>
              </a:rPr>
              <a:t> to fit system requirements.</a:t>
            </a:r>
          </a:p>
          <a:p>
            <a:pPr eaLnBrk="1" hangingPunct="1"/>
            <a:endParaRPr lang="en-US">
              <a:latin typeface="Calibri" charset="0"/>
            </a:endParaRPr>
          </a:p>
        </p:txBody>
      </p:sp>
      <p:pic>
        <p:nvPicPr>
          <p:cNvPr id="8499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514600"/>
            <a:ext cx="55689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241800"/>
            <a:ext cx="43053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Box 7"/>
          <p:cNvSpPr txBox="1">
            <a:spLocks noChangeArrowheads="1"/>
          </p:cNvSpPr>
          <p:nvPr/>
        </p:nvSpPr>
        <p:spPr bwMode="auto">
          <a:xfrm>
            <a:off x="4800600" y="5048250"/>
            <a:ext cx="3816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Parallel pumps add flow for given head</a:t>
            </a:r>
          </a:p>
          <a:p>
            <a:pPr eaLnBrk="1" hangingPunct="1"/>
            <a:endParaRPr lang="en-US" sz="1800">
              <a:latin typeface="Calibri" charset="0"/>
            </a:endParaRPr>
          </a:p>
          <a:p>
            <a:pPr eaLnBrk="1" hangingPunct="1"/>
            <a:r>
              <a:rPr lang="en-US" sz="1800">
                <a:latin typeface="Calibri" charset="0"/>
              </a:rPr>
              <a:t>Series pumps add head for given flow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8486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Line 5"/>
          <p:cNvSpPr>
            <a:spLocks noChangeShapeType="1"/>
          </p:cNvSpPr>
          <p:nvPr/>
        </p:nvSpPr>
        <p:spPr bwMode="auto">
          <a:xfrm>
            <a:off x="1042988" y="5962650"/>
            <a:ext cx="648176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0" name="Line 6"/>
          <p:cNvSpPr>
            <a:spLocks noChangeShapeType="1"/>
          </p:cNvSpPr>
          <p:nvPr/>
        </p:nvSpPr>
        <p:spPr bwMode="auto">
          <a:xfrm flipV="1">
            <a:off x="1490663" y="333375"/>
            <a:ext cx="0" cy="61928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1" name="Freeform 7"/>
          <p:cNvSpPr>
            <a:spLocks/>
          </p:cNvSpPr>
          <p:nvPr/>
        </p:nvSpPr>
        <p:spPr bwMode="auto">
          <a:xfrm>
            <a:off x="1490663" y="4395788"/>
            <a:ext cx="4692650" cy="1192212"/>
          </a:xfrm>
          <a:custGeom>
            <a:avLst/>
            <a:gdLst>
              <a:gd name="T0" fmla="*/ 0 w 3868"/>
              <a:gd name="T1" fmla="*/ 0 h 1323"/>
              <a:gd name="T2" fmla="*/ 2147483647 w 3868"/>
              <a:gd name="T3" fmla="*/ 2147483647 h 1323"/>
              <a:gd name="T4" fmla="*/ 2147483647 w 3868"/>
              <a:gd name="T5" fmla="*/ 2147483647 h 1323"/>
              <a:gd name="T6" fmla="*/ 2147483647 w 3868"/>
              <a:gd name="T7" fmla="*/ 2147483647 h 1323"/>
              <a:gd name="T8" fmla="*/ 2147483647 w 3868"/>
              <a:gd name="T9" fmla="*/ 2147483647 h 1323"/>
              <a:gd name="T10" fmla="*/ 0 60000 65536"/>
              <a:gd name="T11" fmla="*/ 0 60000 65536"/>
              <a:gd name="T12" fmla="*/ 0 60000 65536"/>
              <a:gd name="T13" fmla="*/ 0 60000 65536"/>
              <a:gd name="T14" fmla="*/ 0 60000 65536"/>
              <a:gd name="T15" fmla="*/ 0 w 3868"/>
              <a:gd name="T16" fmla="*/ 0 h 1323"/>
              <a:gd name="T17" fmla="*/ 3868 w 3868"/>
              <a:gd name="T18" fmla="*/ 1323 h 1323"/>
            </a:gdLst>
            <a:ahLst/>
            <a:cxnLst>
              <a:cxn ang="T10">
                <a:pos x="T0" y="T1"/>
              </a:cxn>
              <a:cxn ang="T11">
                <a:pos x="T2" y="T3"/>
              </a:cxn>
              <a:cxn ang="T12">
                <a:pos x="T4" y="T5"/>
              </a:cxn>
              <a:cxn ang="T13">
                <a:pos x="T6" y="T7"/>
              </a:cxn>
              <a:cxn ang="T14">
                <a:pos x="T8" y="T9"/>
              </a:cxn>
            </a:cxnLst>
            <a:rect l="T15" t="T16" r="T17" b="T18"/>
            <a:pathLst>
              <a:path w="3868" h="1323">
                <a:moveTo>
                  <a:pt x="0" y="0"/>
                </a:moveTo>
                <a:cubicBezTo>
                  <a:pt x="333" y="22"/>
                  <a:pt x="667" y="44"/>
                  <a:pt x="1005" y="100"/>
                </a:cubicBezTo>
                <a:cubicBezTo>
                  <a:pt x="1343" y="156"/>
                  <a:pt x="1700" y="226"/>
                  <a:pt x="2026" y="335"/>
                </a:cubicBezTo>
                <a:cubicBezTo>
                  <a:pt x="2352" y="444"/>
                  <a:pt x="2657" y="588"/>
                  <a:pt x="2964" y="753"/>
                </a:cubicBezTo>
                <a:cubicBezTo>
                  <a:pt x="3271" y="918"/>
                  <a:pt x="3762" y="1238"/>
                  <a:pt x="3868" y="1323"/>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2" name="Freeform 8"/>
          <p:cNvSpPr>
            <a:spLocks/>
          </p:cNvSpPr>
          <p:nvPr/>
        </p:nvSpPr>
        <p:spPr bwMode="auto">
          <a:xfrm>
            <a:off x="1490663" y="2895600"/>
            <a:ext cx="4916487" cy="1941513"/>
          </a:xfrm>
          <a:custGeom>
            <a:avLst/>
            <a:gdLst>
              <a:gd name="T0" fmla="*/ 0 w 3868"/>
              <a:gd name="T1" fmla="*/ 0 h 1323"/>
              <a:gd name="T2" fmla="*/ 2147483647 w 3868"/>
              <a:gd name="T3" fmla="*/ 2147483647 h 1323"/>
              <a:gd name="T4" fmla="*/ 2147483647 w 3868"/>
              <a:gd name="T5" fmla="*/ 2147483647 h 1323"/>
              <a:gd name="T6" fmla="*/ 2147483647 w 3868"/>
              <a:gd name="T7" fmla="*/ 2147483647 h 1323"/>
              <a:gd name="T8" fmla="*/ 2147483647 w 3868"/>
              <a:gd name="T9" fmla="*/ 2147483647 h 1323"/>
              <a:gd name="T10" fmla="*/ 0 60000 65536"/>
              <a:gd name="T11" fmla="*/ 0 60000 65536"/>
              <a:gd name="T12" fmla="*/ 0 60000 65536"/>
              <a:gd name="T13" fmla="*/ 0 60000 65536"/>
              <a:gd name="T14" fmla="*/ 0 60000 65536"/>
              <a:gd name="T15" fmla="*/ 0 w 3868"/>
              <a:gd name="T16" fmla="*/ 0 h 1323"/>
              <a:gd name="T17" fmla="*/ 3868 w 3868"/>
              <a:gd name="T18" fmla="*/ 1323 h 1323"/>
            </a:gdLst>
            <a:ahLst/>
            <a:cxnLst>
              <a:cxn ang="T10">
                <a:pos x="T0" y="T1"/>
              </a:cxn>
              <a:cxn ang="T11">
                <a:pos x="T2" y="T3"/>
              </a:cxn>
              <a:cxn ang="T12">
                <a:pos x="T4" y="T5"/>
              </a:cxn>
              <a:cxn ang="T13">
                <a:pos x="T6" y="T7"/>
              </a:cxn>
              <a:cxn ang="T14">
                <a:pos x="T8" y="T9"/>
              </a:cxn>
            </a:cxnLst>
            <a:rect l="T15" t="T16" r="T17" b="T18"/>
            <a:pathLst>
              <a:path w="3868" h="1323">
                <a:moveTo>
                  <a:pt x="0" y="0"/>
                </a:moveTo>
                <a:cubicBezTo>
                  <a:pt x="333" y="22"/>
                  <a:pt x="667" y="44"/>
                  <a:pt x="1005" y="100"/>
                </a:cubicBezTo>
                <a:cubicBezTo>
                  <a:pt x="1343" y="156"/>
                  <a:pt x="1700" y="226"/>
                  <a:pt x="2026" y="335"/>
                </a:cubicBezTo>
                <a:cubicBezTo>
                  <a:pt x="2352" y="444"/>
                  <a:pt x="2657" y="588"/>
                  <a:pt x="2964" y="753"/>
                </a:cubicBezTo>
                <a:cubicBezTo>
                  <a:pt x="3271" y="918"/>
                  <a:pt x="3762" y="1238"/>
                  <a:pt x="3868" y="1323"/>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3" name="Freeform 9"/>
          <p:cNvSpPr>
            <a:spLocks/>
          </p:cNvSpPr>
          <p:nvPr/>
        </p:nvSpPr>
        <p:spPr bwMode="auto">
          <a:xfrm>
            <a:off x="1490663" y="1393825"/>
            <a:ext cx="4916487" cy="2505075"/>
          </a:xfrm>
          <a:custGeom>
            <a:avLst/>
            <a:gdLst>
              <a:gd name="T0" fmla="*/ 0 w 3868"/>
              <a:gd name="T1" fmla="*/ 0 h 1323"/>
              <a:gd name="T2" fmla="*/ 2147483647 w 3868"/>
              <a:gd name="T3" fmla="*/ 2147483647 h 1323"/>
              <a:gd name="T4" fmla="*/ 2147483647 w 3868"/>
              <a:gd name="T5" fmla="*/ 2147483647 h 1323"/>
              <a:gd name="T6" fmla="*/ 2147483647 w 3868"/>
              <a:gd name="T7" fmla="*/ 2147483647 h 1323"/>
              <a:gd name="T8" fmla="*/ 2147483647 w 3868"/>
              <a:gd name="T9" fmla="*/ 2147483647 h 1323"/>
              <a:gd name="T10" fmla="*/ 0 60000 65536"/>
              <a:gd name="T11" fmla="*/ 0 60000 65536"/>
              <a:gd name="T12" fmla="*/ 0 60000 65536"/>
              <a:gd name="T13" fmla="*/ 0 60000 65536"/>
              <a:gd name="T14" fmla="*/ 0 60000 65536"/>
              <a:gd name="T15" fmla="*/ 0 w 3868"/>
              <a:gd name="T16" fmla="*/ 0 h 1323"/>
              <a:gd name="T17" fmla="*/ 3868 w 3868"/>
              <a:gd name="T18" fmla="*/ 1323 h 1323"/>
            </a:gdLst>
            <a:ahLst/>
            <a:cxnLst>
              <a:cxn ang="T10">
                <a:pos x="T0" y="T1"/>
              </a:cxn>
              <a:cxn ang="T11">
                <a:pos x="T2" y="T3"/>
              </a:cxn>
              <a:cxn ang="T12">
                <a:pos x="T4" y="T5"/>
              </a:cxn>
              <a:cxn ang="T13">
                <a:pos x="T6" y="T7"/>
              </a:cxn>
              <a:cxn ang="T14">
                <a:pos x="T8" y="T9"/>
              </a:cxn>
            </a:cxnLst>
            <a:rect l="T15" t="T16" r="T17" b="T18"/>
            <a:pathLst>
              <a:path w="3868" h="1323">
                <a:moveTo>
                  <a:pt x="0" y="0"/>
                </a:moveTo>
                <a:cubicBezTo>
                  <a:pt x="333" y="22"/>
                  <a:pt x="667" y="44"/>
                  <a:pt x="1005" y="100"/>
                </a:cubicBezTo>
                <a:cubicBezTo>
                  <a:pt x="1343" y="156"/>
                  <a:pt x="1700" y="226"/>
                  <a:pt x="2026" y="335"/>
                </a:cubicBezTo>
                <a:cubicBezTo>
                  <a:pt x="2352" y="444"/>
                  <a:pt x="2657" y="588"/>
                  <a:pt x="2964" y="753"/>
                </a:cubicBezTo>
                <a:cubicBezTo>
                  <a:pt x="3271" y="918"/>
                  <a:pt x="3762" y="1238"/>
                  <a:pt x="3868" y="1323"/>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4" name="Line 10"/>
          <p:cNvSpPr>
            <a:spLocks noChangeShapeType="1"/>
          </p:cNvSpPr>
          <p:nvPr/>
        </p:nvSpPr>
        <p:spPr bwMode="auto">
          <a:xfrm flipV="1">
            <a:off x="3725863" y="1835150"/>
            <a:ext cx="0" cy="41275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5" name="Line 11"/>
          <p:cNvSpPr>
            <a:spLocks noChangeShapeType="1"/>
          </p:cNvSpPr>
          <p:nvPr/>
        </p:nvSpPr>
        <p:spPr bwMode="auto">
          <a:xfrm flipH="1">
            <a:off x="1490663" y="3289300"/>
            <a:ext cx="22352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6" name="Line 12"/>
          <p:cNvSpPr>
            <a:spLocks noChangeShapeType="1"/>
          </p:cNvSpPr>
          <p:nvPr/>
        </p:nvSpPr>
        <p:spPr bwMode="auto">
          <a:xfrm flipH="1">
            <a:off x="1490663" y="1887538"/>
            <a:ext cx="22352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7" name="Line 13"/>
          <p:cNvSpPr>
            <a:spLocks noChangeShapeType="1"/>
          </p:cNvSpPr>
          <p:nvPr/>
        </p:nvSpPr>
        <p:spPr bwMode="auto">
          <a:xfrm flipH="1">
            <a:off x="1490663" y="4649788"/>
            <a:ext cx="22352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8" name="Text Box 14"/>
          <p:cNvSpPr txBox="1">
            <a:spLocks noChangeArrowheads="1"/>
          </p:cNvSpPr>
          <p:nvPr/>
        </p:nvSpPr>
        <p:spPr bwMode="auto">
          <a:xfrm>
            <a:off x="3563938" y="616585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ar-EG" sz="1800">
              <a:latin typeface="Times New Roman" charset="0"/>
              <a:cs typeface="Times New Roman" charset="0"/>
            </a:endParaRPr>
          </a:p>
        </p:txBody>
      </p:sp>
      <p:sp>
        <p:nvSpPr>
          <p:cNvPr id="89099" name="Text Box 15"/>
          <p:cNvSpPr txBox="1">
            <a:spLocks noChangeArrowheads="1"/>
          </p:cNvSpPr>
          <p:nvPr/>
        </p:nvSpPr>
        <p:spPr bwMode="auto">
          <a:xfrm>
            <a:off x="971550" y="1889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p>
        </p:txBody>
      </p:sp>
      <p:sp>
        <p:nvSpPr>
          <p:cNvPr id="89100" name="Text Box 16"/>
          <p:cNvSpPr txBox="1">
            <a:spLocks noChangeArrowheads="1"/>
          </p:cNvSpPr>
          <p:nvPr/>
        </p:nvSpPr>
        <p:spPr bwMode="auto">
          <a:xfrm>
            <a:off x="7524750" y="56610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Q</a:t>
            </a:r>
          </a:p>
        </p:txBody>
      </p:sp>
      <p:sp>
        <p:nvSpPr>
          <p:cNvPr id="89101" name="Text Box 17"/>
          <p:cNvSpPr txBox="1">
            <a:spLocks noChangeArrowheads="1"/>
          </p:cNvSpPr>
          <p:nvPr/>
        </p:nvSpPr>
        <p:spPr bwMode="auto">
          <a:xfrm>
            <a:off x="3419475" y="6021388"/>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Q</a:t>
            </a:r>
            <a:r>
              <a:rPr lang="en-US" b="1" i="1" baseline="-25000">
                <a:latin typeface="Times New Roman" charset="0"/>
                <a:cs typeface="Times New Roman" charset="0"/>
              </a:rPr>
              <a:t>1</a:t>
            </a:r>
            <a:endParaRPr lang="en-US" b="1" i="1">
              <a:latin typeface="Times New Roman" charset="0"/>
              <a:cs typeface="Times New Roman" charset="0"/>
            </a:endParaRPr>
          </a:p>
        </p:txBody>
      </p:sp>
      <p:sp>
        <p:nvSpPr>
          <p:cNvPr id="89102" name="Text Box 18"/>
          <p:cNvSpPr txBox="1">
            <a:spLocks noChangeArrowheads="1"/>
          </p:cNvSpPr>
          <p:nvPr/>
        </p:nvSpPr>
        <p:spPr bwMode="auto">
          <a:xfrm>
            <a:off x="3779838" y="505936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3" name="Text Box 19"/>
          <p:cNvSpPr txBox="1">
            <a:spLocks noChangeArrowheads="1"/>
          </p:cNvSpPr>
          <p:nvPr/>
        </p:nvSpPr>
        <p:spPr bwMode="auto">
          <a:xfrm>
            <a:off x="3779838" y="378936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4" name="Text Box 20"/>
          <p:cNvSpPr txBox="1">
            <a:spLocks noChangeArrowheads="1"/>
          </p:cNvSpPr>
          <p:nvPr/>
        </p:nvSpPr>
        <p:spPr bwMode="auto">
          <a:xfrm>
            <a:off x="3779838" y="246697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5" name="Text Box 21"/>
          <p:cNvSpPr txBox="1">
            <a:spLocks noChangeArrowheads="1"/>
          </p:cNvSpPr>
          <p:nvPr/>
        </p:nvSpPr>
        <p:spPr bwMode="auto">
          <a:xfrm>
            <a:off x="731838" y="3043238"/>
            <a:ext cx="6889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2H</a:t>
            </a:r>
            <a:r>
              <a:rPr lang="en-US" b="1" i="1" baseline="-25000">
                <a:latin typeface="Times New Roman" charset="0"/>
                <a:cs typeface="Times New Roman" charset="0"/>
              </a:rPr>
              <a:t>1</a:t>
            </a:r>
          </a:p>
        </p:txBody>
      </p:sp>
      <p:sp>
        <p:nvSpPr>
          <p:cNvPr id="89106" name="Text Box 22"/>
          <p:cNvSpPr txBox="1">
            <a:spLocks noChangeArrowheads="1"/>
          </p:cNvSpPr>
          <p:nvPr/>
        </p:nvSpPr>
        <p:spPr bwMode="auto">
          <a:xfrm>
            <a:off x="827088" y="4195763"/>
            <a:ext cx="5762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7" name="Text Box 23"/>
          <p:cNvSpPr txBox="1">
            <a:spLocks noChangeArrowheads="1"/>
          </p:cNvSpPr>
          <p:nvPr/>
        </p:nvSpPr>
        <p:spPr bwMode="auto">
          <a:xfrm>
            <a:off x="684213" y="1628775"/>
            <a:ext cx="6889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3H</a:t>
            </a:r>
            <a:r>
              <a:rPr lang="en-US" b="1" i="1" baseline="-25000">
                <a:latin typeface="Times New Roman" charset="0"/>
                <a:cs typeface="Times New Roman" charset="0"/>
              </a:rPr>
              <a:t>1</a:t>
            </a:r>
          </a:p>
        </p:txBody>
      </p:sp>
      <p:sp>
        <p:nvSpPr>
          <p:cNvPr id="89108" name="Text Box 24"/>
          <p:cNvSpPr txBox="1">
            <a:spLocks noChangeArrowheads="1"/>
          </p:cNvSpPr>
          <p:nvPr/>
        </p:nvSpPr>
        <p:spPr bwMode="auto">
          <a:xfrm>
            <a:off x="7019925" y="4411663"/>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atin typeface="Times New Roman" charset="0"/>
                <a:cs typeface="Times New Roman" charset="0"/>
              </a:rPr>
              <a:t>Single pump</a:t>
            </a:r>
          </a:p>
        </p:txBody>
      </p:sp>
      <p:sp>
        <p:nvSpPr>
          <p:cNvPr id="89109" name="Text Box 25"/>
          <p:cNvSpPr txBox="1">
            <a:spLocks noChangeArrowheads="1"/>
          </p:cNvSpPr>
          <p:nvPr/>
        </p:nvSpPr>
        <p:spPr bwMode="auto">
          <a:xfrm>
            <a:off x="7099300" y="3103563"/>
            <a:ext cx="1765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atin typeface="Times New Roman" charset="0"/>
                <a:cs typeface="Times New Roman" charset="0"/>
              </a:rPr>
              <a:t>Two pumps in series</a:t>
            </a:r>
          </a:p>
        </p:txBody>
      </p:sp>
      <p:sp>
        <p:nvSpPr>
          <p:cNvPr id="89110" name="Text Box 26"/>
          <p:cNvSpPr txBox="1">
            <a:spLocks noChangeArrowheads="1"/>
          </p:cNvSpPr>
          <p:nvPr/>
        </p:nvSpPr>
        <p:spPr bwMode="auto">
          <a:xfrm>
            <a:off x="5867400" y="1814513"/>
            <a:ext cx="1836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atin typeface="Times New Roman" charset="0"/>
                <a:cs typeface="Times New Roman" charset="0"/>
              </a:rPr>
              <a:t>Three pumps in series</a:t>
            </a:r>
          </a:p>
        </p:txBody>
      </p:sp>
      <p:sp>
        <p:nvSpPr>
          <p:cNvPr id="89111" name="Freeform 27"/>
          <p:cNvSpPr>
            <a:spLocks/>
          </p:cNvSpPr>
          <p:nvPr/>
        </p:nvSpPr>
        <p:spPr bwMode="auto">
          <a:xfrm>
            <a:off x="5219700" y="2252663"/>
            <a:ext cx="720725" cy="528637"/>
          </a:xfrm>
          <a:custGeom>
            <a:avLst/>
            <a:gdLst>
              <a:gd name="T0" fmla="*/ 0 w 454"/>
              <a:gd name="T1" fmla="*/ 2147483647 h 333"/>
              <a:gd name="T2" fmla="*/ 2147483647 w 454"/>
              <a:gd name="T3" fmla="*/ 2147483647 h 333"/>
              <a:gd name="T4" fmla="*/ 2147483647 w 454"/>
              <a:gd name="T5" fmla="*/ 2147483647 h 333"/>
              <a:gd name="T6" fmla="*/ 2147483647 w 454"/>
              <a:gd name="T7" fmla="*/ 2147483647 h 333"/>
              <a:gd name="T8" fmla="*/ 0 60000 65536"/>
              <a:gd name="T9" fmla="*/ 0 60000 65536"/>
              <a:gd name="T10" fmla="*/ 0 60000 65536"/>
              <a:gd name="T11" fmla="*/ 0 60000 65536"/>
              <a:gd name="T12" fmla="*/ 0 w 454"/>
              <a:gd name="T13" fmla="*/ 0 h 333"/>
              <a:gd name="T14" fmla="*/ 454 w 454"/>
              <a:gd name="T15" fmla="*/ 333 h 333"/>
            </a:gdLst>
            <a:ahLst/>
            <a:cxnLst>
              <a:cxn ang="T8">
                <a:pos x="T0" y="T1"/>
              </a:cxn>
              <a:cxn ang="T9">
                <a:pos x="T2" y="T3"/>
              </a:cxn>
              <a:cxn ang="T10">
                <a:pos x="T4" y="T5"/>
              </a:cxn>
              <a:cxn ang="T11">
                <a:pos x="T6" y="T7"/>
              </a:cxn>
            </a:cxnLst>
            <a:rect l="T12" t="T13" r="T14" b="T15"/>
            <a:pathLst>
              <a:path w="454" h="333">
                <a:moveTo>
                  <a:pt x="0" y="333"/>
                </a:moveTo>
                <a:cubicBezTo>
                  <a:pt x="41" y="287"/>
                  <a:pt x="83" y="242"/>
                  <a:pt x="136" y="197"/>
                </a:cubicBezTo>
                <a:cubicBezTo>
                  <a:pt x="189" y="152"/>
                  <a:pt x="265" y="91"/>
                  <a:pt x="318" y="61"/>
                </a:cubicBezTo>
                <a:cubicBezTo>
                  <a:pt x="371" y="31"/>
                  <a:pt x="439" y="0"/>
                  <a:pt x="454" y="15"/>
                </a:cubicBezTo>
              </a:path>
            </a:pathLst>
          </a:custGeom>
          <a:noFill/>
          <a:ln w="952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2" name="Freeform 28"/>
          <p:cNvSpPr>
            <a:spLocks/>
          </p:cNvSpPr>
          <p:nvPr/>
        </p:nvSpPr>
        <p:spPr bwMode="auto">
          <a:xfrm>
            <a:off x="6011863" y="4797425"/>
            <a:ext cx="1152525" cy="671513"/>
          </a:xfrm>
          <a:custGeom>
            <a:avLst/>
            <a:gdLst>
              <a:gd name="T0" fmla="*/ 0 w 454"/>
              <a:gd name="T1" fmla="*/ 2147483647 h 333"/>
              <a:gd name="T2" fmla="*/ 2147483647 w 454"/>
              <a:gd name="T3" fmla="*/ 2147483647 h 333"/>
              <a:gd name="T4" fmla="*/ 2147483647 w 454"/>
              <a:gd name="T5" fmla="*/ 2147483647 h 333"/>
              <a:gd name="T6" fmla="*/ 2147483647 w 454"/>
              <a:gd name="T7" fmla="*/ 2147483647 h 333"/>
              <a:gd name="T8" fmla="*/ 0 60000 65536"/>
              <a:gd name="T9" fmla="*/ 0 60000 65536"/>
              <a:gd name="T10" fmla="*/ 0 60000 65536"/>
              <a:gd name="T11" fmla="*/ 0 60000 65536"/>
              <a:gd name="T12" fmla="*/ 0 w 454"/>
              <a:gd name="T13" fmla="*/ 0 h 333"/>
              <a:gd name="T14" fmla="*/ 454 w 454"/>
              <a:gd name="T15" fmla="*/ 333 h 333"/>
            </a:gdLst>
            <a:ahLst/>
            <a:cxnLst>
              <a:cxn ang="T8">
                <a:pos x="T0" y="T1"/>
              </a:cxn>
              <a:cxn ang="T9">
                <a:pos x="T2" y="T3"/>
              </a:cxn>
              <a:cxn ang="T10">
                <a:pos x="T4" y="T5"/>
              </a:cxn>
              <a:cxn ang="T11">
                <a:pos x="T6" y="T7"/>
              </a:cxn>
            </a:cxnLst>
            <a:rect l="T12" t="T13" r="T14" b="T15"/>
            <a:pathLst>
              <a:path w="454" h="333">
                <a:moveTo>
                  <a:pt x="0" y="333"/>
                </a:moveTo>
                <a:cubicBezTo>
                  <a:pt x="41" y="287"/>
                  <a:pt x="83" y="242"/>
                  <a:pt x="136" y="197"/>
                </a:cubicBezTo>
                <a:cubicBezTo>
                  <a:pt x="189" y="152"/>
                  <a:pt x="265" y="91"/>
                  <a:pt x="318" y="61"/>
                </a:cubicBezTo>
                <a:cubicBezTo>
                  <a:pt x="371" y="31"/>
                  <a:pt x="439" y="0"/>
                  <a:pt x="454" y="15"/>
                </a:cubicBezTo>
              </a:path>
            </a:pathLst>
          </a:custGeom>
          <a:noFill/>
          <a:ln w="952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3" name="Freeform 29"/>
          <p:cNvSpPr>
            <a:spLocks/>
          </p:cNvSpPr>
          <p:nvPr/>
        </p:nvSpPr>
        <p:spPr bwMode="auto">
          <a:xfrm>
            <a:off x="6084888" y="3860800"/>
            <a:ext cx="1152525" cy="671513"/>
          </a:xfrm>
          <a:custGeom>
            <a:avLst/>
            <a:gdLst>
              <a:gd name="T0" fmla="*/ 0 w 454"/>
              <a:gd name="T1" fmla="*/ 2147483647 h 333"/>
              <a:gd name="T2" fmla="*/ 2147483647 w 454"/>
              <a:gd name="T3" fmla="*/ 2147483647 h 333"/>
              <a:gd name="T4" fmla="*/ 2147483647 w 454"/>
              <a:gd name="T5" fmla="*/ 2147483647 h 333"/>
              <a:gd name="T6" fmla="*/ 2147483647 w 454"/>
              <a:gd name="T7" fmla="*/ 2147483647 h 333"/>
              <a:gd name="T8" fmla="*/ 0 60000 65536"/>
              <a:gd name="T9" fmla="*/ 0 60000 65536"/>
              <a:gd name="T10" fmla="*/ 0 60000 65536"/>
              <a:gd name="T11" fmla="*/ 0 60000 65536"/>
              <a:gd name="T12" fmla="*/ 0 w 454"/>
              <a:gd name="T13" fmla="*/ 0 h 333"/>
              <a:gd name="T14" fmla="*/ 454 w 454"/>
              <a:gd name="T15" fmla="*/ 333 h 333"/>
            </a:gdLst>
            <a:ahLst/>
            <a:cxnLst>
              <a:cxn ang="T8">
                <a:pos x="T0" y="T1"/>
              </a:cxn>
              <a:cxn ang="T9">
                <a:pos x="T2" y="T3"/>
              </a:cxn>
              <a:cxn ang="T10">
                <a:pos x="T4" y="T5"/>
              </a:cxn>
              <a:cxn ang="T11">
                <a:pos x="T6" y="T7"/>
              </a:cxn>
            </a:cxnLst>
            <a:rect l="T12" t="T13" r="T14" b="T15"/>
            <a:pathLst>
              <a:path w="454" h="333">
                <a:moveTo>
                  <a:pt x="0" y="333"/>
                </a:moveTo>
                <a:cubicBezTo>
                  <a:pt x="41" y="287"/>
                  <a:pt x="83" y="242"/>
                  <a:pt x="136" y="197"/>
                </a:cubicBezTo>
                <a:cubicBezTo>
                  <a:pt x="189" y="152"/>
                  <a:pt x="265" y="91"/>
                  <a:pt x="318" y="61"/>
                </a:cubicBezTo>
                <a:cubicBezTo>
                  <a:pt x="371" y="31"/>
                  <a:pt x="439" y="0"/>
                  <a:pt x="454" y="15"/>
                </a:cubicBezTo>
              </a:path>
            </a:pathLst>
          </a:custGeom>
          <a:noFill/>
          <a:ln w="952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Multiple path pipelines (Networks)</a:t>
            </a:r>
          </a:p>
          <a:p>
            <a:pPr lvl="1"/>
            <a:r>
              <a:rPr lang="en-US" dirty="0"/>
              <a:t>Network analysis by newton-</a:t>
            </a:r>
            <a:r>
              <a:rPr lang="en-US" dirty="0" err="1"/>
              <a:t>raphson</a:t>
            </a:r>
            <a:endParaRPr lang="en-US" dirty="0"/>
          </a:p>
        </p:txBody>
      </p:sp>
    </p:spTree>
    <p:extLst>
      <p:ext uri="{BB962C8B-B14F-4D97-AF65-F5344CB8AC3E}">
        <p14:creationId xmlns:p14="http://schemas.microsoft.com/office/powerpoint/2010/main" val="115578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atin typeface="Calibri" charset="0"/>
              </a:rPr>
              <a:t>Pumps</a:t>
            </a:r>
          </a:p>
        </p:txBody>
      </p:sp>
      <p:sp>
        <p:nvSpPr>
          <p:cNvPr id="32770" name="Content Placeholder 2"/>
          <p:cNvSpPr>
            <a:spLocks noGrp="1"/>
          </p:cNvSpPr>
          <p:nvPr>
            <p:ph idx="1"/>
          </p:nvPr>
        </p:nvSpPr>
        <p:spPr>
          <a:xfrm>
            <a:off x="228600" y="1752600"/>
            <a:ext cx="8537575" cy="4724400"/>
          </a:xfrm>
        </p:spPr>
        <p:txBody>
          <a:bodyPr/>
          <a:lstStyle/>
          <a:p>
            <a:pPr eaLnBrk="1" hangingPunct="1"/>
            <a:r>
              <a:rPr lang="en-US">
                <a:latin typeface="Calibri" charset="0"/>
              </a:rPr>
              <a:t>A mechanical device that transfers mechanical energy to move fluid</a:t>
            </a:r>
          </a:p>
          <a:p>
            <a:pPr lvl="1" eaLnBrk="1" hangingPunct="1"/>
            <a:r>
              <a:rPr lang="en-US">
                <a:latin typeface="Calibri" charset="0"/>
              </a:rPr>
              <a:t>Lift from lower to higher elevation</a:t>
            </a:r>
            <a:br>
              <a:rPr lang="en-US">
                <a:latin typeface="Calibri" charset="0"/>
              </a:rPr>
            </a:br>
            <a:r>
              <a:rPr lang="en-US">
                <a:latin typeface="Calibri" charset="0"/>
              </a:rPr>
              <a:t>	Lift stations</a:t>
            </a:r>
          </a:p>
          <a:p>
            <a:pPr lvl="1" eaLnBrk="1" hangingPunct="1"/>
            <a:r>
              <a:rPr lang="en-US">
                <a:latin typeface="Calibri" charset="0"/>
              </a:rPr>
              <a:t>Increase pressure</a:t>
            </a:r>
            <a:br>
              <a:rPr lang="en-US">
                <a:latin typeface="Calibri" charset="0"/>
              </a:rPr>
            </a:br>
            <a:r>
              <a:rPr lang="en-US">
                <a:latin typeface="Calibri" charset="0"/>
              </a:rPr>
              <a:t>	Booster stations</a:t>
            </a:r>
          </a:p>
        </p:txBody>
      </p:sp>
      <p:pic>
        <p:nvPicPr>
          <p:cNvPr id="3277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8675" y="36576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21063"/>
            <a:ext cx="34321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se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3058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atin typeface="Calibri" charset="0"/>
              </a:rPr>
              <a:t>Pumps</a:t>
            </a:r>
          </a:p>
        </p:txBody>
      </p:sp>
      <p:sp>
        <p:nvSpPr>
          <p:cNvPr id="34818" name="Content Placeholder 2"/>
          <p:cNvSpPr>
            <a:spLocks noGrp="1"/>
          </p:cNvSpPr>
          <p:nvPr>
            <p:ph idx="1"/>
          </p:nvPr>
        </p:nvSpPr>
        <p:spPr/>
        <p:txBody>
          <a:bodyPr>
            <a:normAutofit lnSpcReduction="10000"/>
          </a:bodyPr>
          <a:lstStyle/>
          <a:p>
            <a:pPr eaLnBrk="1" hangingPunct="1"/>
            <a:r>
              <a:rPr lang="en-US">
                <a:latin typeface="Calibri" charset="0"/>
              </a:rPr>
              <a:t>Positive Displacement Pumps</a:t>
            </a:r>
          </a:p>
          <a:p>
            <a:pPr lvl="1" eaLnBrk="1" hangingPunct="1"/>
            <a:r>
              <a:rPr lang="en-US">
                <a:latin typeface="Calibri" charset="0"/>
              </a:rPr>
              <a:t>Fixed volume of fluid is displaced each cycle regardless of static head/pressure</a:t>
            </a:r>
          </a:p>
          <a:p>
            <a:pPr lvl="1" eaLnBrk="1" hangingPunct="1"/>
            <a:r>
              <a:rPr lang="en-US">
                <a:latin typeface="Calibri" charset="0"/>
              </a:rPr>
              <a:t>Lower flow rates and higher head than non-positive pumps</a:t>
            </a:r>
          </a:p>
          <a:p>
            <a:pPr eaLnBrk="1" hangingPunct="1"/>
            <a:r>
              <a:rPr lang="en-US">
                <a:latin typeface="Calibri" charset="0"/>
              </a:rPr>
              <a:t>Non-Positive Displacement Pumps </a:t>
            </a:r>
            <a:br>
              <a:rPr lang="en-US">
                <a:latin typeface="Calibri" charset="0"/>
              </a:rPr>
            </a:br>
            <a:r>
              <a:rPr lang="en-US">
                <a:latin typeface="Calibri" charset="0"/>
              </a:rPr>
              <a:t>(Centrifugal Pumps)</a:t>
            </a:r>
          </a:p>
          <a:p>
            <a:pPr lvl="1" eaLnBrk="1" hangingPunct="1"/>
            <a:r>
              <a:rPr lang="en-US">
                <a:latin typeface="Calibri" charset="0"/>
              </a:rPr>
              <a:t>Volume of fluid is dependent on static head/pressure in system (back pressure)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atin typeface="Calibri" charset="0"/>
              </a:rPr>
              <a:t>Pumps</a:t>
            </a:r>
          </a:p>
        </p:txBody>
      </p:sp>
      <p:sp>
        <p:nvSpPr>
          <p:cNvPr id="36866" name="Content Placeholder 2"/>
          <p:cNvSpPr>
            <a:spLocks noGrp="1"/>
          </p:cNvSpPr>
          <p:nvPr>
            <p:ph idx="1"/>
          </p:nvPr>
        </p:nvSpPr>
        <p:spPr/>
        <p:txBody>
          <a:bodyPr/>
          <a:lstStyle/>
          <a:p>
            <a:pPr eaLnBrk="1" hangingPunct="1"/>
            <a:r>
              <a:rPr lang="en-US">
                <a:latin typeface="Calibri" charset="0"/>
              </a:rPr>
              <a:t>Positive Displacement Pumps</a:t>
            </a:r>
          </a:p>
          <a:p>
            <a:pPr lvl="1" eaLnBrk="1" hangingPunct="1"/>
            <a:r>
              <a:rPr lang="en-US">
                <a:latin typeface="Calibri" charset="0"/>
              </a:rPr>
              <a:t>Screw Pumps</a:t>
            </a:r>
          </a:p>
          <a:p>
            <a:pPr lvl="1" eaLnBrk="1" hangingPunct="1"/>
            <a:r>
              <a:rPr lang="en-US">
                <a:latin typeface="Calibri" charset="0"/>
              </a:rPr>
              <a:t>Reciprocating Pumps</a:t>
            </a:r>
          </a:p>
          <a:p>
            <a:pPr eaLnBrk="1" hangingPunct="1"/>
            <a:r>
              <a:rPr lang="en-US">
                <a:latin typeface="Calibri" charset="0"/>
              </a:rPr>
              <a:t>Non-Positive Displacement Pumps</a:t>
            </a:r>
          </a:p>
          <a:p>
            <a:pPr lvl="1" eaLnBrk="1" hangingPunct="1"/>
            <a:r>
              <a:rPr lang="en-US">
                <a:latin typeface="Calibri" charset="0"/>
              </a:rPr>
              <a:t>Centrifugal (Radial-Flow) Pumps</a:t>
            </a:r>
          </a:p>
          <a:p>
            <a:pPr lvl="1" eaLnBrk="1" hangingPunct="1"/>
            <a:r>
              <a:rPr lang="en-US">
                <a:latin typeface="Calibri" charset="0"/>
              </a:rPr>
              <a:t>Propeller Pumps (Axial-Flow)</a:t>
            </a:r>
          </a:p>
          <a:p>
            <a:pPr lvl="1" eaLnBrk="1" hangingPunct="1"/>
            <a:r>
              <a:rPr lang="en-US">
                <a:latin typeface="Calibri" charset="0"/>
              </a:rPr>
              <a:t>Jet Pumps (Mixed-Flow)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atin typeface="Calibri" charset="0"/>
              </a:rPr>
              <a:t>Positive Displacement Pumps</a:t>
            </a:r>
          </a:p>
        </p:txBody>
      </p:sp>
      <p:sp>
        <p:nvSpPr>
          <p:cNvPr id="38914" name="Content Placeholder 2"/>
          <p:cNvSpPr>
            <a:spLocks noGrp="1"/>
          </p:cNvSpPr>
          <p:nvPr>
            <p:ph idx="1"/>
          </p:nvPr>
        </p:nvSpPr>
        <p:spPr>
          <a:xfrm>
            <a:off x="457200" y="1722438"/>
            <a:ext cx="4800600" cy="4525962"/>
          </a:xfrm>
        </p:spPr>
        <p:txBody>
          <a:bodyPr/>
          <a:lstStyle/>
          <a:p>
            <a:pPr eaLnBrk="1" hangingPunct="1">
              <a:lnSpc>
                <a:spcPct val="80000"/>
              </a:lnSpc>
            </a:pPr>
            <a:r>
              <a:rPr lang="en-US">
                <a:latin typeface="Calibri" charset="0"/>
              </a:rPr>
              <a:t>Screw</a:t>
            </a:r>
            <a:r>
              <a:rPr lang="en-US" sz="2400">
                <a:latin typeface="Calibri" charset="0"/>
              </a:rPr>
              <a:t> </a:t>
            </a:r>
            <a:r>
              <a:rPr lang="en-US">
                <a:latin typeface="Calibri" charset="0"/>
              </a:rPr>
              <a:t>Pump</a:t>
            </a:r>
          </a:p>
          <a:p>
            <a:pPr lvl="1" eaLnBrk="1" hangingPunct="1">
              <a:lnSpc>
                <a:spcPct val="80000"/>
              </a:lnSpc>
            </a:pPr>
            <a:r>
              <a:rPr lang="en-US" sz="2400">
                <a:latin typeface="Calibri" charset="0"/>
              </a:rPr>
              <a:t>A revolving shaft with blades rotates in a trough at an incline and pushes water up</a:t>
            </a:r>
          </a:p>
        </p:txBody>
      </p:sp>
      <p:pic>
        <p:nvPicPr>
          <p:cNvPr id="3891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03563"/>
            <a:ext cx="4645025"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7" descr="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752600"/>
            <a:ext cx="3203575"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atin typeface="Calibri" charset="0"/>
              </a:rPr>
              <a:t>Positive Displacement Pumps</a:t>
            </a:r>
          </a:p>
        </p:txBody>
      </p:sp>
      <p:sp>
        <p:nvSpPr>
          <p:cNvPr id="40962" name="Content Placeholder 2"/>
          <p:cNvSpPr>
            <a:spLocks noGrp="1"/>
          </p:cNvSpPr>
          <p:nvPr>
            <p:ph idx="1"/>
          </p:nvPr>
        </p:nvSpPr>
        <p:spPr>
          <a:xfrm>
            <a:off x="381000" y="1752600"/>
            <a:ext cx="5029200" cy="5105400"/>
          </a:xfrm>
        </p:spPr>
        <p:txBody>
          <a:bodyPr/>
          <a:lstStyle/>
          <a:p>
            <a:pPr eaLnBrk="1" hangingPunct="1">
              <a:lnSpc>
                <a:spcPct val="80000"/>
              </a:lnSpc>
            </a:pPr>
            <a:r>
              <a:rPr lang="en-US">
                <a:latin typeface="Calibri" charset="0"/>
              </a:rPr>
              <a:t>Reciprocating Pump</a:t>
            </a:r>
          </a:p>
          <a:p>
            <a:pPr lvl="1" eaLnBrk="1" hangingPunct="1">
              <a:lnSpc>
                <a:spcPct val="80000"/>
              </a:lnSpc>
            </a:pPr>
            <a:r>
              <a:rPr lang="en-US" sz="2400">
                <a:latin typeface="Calibri" charset="0"/>
              </a:rPr>
              <a:t>A piston sucks the fluid into a cylinder and then pushes it out </a:t>
            </a:r>
          </a:p>
        </p:txBody>
      </p:sp>
      <p:grpSp>
        <p:nvGrpSpPr>
          <p:cNvPr id="40963" name="Group 4"/>
          <p:cNvGrpSpPr>
            <a:grpSpLocks/>
          </p:cNvGrpSpPr>
          <p:nvPr/>
        </p:nvGrpSpPr>
        <p:grpSpPr bwMode="auto">
          <a:xfrm>
            <a:off x="533400" y="2895600"/>
            <a:ext cx="5257800" cy="3733800"/>
            <a:chOff x="5124059" y="2463281"/>
            <a:chExt cx="3970338" cy="2895600"/>
          </a:xfrm>
        </p:grpSpPr>
        <p:pic>
          <p:nvPicPr>
            <p:cNvPr id="409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24059" y="2463281"/>
              <a:ext cx="39703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6735211" y="3338609"/>
              <a:ext cx="914665" cy="838394"/>
            </a:xfrm>
            <a:prstGeom prst="ellipse">
              <a:avLst/>
            </a:prstGeom>
            <a:solidFill>
              <a:schemeClr val="accent1">
                <a:alpha val="3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Oval 3"/>
            <p:cNvSpPr/>
            <p:nvPr/>
          </p:nvSpPr>
          <p:spPr>
            <a:xfrm>
              <a:off x="6003959" y="3973869"/>
              <a:ext cx="304488" cy="304087"/>
            </a:xfrm>
            <a:prstGeom prst="ellipse">
              <a:avLst/>
            </a:prstGeom>
            <a:solidFill>
              <a:schemeClr val="accent2">
                <a:alpha val="48000"/>
              </a:schemeClr>
            </a:solidFill>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2" name="Oval 11"/>
            <p:cNvSpPr/>
            <p:nvPr/>
          </p:nvSpPr>
          <p:spPr>
            <a:xfrm>
              <a:off x="8099415" y="4328432"/>
              <a:ext cx="304488" cy="304087"/>
            </a:xfrm>
            <a:prstGeom prst="ellipse">
              <a:avLst/>
            </a:prstGeom>
            <a:solidFill>
              <a:schemeClr val="accent2">
                <a:alpha val="48000"/>
              </a:schemeClr>
            </a:solidFill>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grpSp>
      <p:pic>
        <p:nvPicPr>
          <p:cNvPr id="4096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7300" y="1968500"/>
            <a:ext cx="20447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{3C27C948-E034-DD44-AD64-770DB28357C2}tf10001122</Template>
  <TotalTime>4338</TotalTime>
  <Words>1853</Words>
  <Application>Microsoft Macintosh PowerPoint</Application>
  <PresentationFormat>On-screen Show (4:3)</PresentationFormat>
  <Paragraphs>277</Paragraphs>
  <Slides>37</Slides>
  <Notes>24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Circuit</vt:lpstr>
      <vt:lpstr>Equation</vt:lpstr>
      <vt:lpstr>Drawing</vt:lpstr>
      <vt:lpstr>CE 3372 Water Systems Design</vt:lpstr>
      <vt:lpstr>Overview</vt:lpstr>
      <vt:lpstr>Pumps</vt:lpstr>
      <vt:lpstr>Pumps</vt:lpstr>
      <vt:lpstr>PowerPoint Presentation</vt:lpstr>
      <vt:lpstr>Pumps</vt:lpstr>
      <vt:lpstr>Pumps</vt:lpstr>
      <vt:lpstr>Positive Displacement Pumps</vt:lpstr>
      <vt:lpstr>Positive Displacement Pumps</vt:lpstr>
      <vt:lpstr>Pumps</vt:lpstr>
      <vt:lpstr>Non-Positive Displacement Pumps</vt:lpstr>
      <vt:lpstr>Radial-Flow Pumps</vt:lpstr>
      <vt:lpstr>Axial Flow Pumps</vt:lpstr>
      <vt:lpstr>Suction Requirements</vt:lpstr>
      <vt:lpstr>Suction Requirements</vt:lpstr>
      <vt:lpstr>Suction Requirements</vt:lpstr>
      <vt:lpstr>Suction Requirements</vt:lpstr>
      <vt:lpstr>Suction Requirements</vt:lpstr>
      <vt:lpstr>Suction Requirements</vt:lpstr>
      <vt:lpstr>Suction Requirements</vt:lpstr>
      <vt:lpstr>Suction Requirements</vt:lpstr>
      <vt:lpstr>Suction Requirements</vt:lpstr>
      <vt:lpstr>Suction Requirements</vt:lpstr>
      <vt:lpstr>System and Pump Curves</vt:lpstr>
      <vt:lpstr>Selecting Pumps</vt:lpstr>
      <vt:lpstr>System Curves</vt:lpstr>
      <vt:lpstr>System Curves</vt:lpstr>
      <vt:lpstr>System Curves</vt:lpstr>
      <vt:lpstr>Pump Curves</vt:lpstr>
      <vt:lpstr>Pump Curves</vt:lpstr>
      <vt:lpstr>How to </vt:lpstr>
      <vt:lpstr>Pump Curves</vt:lpstr>
      <vt:lpstr>PowerPoint Presentation</vt:lpstr>
      <vt:lpstr>Multiple Pumps</vt:lpstr>
      <vt:lpstr>PowerPoint Presentation</vt:lpstr>
      <vt:lpstr>PowerPoint Presentation</vt:lpstr>
      <vt:lpstr>Next time</vt:lpstr>
    </vt:vector>
  </TitlesOfParts>
  <Company>texas tech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3372 Water Systems Design</dc:title>
  <dc:creator>theodore  cleveland</dc:creator>
  <cp:lastModifiedBy>theodore cleveland</cp:lastModifiedBy>
  <cp:revision>131</cp:revision>
  <cp:lastPrinted>2010-01-26T00:33:16Z</cp:lastPrinted>
  <dcterms:created xsi:type="dcterms:W3CDTF">2013-08-24T13:37:38Z</dcterms:created>
  <dcterms:modified xsi:type="dcterms:W3CDTF">2020-08-17T14:42:18Z</dcterms:modified>
</cp:coreProperties>
</file>