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66" r:id="rId2"/>
    <p:sldId id="411" r:id="rId3"/>
    <p:sldId id="388" r:id="rId4"/>
    <p:sldId id="38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4"/>
    <p:restoredTop sz="78121"/>
  </p:normalViewPr>
  <p:slideViewPr>
    <p:cSldViewPr snapToGrid="0" snapToObjects="1">
      <p:cViewPr varScale="1">
        <p:scale>
          <a:sx n="111" d="100"/>
          <a:sy n="111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FF7E1-1966-4848-8114-099C93624A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Globe is most used.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C6D75A-4840-ED46-84FB-56FD73761FC6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Globe is most used.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C6D75A-4840-ED46-84FB-56FD73761FC6}" type="slidenum">
              <a:rPr lang="en-US" sz="120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 3372 Water Systems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DRINKING WATER storage Part 3 (FALL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STORAGE IN COMPUTER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77026"/>
            <a:ext cx="9905999" cy="5529802"/>
          </a:xfrm>
        </p:spPr>
        <p:txBody>
          <a:bodyPr>
            <a:normAutofit/>
          </a:bodyPr>
          <a:lstStyle/>
          <a:p>
            <a:r>
              <a:rPr lang="en-US" sz="2800" dirty="0"/>
              <a:t>Storage elements in </a:t>
            </a:r>
            <a:r>
              <a:rPr lang="en-US" sz="2800" dirty="0" smtClean="0"/>
              <a:t>computer </a:t>
            </a:r>
            <a:r>
              <a:rPr lang="en-US" sz="2800" dirty="0"/>
              <a:t>models are tanks or reservoirs (EPANET), </a:t>
            </a:r>
            <a:r>
              <a:rPr lang="en-US" sz="2800" dirty="0" smtClean="0"/>
              <a:t>or </a:t>
            </a:r>
            <a:r>
              <a:rPr lang="en-US" sz="2800" dirty="0"/>
              <a:t>storage junctions (SWMM)</a:t>
            </a:r>
          </a:p>
          <a:p>
            <a:r>
              <a:rPr lang="en-US" sz="2800" dirty="0"/>
              <a:t>Have similar minimal data requirements that include:</a:t>
            </a:r>
          </a:p>
          <a:p>
            <a:pPr lvl="1"/>
            <a:r>
              <a:rPr lang="en-US" sz="2400" dirty="0"/>
              <a:t>Invert (bottom) elevation</a:t>
            </a:r>
          </a:p>
          <a:p>
            <a:pPr lvl="1"/>
            <a:r>
              <a:rPr lang="en-US" sz="2400" dirty="0"/>
              <a:t>Min Pool elevation (above the invert)</a:t>
            </a:r>
          </a:p>
          <a:p>
            <a:pPr lvl="1"/>
            <a:r>
              <a:rPr lang="en-US" sz="2400" dirty="0"/>
              <a:t>Begin Pool elevation (above the invert)</a:t>
            </a:r>
          </a:p>
          <a:p>
            <a:pPr lvl="1"/>
            <a:r>
              <a:rPr lang="en-US" sz="2400" dirty="0"/>
              <a:t>Max Pool elevation (above the invert)</a:t>
            </a:r>
          </a:p>
          <a:p>
            <a:pPr lvl="1"/>
            <a:r>
              <a:rPr lang="en-US" sz="2400" dirty="0"/>
              <a:t>Tank dimensions (or depth-storage curve)</a:t>
            </a:r>
          </a:p>
        </p:txBody>
      </p:sp>
    </p:spTree>
    <p:extLst>
      <p:ext uri="{BB962C8B-B14F-4D97-AF65-F5344CB8AC3E}">
        <p14:creationId xmlns:p14="http://schemas.microsoft.com/office/powerpoint/2010/main" val="40773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5410200"/>
            <a:ext cx="9448800" cy="76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3733800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2667000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814918" y="228600"/>
            <a:ext cx="1087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alibri" charset="0"/>
                <a:cs typeface="Calibri" charset="0"/>
              </a:rPr>
              <a:t>Tank DESCRIPTIONS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4628" y="990274"/>
            <a:ext cx="108712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Candara" charset="0"/>
              </a:rPr>
              <a:t>Supply reservoir (or tank); identify reservoir pool elevation</a:t>
            </a:r>
          </a:p>
          <a:p>
            <a:pPr lvl="1" eaLnBrk="1" hangingPunct="1">
              <a:defRPr/>
            </a:pPr>
            <a:r>
              <a:rPr lang="en-US" sz="2400" dirty="0">
                <a:latin typeface="Candara" charset="0"/>
              </a:rPr>
              <a:t>May </a:t>
            </a:r>
            <a:r>
              <a:rPr lang="en-US" sz="2400" dirty="0" smtClean="0">
                <a:latin typeface="Candara" charset="0"/>
              </a:rPr>
              <a:t>need to make configuration </a:t>
            </a:r>
            <a:r>
              <a:rPr lang="en-US" sz="2400" dirty="0">
                <a:latin typeface="Candara" charset="0"/>
              </a:rPr>
              <a:t/>
            </a:r>
            <a:br>
              <a:rPr lang="en-US" sz="2400" dirty="0">
                <a:latin typeface="Candara" charset="0"/>
              </a:rPr>
            </a:br>
            <a:r>
              <a:rPr lang="en-US" sz="2400" dirty="0">
                <a:latin typeface="Candara" charset="0"/>
              </a:rPr>
              <a:t>assumptions</a:t>
            </a:r>
          </a:p>
          <a:p>
            <a:pPr lvl="1" eaLnBrk="1" hangingPunct="1">
              <a:defRPr/>
            </a:pPr>
            <a:r>
              <a:rPr lang="en-US" sz="2400" dirty="0">
                <a:latin typeface="Candara" charset="0"/>
              </a:rPr>
              <a:t>Tank </a:t>
            </a:r>
            <a:r>
              <a:rPr lang="en-US" sz="2400" dirty="0" smtClean="0">
                <a:latin typeface="Candara" charset="0"/>
              </a:rPr>
              <a:t>dimensions should be</a:t>
            </a:r>
            <a:br>
              <a:rPr lang="en-US" sz="2400" dirty="0" smtClean="0">
                <a:latin typeface="Candara" charset="0"/>
              </a:rPr>
            </a:br>
            <a:r>
              <a:rPr lang="en-US" sz="2400" dirty="0" smtClean="0">
                <a:latin typeface="Candara" charset="0"/>
              </a:rPr>
              <a:t> </a:t>
            </a:r>
            <a:r>
              <a:rPr lang="en-US" sz="2400" dirty="0">
                <a:latin typeface="Candara" charset="0"/>
              </a:rPr>
              <a:t>sensible</a:t>
            </a:r>
          </a:p>
          <a:p>
            <a:pPr lvl="1" eaLnBrk="1" hangingPunct="1">
              <a:defRPr/>
            </a:pPr>
            <a:r>
              <a:rPr lang="en-US" sz="2400" dirty="0">
                <a:latin typeface="Candara" charset="0"/>
              </a:rPr>
              <a:t>Pipe length is </a:t>
            </a:r>
            <a:r>
              <a:rPr lang="en-US" sz="2400" dirty="0" smtClean="0">
                <a:latin typeface="Candara" charset="0"/>
              </a:rPr>
              <a:t>given (or assumed</a:t>
            </a:r>
            <a:br>
              <a:rPr lang="en-US" sz="2400" dirty="0" smtClean="0">
                <a:latin typeface="Candara" charset="0"/>
              </a:rPr>
            </a:br>
            <a:r>
              <a:rPr lang="en-US" sz="2400" dirty="0" smtClean="0">
                <a:latin typeface="Candara" charset="0"/>
              </a:rPr>
              <a:t>based on min level and connecting </a:t>
            </a:r>
            <a:br>
              <a:rPr lang="en-US" sz="2400" dirty="0" smtClean="0">
                <a:latin typeface="Candara" charset="0"/>
              </a:rPr>
            </a:br>
            <a:r>
              <a:rPr lang="en-US" sz="2400" dirty="0" smtClean="0">
                <a:latin typeface="Candara" charset="0"/>
              </a:rPr>
              <a:t>node elevation)</a:t>
            </a:r>
            <a:endParaRPr lang="en-US" sz="2400" dirty="0">
              <a:latin typeface="Candara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17600" y="5257800"/>
            <a:ext cx="508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 rot="10800000">
            <a:off x="5283200" y="2667000"/>
            <a:ext cx="1625600" cy="10668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4" name="TextBox 9"/>
          <p:cNvSpPr txBox="1">
            <a:spLocks noChangeArrowheads="1"/>
          </p:cNvSpPr>
          <p:nvPr/>
        </p:nvSpPr>
        <p:spPr bwMode="auto">
          <a:xfrm>
            <a:off x="10187518" y="53022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Z=180 ft</a:t>
            </a:r>
          </a:p>
        </p:txBody>
      </p:sp>
      <p:sp>
        <p:nvSpPr>
          <p:cNvPr id="38925" name="TextBox 12"/>
          <p:cNvSpPr txBox="1">
            <a:spLocks noChangeArrowheads="1"/>
          </p:cNvSpPr>
          <p:nvPr/>
        </p:nvSpPr>
        <p:spPr bwMode="auto">
          <a:xfrm>
            <a:off x="10270067" y="24828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Z=315 ft</a:t>
            </a:r>
          </a:p>
        </p:txBody>
      </p:sp>
      <p:sp>
        <p:nvSpPr>
          <p:cNvPr id="38926" name="TextBox 13"/>
          <p:cNvSpPr txBox="1">
            <a:spLocks noChangeArrowheads="1"/>
          </p:cNvSpPr>
          <p:nvPr/>
        </p:nvSpPr>
        <p:spPr bwMode="auto">
          <a:xfrm>
            <a:off x="10187518" y="35496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Z=300 ft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022600" y="2336800"/>
            <a:ext cx="1676400" cy="4470400"/>
          </a:xfrm>
          <a:prstGeom prst="bentConnector2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8800" y="3917950"/>
            <a:ext cx="0" cy="1384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5600" y="5867400"/>
            <a:ext cx="426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0" name="TextBox 21"/>
          <p:cNvSpPr txBox="1">
            <a:spLocks noChangeArrowheads="1"/>
          </p:cNvSpPr>
          <p:nvPr/>
        </p:nvSpPr>
        <p:spPr bwMode="auto">
          <a:xfrm>
            <a:off x="6345767" y="4419600"/>
            <a:ext cx="11109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=120 ft</a:t>
            </a:r>
          </a:p>
        </p:txBody>
      </p:sp>
      <p:sp>
        <p:nvSpPr>
          <p:cNvPr id="38931" name="TextBox 22"/>
          <p:cNvSpPr txBox="1">
            <a:spLocks noChangeArrowheads="1"/>
          </p:cNvSpPr>
          <p:nvPr/>
        </p:nvSpPr>
        <p:spPr bwMode="auto">
          <a:xfrm>
            <a:off x="3149600" y="5726114"/>
            <a:ext cx="11109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L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=180 ft</a:t>
            </a:r>
          </a:p>
        </p:txBody>
      </p:sp>
      <p:sp>
        <p:nvSpPr>
          <p:cNvPr id="38932" name="TextBox 19"/>
          <p:cNvSpPr txBox="1">
            <a:spLocks noChangeArrowheads="1"/>
          </p:cNvSpPr>
          <p:nvPr/>
        </p:nvSpPr>
        <p:spPr bwMode="auto">
          <a:xfrm>
            <a:off x="8117418" y="5541964"/>
            <a:ext cx="11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Elevation</a:t>
            </a:r>
          </a:p>
        </p:txBody>
      </p:sp>
      <p:sp>
        <p:nvSpPr>
          <p:cNvPr id="38933" name="TextBox 24"/>
          <p:cNvSpPr txBox="1">
            <a:spLocks noChangeArrowheads="1"/>
          </p:cNvSpPr>
          <p:nvPr/>
        </p:nvSpPr>
        <p:spPr bwMode="auto">
          <a:xfrm>
            <a:off x="8026401" y="2667000"/>
            <a:ext cx="1236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Max Level</a:t>
            </a:r>
          </a:p>
        </p:txBody>
      </p:sp>
      <p:sp>
        <p:nvSpPr>
          <p:cNvPr id="38934" name="TextBox 25"/>
          <p:cNvSpPr txBox="1">
            <a:spLocks noChangeArrowheads="1"/>
          </p:cNvSpPr>
          <p:nvPr/>
        </p:nvSpPr>
        <p:spPr bwMode="auto">
          <a:xfrm>
            <a:off x="8026401" y="3768725"/>
            <a:ext cx="117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Min Level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3200" y="2482850"/>
            <a:ext cx="162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6" name="TextBox 28"/>
          <p:cNvSpPr txBox="1">
            <a:spLocks noChangeArrowheads="1"/>
          </p:cNvSpPr>
          <p:nvPr/>
        </p:nvSpPr>
        <p:spPr bwMode="auto">
          <a:xfrm>
            <a:off x="5283201" y="2112964"/>
            <a:ext cx="1121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Diameter</a:t>
            </a:r>
          </a:p>
        </p:txBody>
      </p:sp>
      <p:sp>
        <p:nvSpPr>
          <p:cNvPr id="38937" name="TextBox 29"/>
          <p:cNvSpPr txBox="1">
            <a:spLocks noChangeArrowheads="1"/>
          </p:cNvSpPr>
          <p:nvPr/>
        </p:nvSpPr>
        <p:spPr bwMode="auto">
          <a:xfrm>
            <a:off x="814918" y="4884739"/>
            <a:ext cx="929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Node 2</a:t>
            </a:r>
          </a:p>
        </p:txBody>
      </p:sp>
      <p:sp>
        <p:nvSpPr>
          <p:cNvPr id="38938" name="TextBox 30"/>
          <p:cNvSpPr txBox="1">
            <a:spLocks noChangeArrowheads="1"/>
          </p:cNvSpPr>
          <p:nvPr/>
        </p:nvSpPr>
        <p:spPr bwMode="auto">
          <a:xfrm>
            <a:off x="2410885" y="4924425"/>
            <a:ext cx="2563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Pipe 8:  L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300 ft</a:t>
            </a:r>
          </a:p>
        </p:txBody>
      </p:sp>
    </p:spTree>
    <p:extLst>
      <p:ext uri="{BB962C8B-B14F-4D97-AF65-F5344CB8AC3E}">
        <p14:creationId xmlns:p14="http://schemas.microsoft.com/office/powerpoint/2010/main" val="289566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828800" y="5410200"/>
            <a:ext cx="9448800" cy="76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3733800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2667000"/>
            <a:ext cx="5181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817033" y="228600"/>
            <a:ext cx="1087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Calibri" charset="0"/>
                <a:cs typeface="Calibri" charset="0"/>
              </a:rPr>
              <a:t>Tank DESCRIPTIONS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5744" y="1410649"/>
            <a:ext cx="108712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Candara" charset="0"/>
              </a:rPr>
              <a:t>Supply reservoir (or tank); identify reservoir pool elevation</a:t>
            </a:r>
          </a:p>
          <a:p>
            <a:pPr lvl="1" eaLnBrk="1" hangingPunct="1">
              <a:defRPr/>
            </a:pPr>
            <a:r>
              <a:rPr lang="en-US" sz="2400" dirty="0">
                <a:latin typeface="Candara" charset="0"/>
              </a:rPr>
              <a:t>Can  also use a volume vs. depth </a:t>
            </a:r>
            <a:br>
              <a:rPr lang="en-US" sz="2400" dirty="0">
                <a:latin typeface="Candara" charset="0"/>
              </a:rPr>
            </a:br>
            <a:r>
              <a:rPr lang="en-US" sz="2400" dirty="0">
                <a:latin typeface="Candara" charset="0"/>
              </a:rPr>
              <a:t>table to convey tank storage</a:t>
            </a:r>
            <a:br>
              <a:rPr lang="en-US" sz="2400" dirty="0">
                <a:latin typeface="Candara" charset="0"/>
              </a:rPr>
            </a:br>
            <a:r>
              <a:rPr lang="en-US" sz="2400" dirty="0">
                <a:latin typeface="Candara" charset="0"/>
              </a:rPr>
              <a:t>capabilities  -- quite similar to </a:t>
            </a:r>
            <a:br>
              <a:rPr lang="en-US" sz="2400" dirty="0">
                <a:latin typeface="Candara" charset="0"/>
              </a:rPr>
            </a:br>
            <a:r>
              <a:rPr lang="en-US" sz="2400" dirty="0">
                <a:latin typeface="Candara" charset="0"/>
              </a:rPr>
              <a:t>reservoir routing in hydrology</a:t>
            </a:r>
          </a:p>
        </p:txBody>
      </p:sp>
      <p:sp>
        <p:nvSpPr>
          <p:cNvPr id="2" name="Oval 1"/>
          <p:cNvSpPr/>
          <p:nvPr/>
        </p:nvSpPr>
        <p:spPr>
          <a:xfrm>
            <a:off x="1117600" y="5257800"/>
            <a:ext cx="508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 rot="10800000">
            <a:off x="5283200" y="2667000"/>
            <a:ext cx="1625600" cy="10668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24" name="TextBox 9"/>
          <p:cNvSpPr txBox="1">
            <a:spLocks noChangeArrowheads="1"/>
          </p:cNvSpPr>
          <p:nvPr/>
        </p:nvSpPr>
        <p:spPr bwMode="auto">
          <a:xfrm>
            <a:off x="10187518" y="53022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Z=180 ft</a:t>
            </a:r>
          </a:p>
        </p:txBody>
      </p:sp>
      <p:sp>
        <p:nvSpPr>
          <p:cNvPr id="38925" name="TextBox 12"/>
          <p:cNvSpPr txBox="1">
            <a:spLocks noChangeArrowheads="1"/>
          </p:cNvSpPr>
          <p:nvPr/>
        </p:nvSpPr>
        <p:spPr bwMode="auto">
          <a:xfrm>
            <a:off x="10270067" y="24828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Z=315 ft</a:t>
            </a:r>
          </a:p>
        </p:txBody>
      </p:sp>
      <p:sp>
        <p:nvSpPr>
          <p:cNvPr id="38926" name="TextBox 13"/>
          <p:cNvSpPr txBox="1">
            <a:spLocks noChangeArrowheads="1"/>
          </p:cNvSpPr>
          <p:nvPr/>
        </p:nvSpPr>
        <p:spPr bwMode="auto">
          <a:xfrm>
            <a:off x="10187518" y="3549650"/>
            <a:ext cx="103800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Z=300 ft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022600" y="2336800"/>
            <a:ext cx="1676400" cy="4470400"/>
          </a:xfrm>
          <a:prstGeom prst="bentConnector2">
            <a:avLst/>
          </a:prstGeom>
          <a:ln w="762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08800" y="3917950"/>
            <a:ext cx="0" cy="1384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25600" y="5867400"/>
            <a:ext cx="426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0" name="TextBox 21"/>
          <p:cNvSpPr txBox="1">
            <a:spLocks noChangeArrowheads="1"/>
          </p:cNvSpPr>
          <p:nvPr/>
        </p:nvSpPr>
        <p:spPr bwMode="auto">
          <a:xfrm>
            <a:off x="6345767" y="4419600"/>
            <a:ext cx="11109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=120 ft</a:t>
            </a:r>
          </a:p>
        </p:txBody>
      </p:sp>
      <p:sp>
        <p:nvSpPr>
          <p:cNvPr id="38931" name="TextBox 22"/>
          <p:cNvSpPr txBox="1">
            <a:spLocks noChangeArrowheads="1"/>
          </p:cNvSpPr>
          <p:nvPr/>
        </p:nvSpPr>
        <p:spPr bwMode="auto">
          <a:xfrm>
            <a:off x="3149600" y="5726114"/>
            <a:ext cx="1110964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L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=180 ft</a:t>
            </a:r>
          </a:p>
        </p:txBody>
      </p:sp>
      <p:sp>
        <p:nvSpPr>
          <p:cNvPr id="38932" name="TextBox 19"/>
          <p:cNvSpPr txBox="1">
            <a:spLocks noChangeArrowheads="1"/>
          </p:cNvSpPr>
          <p:nvPr/>
        </p:nvSpPr>
        <p:spPr bwMode="auto">
          <a:xfrm>
            <a:off x="8117418" y="5541964"/>
            <a:ext cx="1134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Elevation</a:t>
            </a:r>
          </a:p>
        </p:txBody>
      </p:sp>
      <p:sp>
        <p:nvSpPr>
          <p:cNvPr id="38933" name="TextBox 24"/>
          <p:cNvSpPr txBox="1">
            <a:spLocks noChangeArrowheads="1"/>
          </p:cNvSpPr>
          <p:nvPr/>
        </p:nvSpPr>
        <p:spPr bwMode="auto">
          <a:xfrm>
            <a:off x="8026401" y="2667000"/>
            <a:ext cx="1236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Max Level</a:t>
            </a:r>
          </a:p>
        </p:txBody>
      </p:sp>
      <p:sp>
        <p:nvSpPr>
          <p:cNvPr id="38934" name="TextBox 25"/>
          <p:cNvSpPr txBox="1">
            <a:spLocks noChangeArrowheads="1"/>
          </p:cNvSpPr>
          <p:nvPr/>
        </p:nvSpPr>
        <p:spPr bwMode="auto">
          <a:xfrm>
            <a:off x="8026401" y="3768725"/>
            <a:ext cx="117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Min Level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83200" y="2482850"/>
            <a:ext cx="162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6" name="TextBox 28"/>
          <p:cNvSpPr txBox="1">
            <a:spLocks noChangeArrowheads="1"/>
          </p:cNvSpPr>
          <p:nvPr/>
        </p:nvSpPr>
        <p:spPr bwMode="auto">
          <a:xfrm>
            <a:off x="5283201" y="2112964"/>
            <a:ext cx="1121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Diameter</a:t>
            </a:r>
          </a:p>
        </p:txBody>
      </p:sp>
      <p:sp>
        <p:nvSpPr>
          <p:cNvPr id="38937" name="TextBox 29"/>
          <p:cNvSpPr txBox="1">
            <a:spLocks noChangeArrowheads="1"/>
          </p:cNvSpPr>
          <p:nvPr/>
        </p:nvSpPr>
        <p:spPr bwMode="auto">
          <a:xfrm>
            <a:off x="814918" y="4884739"/>
            <a:ext cx="929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Node 2</a:t>
            </a:r>
          </a:p>
        </p:txBody>
      </p:sp>
      <p:sp>
        <p:nvSpPr>
          <p:cNvPr id="38938" name="TextBox 30"/>
          <p:cNvSpPr txBox="1">
            <a:spLocks noChangeArrowheads="1"/>
          </p:cNvSpPr>
          <p:nvPr/>
        </p:nvSpPr>
        <p:spPr bwMode="auto">
          <a:xfrm>
            <a:off x="2410885" y="4924425"/>
            <a:ext cx="2563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sto MT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Pipe 8:  L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L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300 ft</a:t>
            </a:r>
          </a:p>
        </p:txBody>
      </p:sp>
    </p:spTree>
    <p:extLst>
      <p:ext uri="{BB962C8B-B14F-4D97-AF65-F5344CB8AC3E}">
        <p14:creationId xmlns:p14="http://schemas.microsoft.com/office/powerpoint/2010/main" val="39363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28587</TotalTime>
  <Words>209</Words>
  <Application>Microsoft Macintosh PowerPoint</Application>
  <PresentationFormat>Custom</PresentationFormat>
  <Paragraphs>45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CE 3372 Water Systems Design</vt:lpstr>
      <vt:lpstr>STORAGE IN COMPUTER MODELS</vt:lpstr>
      <vt:lpstr>Tank DESCRIPTIONS</vt:lpstr>
      <vt:lpstr>Tank DESCRIPTIONS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94</cp:revision>
  <dcterms:created xsi:type="dcterms:W3CDTF">2017-08-31T15:12:46Z</dcterms:created>
  <dcterms:modified xsi:type="dcterms:W3CDTF">2020-08-16T18:59:06Z</dcterms:modified>
</cp:coreProperties>
</file>