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308" r:id="rId2"/>
    <p:sldId id="355" r:id="rId3"/>
    <p:sldId id="354" r:id="rId4"/>
    <p:sldId id="310" r:id="rId5"/>
    <p:sldId id="312" r:id="rId6"/>
    <p:sldId id="314" r:id="rId7"/>
    <p:sldId id="356" r:id="rId8"/>
    <p:sldId id="317" r:id="rId9"/>
    <p:sldId id="318" r:id="rId10"/>
    <p:sldId id="319" r:id="rId11"/>
    <p:sldId id="320" r:id="rId12"/>
    <p:sldId id="323" r:id="rId13"/>
    <p:sldId id="315" r:id="rId14"/>
    <p:sldId id="316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0" autoAdjust="0"/>
    <p:restoredTop sz="78121"/>
  </p:normalViewPr>
  <p:slideViewPr>
    <p:cSldViewPr snapToGrid="0" snapToObjects="1">
      <p:cViewPr>
        <p:scale>
          <a:sx n="100" d="100"/>
          <a:sy n="100" d="100"/>
        </p:scale>
        <p:origin x="-608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1A747-9665-7048-85A9-219A20BF8E11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3A099-37C4-7642-9CFD-DFABEA82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99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6F2A1-AAC7-7B40-9DC3-48732FDA41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99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67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28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109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817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44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31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361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691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3220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453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334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56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389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81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88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30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30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944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50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85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34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hyperlink" Target="http://atomickitty.ddns.net/documents/JupyterOrion/MyJupyterNotebooks/15-NonLinearSystems/" TargetMode="External"/><Relationship Id="rId5" Type="http://schemas.openxmlformats.org/officeDocument/2006/relationships/hyperlink" Target="http://54.243.252.9:8000/user/polaris/lab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 3372 water systems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Hydraulics </a:t>
            </a:r>
            <a:r>
              <a:rPr lang="mr-IN" dirty="0"/>
              <a:t>–</a:t>
            </a:r>
            <a:r>
              <a:rPr lang="en-US" dirty="0"/>
              <a:t> part 1 (Fall 2020)</a:t>
            </a:r>
          </a:p>
        </p:txBody>
      </p:sp>
    </p:spTree>
    <p:extLst>
      <p:ext uri="{BB962C8B-B14F-4D97-AF65-F5344CB8AC3E}">
        <p14:creationId xmlns:p14="http://schemas.microsoft.com/office/powerpoint/2010/main" val="3369878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 – branched system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sz="quarter" idx="13"/>
          </p:nvPr>
        </p:nvSpPr>
        <p:spPr>
          <a:xfrm>
            <a:off x="1810827" y="950972"/>
            <a:ext cx="4838700" cy="4525962"/>
          </a:xfrm>
        </p:spPr>
        <p:txBody>
          <a:bodyPr>
            <a:normAutofit/>
          </a:bodyPr>
          <a:lstStyle/>
          <a:p>
            <a:pPr marL="0" indent="0"/>
            <a:r>
              <a:rPr lang="en-US" sz="4000" dirty="0">
                <a:latin typeface="Franklin Gothic Book"/>
                <a:ea typeface="ＭＳ Ｐゴシック" charset="0"/>
                <a:cs typeface="ＭＳ Ｐゴシック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398" y="1678154"/>
            <a:ext cx="7668272" cy="487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38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437" y="1324659"/>
            <a:ext cx="5733920" cy="4546281"/>
          </a:xfrm>
          <a:prstGeom prst="rect">
            <a:avLst/>
          </a:prstGeom>
        </p:spPr>
      </p:pic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243271" y="211687"/>
            <a:ext cx="9905998" cy="147857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 – branched system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sz="quarter" idx="13"/>
          </p:nvPr>
        </p:nvSpPr>
        <p:spPr>
          <a:xfrm>
            <a:off x="189880" y="1360270"/>
            <a:ext cx="5946176" cy="4942800"/>
          </a:xfrm>
        </p:spPr>
        <p:txBody>
          <a:bodyPr>
            <a:normAutofit/>
          </a:bodyPr>
          <a:lstStyle/>
          <a:p>
            <a:pPr marL="0" indent="0"/>
            <a:r>
              <a:rPr lang="en-US" sz="3200" dirty="0">
                <a:ea typeface="ＭＳ Ｐゴシック" charset="0"/>
                <a:cs typeface="ＭＳ Ｐゴシック" charset="0"/>
              </a:rPr>
              <a:t>ENGR 1330 Computational Thinking and Data Science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457200" lvl="1" indent="0"/>
            <a:r>
              <a:rPr lang="en-US" sz="2800" dirty="0">
                <a:ea typeface="ＭＳ Ｐゴシック" charset="0"/>
                <a:cs typeface="ＭＳ Ｐゴシック" charset="0"/>
              </a:rPr>
              <a:t> Non-Linear Systems Notebook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400" dirty="0">
                <a:ea typeface="ＭＳ Ｐゴシック" charset="0"/>
                <a:cs typeface="ＭＳ Ｐゴシック" charset="0"/>
                <a:hlinkClick r:id="rId4"/>
              </a:rPr>
              <a:t>http://atomickitty.ddns.net/documents/JupyterOrion/MyJupyterNotebooks/15-NonLinearSystems/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457200" lvl="1" indent="0"/>
            <a:r>
              <a:rPr lang="en-US" sz="2400" dirty="0">
                <a:ea typeface="ＭＳ Ｐゴシック" charset="0"/>
                <a:cs typeface="ＭＳ Ｐゴシック" charset="0"/>
              </a:rPr>
              <a:t>Shared notebook on </a:t>
            </a:r>
            <a:br>
              <a:rPr lang="en-US" sz="2400" dirty="0">
                <a:ea typeface="ＭＳ Ｐゴシック" charset="0"/>
                <a:cs typeface="ＭＳ Ｐゴシック" charset="0"/>
              </a:rPr>
            </a:br>
            <a:r>
              <a:rPr lang="en-US" sz="2400" dirty="0">
                <a:ea typeface="ＭＳ Ｐゴシック" charset="0"/>
                <a:cs typeface="ＭＳ Ｐゴシック" charset="0"/>
                <a:hlinkClick r:id="rId5"/>
              </a:rPr>
              <a:t>http://54.243.252.9:8000/user/polaris/lab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?</a:t>
            </a:r>
          </a:p>
          <a:p>
            <a:pPr marL="457200" lvl="1" indent="0"/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457200" lvl="1" indent="0"/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785788" y="2991287"/>
            <a:ext cx="759590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731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2346960" y="412230"/>
            <a:ext cx="7520940" cy="54864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 – branched system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154" y="3259570"/>
            <a:ext cx="6100696" cy="32682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" y="960870"/>
            <a:ext cx="5205691" cy="4411230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3" idx="1"/>
          </p:cNvCxnSpPr>
          <p:nvPr/>
        </p:nvCxnSpPr>
        <p:spPr>
          <a:xfrm flipV="1">
            <a:off x="3631054" y="4893685"/>
            <a:ext cx="2197100" cy="135515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63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99637" y="3117505"/>
            <a:ext cx="5709684" cy="3602273"/>
            <a:chOff x="2057400" y="2862263"/>
            <a:chExt cx="4737100" cy="2959100"/>
          </a:xfrm>
        </p:grpSpPr>
        <p:pic>
          <p:nvPicPr>
            <p:cNvPr id="40964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2862263"/>
              <a:ext cx="4737100" cy="29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Freeform 12"/>
            <p:cNvSpPr/>
            <p:nvPr/>
          </p:nvSpPr>
          <p:spPr>
            <a:xfrm>
              <a:off x="3695700" y="4054475"/>
              <a:ext cx="1812925" cy="990600"/>
            </a:xfrm>
            <a:custGeom>
              <a:avLst/>
              <a:gdLst>
                <a:gd name="connsiteX0" fmla="*/ 0 w 1813034"/>
                <a:gd name="connsiteY0" fmla="*/ 989725 h 989725"/>
                <a:gd name="connsiteX1" fmla="*/ 8759 w 1813034"/>
                <a:gd name="connsiteY1" fmla="*/ 8759 h 989725"/>
                <a:gd name="connsiteX2" fmla="*/ 1813034 w 1813034"/>
                <a:gd name="connsiteY2" fmla="*/ 0 h 98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3034" h="989725">
                  <a:moveTo>
                    <a:pt x="0" y="989725"/>
                  </a:moveTo>
                  <a:cubicBezTo>
                    <a:pt x="2920" y="662736"/>
                    <a:pt x="8759" y="8759"/>
                    <a:pt x="8759" y="8759"/>
                  </a:cubicBezTo>
                  <a:lnTo>
                    <a:pt x="1813034" y="0"/>
                  </a:lnTo>
                </a:path>
              </a:pathLst>
            </a:custGeom>
            <a:ln w="730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4953000"/>
              <a:ext cx="228600" cy="198438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10200" y="3962400"/>
              <a:ext cx="228600" cy="198438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3800475" y="4160838"/>
              <a:ext cx="1708150" cy="892175"/>
            </a:xfrm>
            <a:custGeom>
              <a:avLst/>
              <a:gdLst>
                <a:gd name="connsiteX0" fmla="*/ 0 w 1707931"/>
                <a:gd name="connsiteY0" fmla="*/ 893379 h 893379"/>
                <a:gd name="connsiteX1" fmla="*/ 1707931 w 1707931"/>
                <a:gd name="connsiteY1" fmla="*/ 893379 h 893379"/>
                <a:gd name="connsiteX2" fmla="*/ 1707931 w 1707931"/>
                <a:gd name="connsiteY2" fmla="*/ 0 h 893379"/>
                <a:gd name="connsiteX3" fmla="*/ 1707931 w 1707931"/>
                <a:gd name="connsiteY3" fmla="*/ 0 h 893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7931" h="893379">
                  <a:moveTo>
                    <a:pt x="0" y="893379"/>
                  </a:moveTo>
                  <a:lnTo>
                    <a:pt x="1707931" y="893379"/>
                  </a:lnTo>
                  <a:lnTo>
                    <a:pt x="1707931" y="0"/>
                  </a:lnTo>
                  <a:lnTo>
                    <a:pt x="1707931" y="0"/>
                  </a:lnTo>
                </a:path>
              </a:pathLst>
            </a:custGeom>
            <a:ln w="152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048000" y="5053013"/>
              <a:ext cx="533400" cy="1587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 flipH="1" flipV="1">
              <a:off x="5242719" y="3544094"/>
              <a:ext cx="533400" cy="1588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Looped System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sz="quarter" idx="13"/>
          </p:nvPr>
        </p:nvSpPr>
        <p:spPr>
          <a:xfrm>
            <a:off x="1981201" y="1877390"/>
            <a:ext cx="8229600" cy="1359556"/>
          </a:xfrm>
        </p:spPr>
        <p:txBody>
          <a:bodyPr>
            <a:normAutofit/>
          </a:bodyPr>
          <a:lstStyle/>
          <a:p>
            <a:pPr eaLnBrk="1" hangingPunct="1">
              <a:buFont typeface="Arial"/>
              <a:buChar char="•"/>
            </a:pPr>
            <a:r>
              <a:rPr lang="en-US" sz="3200" dirty="0">
                <a:latin typeface="Franklin Gothic Book"/>
                <a:ea typeface="ＭＳ Ｐゴシック" charset="0"/>
                <a:cs typeface="ＭＳ Ｐゴシック" charset="0"/>
              </a:rPr>
              <a:t>Looped system is where one or more pipes rejoin at a different node.</a:t>
            </a:r>
          </a:p>
          <a:p>
            <a:pPr eaLnBrk="1" hangingPunct="1">
              <a:buFont typeface="Arial"/>
              <a:buChar char="•"/>
            </a:pPr>
            <a:endParaRPr lang="en-US" sz="3200" dirty="0">
              <a:latin typeface="Franklin Gothic Book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386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Looped System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sz="quarter" idx="13"/>
          </p:nvPr>
        </p:nvSpPr>
        <p:spPr>
          <a:xfrm>
            <a:off x="1853184" y="2030836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Font typeface="Arial"/>
              <a:buChar char="•"/>
            </a:pPr>
            <a:r>
              <a:rPr lang="en-US" sz="3200" dirty="0">
                <a:latin typeface="Franklin Gothic Book"/>
                <a:ea typeface="ＭＳ Ｐゴシック" charset="0"/>
                <a:cs typeface="ＭＳ Ｐゴシック" charset="0"/>
              </a:rPr>
              <a:t>Nodes:</a:t>
            </a:r>
          </a:p>
          <a:p>
            <a:pPr lvl="3"/>
            <a:r>
              <a:rPr lang="en-US" sz="3200" dirty="0">
                <a:latin typeface="Franklin Gothic Book"/>
                <a:ea typeface="ＭＳ Ｐゴシック" charset="0"/>
              </a:rPr>
              <a:t>Inflow = Outflow</a:t>
            </a:r>
          </a:p>
          <a:p>
            <a:pPr lvl="3"/>
            <a:r>
              <a:rPr lang="en-US" sz="3200" dirty="0">
                <a:latin typeface="Franklin Gothic Book"/>
                <a:ea typeface="ＭＳ Ｐゴシック" charset="0"/>
              </a:rPr>
              <a:t>Energy Unique</a:t>
            </a:r>
          </a:p>
          <a:p>
            <a:pPr eaLnBrk="1" hangingPunct="1">
              <a:buFont typeface="Arial"/>
              <a:buChar char="•"/>
            </a:pPr>
            <a:r>
              <a:rPr lang="en-US" sz="3200" dirty="0">
                <a:latin typeface="Franklin Gothic Book"/>
                <a:ea typeface="ＭＳ Ｐゴシック" charset="0"/>
                <a:cs typeface="ＭＳ Ｐゴシック" charset="0"/>
              </a:rPr>
              <a:t>Links</a:t>
            </a:r>
          </a:p>
          <a:p>
            <a:pPr lvl="3"/>
            <a:r>
              <a:rPr lang="en-US" sz="3200" dirty="0">
                <a:latin typeface="Franklin Gothic Book"/>
                <a:ea typeface="ＭＳ Ｐゴシック" charset="0"/>
              </a:rPr>
              <a:t>Head loss along pipe</a:t>
            </a:r>
          </a:p>
          <a:p>
            <a:pPr lvl="3"/>
            <a:r>
              <a:rPr lang="en-US" sz="3200" dirty="0">
                <a:latin typeface="Franklin Gothic Book"/>
                <a:ea typeface="ＭＳ Ｐゴシック" charset="0"/>
              </a:rPr>
              <a:t>Head loss in any loop is zero</a:t>
            </a:r>
          </a:p>
          <a:p>
            <a:pPr eaLnBrk="1" hangingPunct="1">
              <a:buFont typeface="Arial"/>
              <a:buChar char="•"/>
            </a:pPr>
            <a:endParaRPr lang="en-US" sz="3200" dirty="0">
              <a:latin typeface="Franklin Gothic Book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250724" y="1702232"/>
            <a:ext cx="4142488" cy="2889784"/>
            <a:chOff x="5562600" y="1708150"/>
            <a:chExt cx="2590800" cy="1873250"/>
          </a:xfrm>
        </p:grpSpPr>
        <p:sp>
          <p:nvSpPr>
            <p:cNvPr id="13" name="Freeform 12"/>
            <p:cNvSpPr/>
            <p:nvPr/>
          </p:nvSpPr>
          <p:spPr>
            <a:xfrm>
              <a:off x="6210300" y="2484438"/>
              <a:ext cx="1812925" cy="990600"/>
            </a:xfrm>
            <a:custGeom>
              <a:avLst/>
              <a:gdLst>
                <a:gd name="connsiteX0" fmla="*/ 0 w 1813034"/>
                <a:gd name="connsiteY0" fmla="*/ 989725 h 989725"/>
                <a:gd name="connsiteX1" fmla="*/ 8759 w 1813034"/>
                <a:gd name="connsiteY1" fmla="*/ 8759 h 989725"/>
                <a:gd name="connsiteX2" fmla="*/ 1813034 w 1813034"/>
                <a:gd name="connsiteY2" fmla="*/ 0 h 98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3034" h="989725">
                  <a:moveTo>
                    <a:pt x="0" y="989725"/>
                  </a:moveTo>
                  <a:cubicBezTo>
                    <a:pt x="2920" y="662736"/>
                    <a:pt x="8759" y="8759"/>
                    <a:pt x="8759" y="8759"/>
                  </a:cubicBezTo>
                  <a:lnTo>
                    <a:pt x="1813034" y="0"/>
                  </a:lnTo>
                </a:path>
              </a:pathLst>
            </a:custGeom>
            <a:ln w="730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096000" y="3382963"/>
              <a:ext cx="228600" cy="198437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924800" y="2392363"/>
              <a:ext cx="228600" cy="198437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6315075" y="2590800"/>
              <a:ext cx="1708150" cy="892175"/>
            </a:xfrm>
            <a:custGeom>
              <a:avLst/>
              <a:gdLst>
                <a:gd name="connsiteX0" fmla="*/ 0 w 1707931"/>
                <a:gd name="connsiteY0" fmla="*/ 893379 h 893379"/>
                <a:gd name="connsiteX1" fmla="*/ 1707931 w 1707931"/>
                <a:gd name="connsiteY1" fmla="*/ 893379 h 893379"/>
                <a:gd name="connsiteX2" fmla="*/ 1707931 w 1707931"/>
                <a:gd name="connsiteY2" fmla="*/ 0 h 893379"/>
                <a:gd name="connsiteX3" fmla="*/ 1707931 w 1707931"/>
                <a:gd name="connsiteY3" fmla="*/ 0 h 893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7931" h="893379">
                  <a:moveTo>
                    <a:pt x="0" y="893379"/>
                  </a:moveTo>
                  <a:lnTo>
                    <a:pt x="1707931" y="893379"/>
                  </a:lnTo>
                  <a:lnTo>
                    <a:pt x="1707931" y="0"/>
                  </a:lnTo>
                  <a:lnTo>
                    <a:pt x="1707931" y="0"/>
                  </a:lnTo>
                </a:path>
              </a:pathLst>
            </a:custGeom>
            <a:ln w="152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5562600" y="3482975"/>
              <a:ext cx="533400" cy="1588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 flipH="1" flipV="1">
              <a:off x="7757319" y="1974056"/>
              <a:ext cx="533400" cy="1588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6618288" y="2701925"/>
              <a:ext cx="1073150" cy="635000"/>
            </a:xfrm>
            <a:custGeom>
              <a:avLst/>
              <a:gdLst>
                <a:gd name="connsiteX0" fmla="*/ 429306 w 1073265"/>
                <a:gd name="connsiteY0" fmla="*/ 0 h 635041"/>
                <a:gd name="connsiteX1" fmla="*/ 107326 w 1073265"/>
                <a:gd name="connsiteY1" fmla="*/ 107331 h 635041"/>
                <a:gd name="connsiteX2" fmla="*/ 0 w 1073265"/>
                <a:gd name="connsiteY2" fmla="*/ 339881 h 635041"/>
                <a:gd name="connsiteX3" fmla="*/ 169933 w 1073265"/>
                <a:gd name="connsiteY3" fmla="*/ 572432 h 635041"/>
                <a:gd name="connsiteX4" fmla="*/ 697622 w 1073265"/>
                <a:gd name="connsiteY4" fmla="*/ 635041 h 635041"/>
                <a:gd name="connsiteX5" fmla="*/ 1028546 w 1073265"/>
                <a:gd name="connsiteY5" fmla="*/ 491934 h 635041"/>
                <a:gd name="connsiteX6" fmla="*/ 1073265 w 1073265"/>
                <a:gd name="connsiteY6" fmla="*/ 169941 h 635041"/>
                <a:gd name="connsiteX7" fmla="*/ 670791 w 1073265"/>
                <a:gd name="connsiteY7" fmla="*/ 8944 h 635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3265" h="635041">
                  <a:moveTo>
                    <a:pt x="429306" y="0"/>
                  </a:moveTo>
                  <a:lnTo>
                    <a:pt x="107326" y="107331"/>
                  </a:lnTo>
                  <a:lnTo>
                    <a:pt x="0" y="339881"/>
                  </a:lnTo>
                  <a:lnTo>
                    <a:pt x="169933" y="572432"/>
                  </a:lnTo>
                  <a:lnTo>
                    <a:pt x="697622" y="635041"/>
                  </a:lnTo>
                  <a:lnTo>
                    <a:pt x="1028546" y="491934"/>
                  </a:lnTo>
                  <a:lnTo>
                    <a:pt x="1073265" y="169941"/>
                  </a:lnTo>
                  <a:lnTo>
                    <a:pt x="670791" y="8944"/>
                  </a:lnTo>
                </a:path>
              </a:pathLst>
            </a:custGeom>
            <a:ln>
              <a:solidFill>
                <a:srgbClr val="008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995" name="TextBox 15"/>
            <p:cNvSpPr txBox="1">
              <a:spLocks noChangeArrowheads="1"/>
            </p:cNvSpPr>
            <p:nvPr/>
          </p:nvSpPr>
          <p:spPr bwMode="auto">
            <a:xfrm>
              <a:off x="6923088" y="2895600"/>
              <a:ext cx="336858" cy="179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dirty="0">
                  <a:latin typeface="Franklin Gothic Book"/>
                </a:rPr>
                <a:t>LOOP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4190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 – looped system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sz="quarter" idx="13"/>
          </p:nvPr>
        </p:nvSpPr>
        <p:spPr>
          <a:xfrm>
            <a:off x="1810827" y="950972"/>
            <a:ext cx="4838700" cy="4525962"/>
          </a:xfrm>
        </p:spPr>
        <p:txBody>
          <a:bodyPr>
            <a:normAutofit/>
          </a:bodyPr>
          <a:lstStyle/>
          <a:p>
            <a:pPr marL="0" indent="0"/>
            <a:r>
              <a:rPr lang="en-US" sz="4000" dirty="0">
                <a:latin typeface="Franklin Gothic Book"/>
                <a:ea typeface="ＭＳ Ｐゴシック" charset="0"/>
                <a:cs typeface="ＭＳ Ｐゴシック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568" y="1854142"/>
            <a:ext cx="7231304" cy="3983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568" y="5713785"/>
            <a:ext cx="7231305" cy="54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79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 – looped system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649" y="1731910"/>
            <a:ext cx="6296691" cy="507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50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 – looped system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312" y="2382745"/>
            <a:ext cx="8795378" cy="327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75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 – looped system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811" y="2112264"/>
            <a:ext cx="8626424" cy="328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31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 – looped system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387" y="1828796"/>
            <a:ext cx="8547094" cy="427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7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n 6">
            <a:extLst>
              <a:ext uri="{FF2B5EF4-FFF2-40B4-BE49-F238E27FC236}">
                <a16:creationId xmlns:a16="http://schemas.microsoft.com/office/drawing/2014/main" xmlns="" id="{EDDD0AF2-B14B-464A-863C-B534B952F1C6}"/>
              </a:ext>
            </a:extLst>
          </p:cNvPr>
          <p:cNvSpPr/>
          <p:nvPr/>
        </p:nvSpPr>
        <p:spPr>
          <a:xfrm rot="6346306">
            <a:off x="9911444" y="4996542"/>
            <a:ext cx="381000" cy="1817915"/>
          </a:xfrm>
          <a:prstGeom prst="can">
            <a:avLst>
              <a:gd name="adj" fmla="val 5753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xmlns="" id="{4E423FFA-BE36-E24B-98CA-9D9FCB4F96D4}"/>
              </a:ext>
            </a:extLst>
          </p:cNvPr>
          <p:cNvSpPr/>
          <p:nvPr/>
        </p:nvSpPr>
        <p:spPr>
          <a:xfrm rot="5400000">
            <a:off x="7781697" y="4837907"/>
            <a:ext cx="371703" cy="1534886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4F533F-6098-8848-9685-58E069401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Hydraulic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11A5C6-C954-924B-91BB-551FB1ED6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Conservation of mass at a junction</a:t>
            </a:r>
          </a:p>
          <a:p>
            <a:pPr lvl="1"/>
            <a:r>
              <a:rPr lang="en-US" dirty="0">
                <a:latin typeface="Symbol" pitchFamily="2" charset="2"/>
              </a:rPr>
              <a:t>S</a:t>
            </a:r>
            <a:r>
              <a:rPr lang="en-US" dirty="0"/>
              <a:t>Inflow – </a:t>
            </a:r>
            <a:r>
              <a:rPr lang="en-US" dirty="0" err="1">
                <a:latin typeface="Symbol" pitchFamily="2" charset="2"/>
              </a:rPr>
              <a:t>S</a:t>
            </a:r>
            <a:r>
              <a:rPr lang="en-US" dirty="0" err="1"/>
              <a:t>Outflow</a:t>
            </a:r>
            <a:r>
              <a:rPr lang="en-US" dirty="0"/>
              <a:t> = 0 (at a node)</a:t>
            </a:r>
          </a:p>
          <a:p>
            <a:pPr lvl="2"/>
            <a:r>
              <a:rPr lang="en-US" dirty="0"/>
              <a:t>Positive demand at a node is an outflow</a:t>
            </a:r>
          </a:p>
          <a:p>
            <a:pPr lvl="2"/>
            <a:r>
              <a:rPr lang="en-US" dirty="0"/>
              <a:t>Negative demand (injection into the network) is an inflow</a:t>
            </a:r>
          </a:p>
          <a:p>
            <a:pPr lvl="2"/>
            <a:r>
              <a:rPr lang="en-US" dirty="0"/>
              <a:t>One balance equation for each node</a:t>
            </a:r>
          </a:p>
          <a:p>
            <a:pPr lvl="1"/>
            <a:r>
              <a:rPr lang="en-US" dirty="0"/>
              <a:t>Head has a single value</a:t>
            </a:r>
          </a:p>
          <a:p>
            <a:pPr lvl="2"/>
            <a:r>
              <a:rPr lang="en-US" dirty="0"/>
              <a:t>Often expressed as a pressure (node elevation known)</a:t>
            </a:r>
          </a:p>
          <a:p>
            <a:pPr lvl="2"/>
            <a:r>
              <a:rPr lang="en-US" dirty="0"/>
              <a:t>Visualize as height of column of water </a:t>
            </a:r>
            <a:br>
              <a:rPr lang="en-US" dirty="0"/>
            </a:br>
            <a:r>
              <a:rPr lang="en-US" dirty="0"/>
              <a:t>in a piezometer at the junction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xmlns="" id="{2B2C4E6B-BEAE-B349-9B32-9C92325D2B32}"/>
              </a:ext>
            </a:extLst>
          </p:cNvPr>
          <p:cNvSpPr/>
          <p:nvPr/>
        </p:nvSpPr>
        <p:spPr>
          <a:xfrm>
            <a:off x="8567057" y="5138057"/>
            <a:ext cx="892629" cy="990600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746C3413-3E64-7C4D-8727-A83DF950F6F9}"/>
              </a:ext>
            </a:extLst>
          </p:cNvPr>
          <p:cNvCxnSpPr>
            <a:cxnSpLocks/>
          </p:cNvCxnSpPr>
          <p:nvPr/>
        </p:nvCxnSpPr>
        <p:spPr>
          <a:xfrm>
            <a:off x="8734992" y="1357803"/>
            <a:ext cx="0" cy="3907965"/>
          </a:xfrm>
          <a:prstGeom prst="straightConnector1">
            <a:avLst/>
          </a:prstGeom>
          <a:ln w="5715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437FFC1-71C1-4A4B-A778-092567F5EC1B}"/>
              </a:ext>
            </a:extLst>
          </p:cNvPr>
          <p:cNvSpPr txBox="1"/>
          <p:nvPr/>
        </p:nvSpPr>
        <p:spPr>
          <a:xfrm rot="16200000">
            <a:off x="7794351" y="3127119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Pressure Head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xmlns="" id="{181EC417-B46B-3842-809F-033C4AEA218B}"/>
              </a:ext>
            </a:extLst>
          </p:cNvPr>
          <p:cNvSpPr/>
          <p:nvPr/>
        </p:nvSpPr>
        <p:spPr>
          <a:xfrm>
            <a:off x="8911660" y="1386598"/>
            <a:ext cx="126416" cy="3879170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38869A7-11D0-3849-99E5-C2C90F495CC0}"/>
              </a:ext>
            </a:extLst>
          </p:cNvPr>
          <p:cNvSpPr txBox="1"/>
          <p:nvPr/>
        </p:nvSpPr>
        <p:spPr>
          <a:xfrm rot="16200000">
            <a:off x="8619051" y="323198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Piezometer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06663AD7-B9B1-2E49-9DD2-77237EC41199}"/>
              </a:ext>
            </a:extLst>
          </p:cNvPr>
          <p:cNvCxnSpPr>
            <a:cxnSpLocks/>
          </p:cNvCxnSpPr>
          <p:nvPr/>
        </p:nvCxnSpPr>
        <p:spPr>
          <a:xfrm>
            <a:off x="6411686" y="5605350"/>
            <a:ext cx="788419" cy="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6C6A403F-F56F-2E41-9320-88DC816E02ED}"/>
              </a:ext>
            </a:extLst>
          </p:cNvPr>
          <p:cNvCxnSpPr>
            <a:cxnSpLocks/>
          </p:cNvCxnSpPr>
          <p:nvPr/>
        </p:nvCxnSpPr>
        <p:spPr>
          <a:xfrm>
            <a:off x="11028461" y="6128657"/>
            <a:ext cx="673682" cy="207231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CF285713-6AE3-344C-8EE4-6C16C99ABE21}"/>
              </a:ext>
            </a:extLst>
          </p:cNvPr>
          <p:cNvCxnSpPr>
            <a:cxnSpLocks/>
          </p:cNvCxnSpPr>
          <p:nvPr/>
        </p:nvCxnSpPr>
        <p:spPr>
          <a:xfrm flipV="1">
            <a:off x="9429180" y="4625222"/>
            <a:ext cx="363875" cy="566057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E788B87-67CC-6848-AD84-E0D5E4B8E2B7}"/>
              </a:ext>
            </a:extLst>
          </p:cNvPr>
          <p:cNvSpPr txBox="1"/>
          <p:nvPr/>
        </p:nvSpPr>
        <p:spPr>
          <a:xfrm>
            <a:off x="6343783" y="5191279"/>
            <a:ext cx="7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EC7257E-2092-D946-AE57-E6CFBF3C9048}"/>
              </a:ext>
            </a:extLst>
          </p:cNvPr>
          <p:cNvSpPr txBox="1"/>
          <p:nvPr/>
        </p:nvSpPr>
        <p:spPr>
          <a:xfrm rot="1004373">
            <a:off x="11178436" y="5862350"/>
            <a:ext cx="9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Outflow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807173F-394E-FB4A-B756-6A2E5F26CBEF}"/>
              </a:ext>
            </a:extLst>
          </p:cNvPr>
          <p:cNvSpPr txBox="1"/>
          <p:nvPr/>
        </p:nvSpPr>
        <p:spPr>
          <a:xfrm rot="18166989">
            <a:off x="9375809" y="3655861"/>
            <a:ext cx="189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Demand (External)</a:t>
            </a:r>
          </a:p>
        </p:txBody>
      </p:sp>
    </p:spTree>
    <p:extLst>
      <p:ext uri="{BB962C8B-B14F-4D97-AF65-F5344CB8AC3E}">
        <p14:creationId xmlns:p14="http://schemas.microsoft.com/office/powerpoint/2010/main" val="178590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055" y="4255560"/>
            <a:ext cx="8860391" cy="929677"/>
          </a:xfrm>
          <a:prstGeom prst="rect">
            <a:avLst/>
          </a:prstGeom>
        </p:spPr>
      </p:pic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 – looped system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173" y="2133064"/>
            <a:ext cx="8929656" cy="334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69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 – looped system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817" y="1875168"/>
            <a:ext cx="5817459" cy="480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40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 – looped system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sz="quarter" idx="13"/>
          </p:nvPr>
        </p:nvSpPr>
        <p:spPr>
          <a:xfrm>
            <a:off x="1810827" y="950972"/>
            <a:ext cx="4838700" cy="4525962"/>
          </a:xfrm>
        </p:spPr>
        <p:txBody>
          <a:bodyPr>
            <a:normAutofit/>
          </a:bodyPr>
          <a:lstStyle/>
          <a:p>
            <a:pPr marL="0" indent="0"/>
            <a:r>
              <a:rPr lang="en-US" sz="4000" dirty="0">
                <a:latin typeface="Franklin Gothic Book"/>
                <a:ea typeface="ＭＳ Ｐゴシック" charset="0"/>
                <a:cs typeface="ＭＳ Ｐゴシック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828" y="4966034"/>
            <a:ext cx="8694057" cy="16726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159" y="950973"/>
            <a:ext cx="4543340" cy="375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50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 – looped system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473" y="1754518"/>
            <a:ext cx="6527383" cy="510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5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 – looped system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176" y="2103749"/>
            <a:ext cx="8824589" cy="275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78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Networks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3"/>
          </p:nvPr>
        </p:nvSpPr>
        <p:spPr>
          <a:xfrm>
            <a:off x="2099602" y="1763590"/>
            <a:ext cx="7772870" cy="3424107"/>
          </a:xfrm>
        </p:spPr>
        <p:txBody>
          <a:bodyPr>
            <a:noAutofit/>
          </a:bodyPr>
          <a:lstStyle/>
          <a:p>
            <a:pPr eaLnBrk="1" hangingPunct="1">
              <a:buFont typeface="Arial"/>
              <a:buChar char="•"/>
            </a:pPr>
            <a:r>
              <a:rPr lang="en-US" sz="3200" dirty="0">
                <a:latin typeface="Franklin Gothic Book"/>
                <a:ea typeface="ＭＳ Ｐゴシック" charset="0"/>
                <a:cs typeface="ＭＳ Ｐゴシック" charset="0"/>
              </a:rPr>
              <a:t>Branched and looped systems are called networks</a:t>
            </a:r>
          </a:p>
          <a:p>
            <a:pPr lvl="3">
              <a:buFont typeface="Arial"/>
              <a:buChar char="•"/>
            </a:pPr>
            <a:r>
              <a:rPr lang="en-US" sz="2400" dirty="0">
                <a:latin typeface="Franklin Gothic Book"/>
                <a:ea typeface="ＭＳ Ｐゴシック" charset="0"/>
                <a:cs typeface="ＭＳ Ｐゴシック" charset="0"/>
              </a:rPr>
              <a:t>Multiple paths for water to flow in the system</a:t>
            </a:r>
          </a:p>
          <a:p>
            <a:pPr lvl="4">
              <a:buFont typeface="Arial"/>
              <a:buChar char="•"/>
            </a:pPr>
            <a:r>
              <a:rPr lang="en-US" sz="2400" dirty="0">
                <a:latin typeface="Franklin Gothic Book"/>
                <a:ea typeface="ＭＳ Ｐゴシック" charset="0"/>
                <a:cs typeface="ＭＳ Ｐゴシック" charset="0"/>
              </a:rPr>
              <a:t>External “demands” are applied at nodes</a:t>
            </a:r>
          </a:p>
          <a:p>
            <a:pPr lvl="4">
              <a:buFont typeface="Arial"/>
              <a:buChar char="•"/>
            </a:pPr>
            <a:r>
              <a:rPr lang="en-US" sz="2400" dirty="0">
                <a:latin typeface="Franklin Gothic Book"/>
                <a:ea typeface="ＭＳ Ｐゴシック" charset="0"/>
                <a:cs typeface="ＭＳ Ｐゴシック" charset="0"/>
              </a:rPr>
              <a:t>External “supply” is treated as negative demand</a:t>
            </a:r>
            <a:endParaRPr lang="en-US" sz="2400" dirty="0">
              <a:latin typeface="Franklin Gothic Book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02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n 5">
            <a:extLst>
              <a:ext uri="{FF2B5EF4-FFF2-40B4-BE49-F238E27FC236}">
                <a16:creationId xmlns:a16="http://schemas.microsoft.com/office/drawing/2014/main" xmlns="" id="{93FC340A-2E66-A449-8788-69BFB169866C}"/>
              </a:ext>
            </a:extLst>
          </p:cNvPr>
          <p:cNvSpPr/>
          <p:nvPr/>
        </p:nvSpPr>
        <p:spPr>
          <a:xfrm rot="3914846">
            <a:off x="8352531" y="2224228"/>
            <a:ext cx="248573" cy="4869393"/>
          </a:xfrm>
          <a:prstGeom prst="can">
            <a:avLst>
              <a:gd name="adj" fmla="val 5753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xmlns="" id="{12E88F93-3C93-944C-9E77-5FD88C5663CB}"/>
              </a:ext>
            </a:extLst>
          </p:cNvPr>
          <p:cNvSpPr/>
          <p:nvPr/>
        </p:nvSpPr>
        <p:spPr>
          <a:xfrm>
            <a:off x="5494323" y="4953000"/>
            <a:ext cx="892629" cy="990600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xmlns="" id="{0D872457-529E-7F44-9CA3-07D8994E902F}"/>
              </a:ext>
            </a:extLst>
          </p:cNvPr>
          <p:cNvSpPr/>
          <p:nvPr/>
        </p:nvSpPr>
        <p:spPr>
          <a:xfrm>
            <a:off x="5914147" y="1911249"/>
            <a:ext cx="103076" cy="3146519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4F533F-6098-8848-9685-58E069401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Hydraulic principles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xmlns="" id="{40D35CE5-7177-B045-BE46-DA3D6EB817E0}"/>
              </a:ext>
            </a:extLst>
          </p:cNvPr>
          <p:cNvSpPr/>
          <p:nvPr/>
        </p:nvSpPr>
        <p:spPr>
          <a:xfrm>
            <a:off x="10566683" y="3029744"/>
            <a:ext cx="892629" cy="990600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E2CBCCF-BEC8-6349-B0CE-6B912F3EBDE8}"/>
              </a:ext>
            </a:extLst>
          </p:cNvPr>
          <p:cNvCxnSpPr/>
          <p:nvPr/>
        </p:nvCxnSpPr>
        <p:spPr>
          <a:xfrm>
            <a:off x="4659086" y="6498771"/>
            <a:ext cx="733697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1BD50EE-9B4C-C54E-9A25-694F96FFC3B0}"/>
              </a:ext>
            </a:extLst>
          </p:cNvPr>
          <p:cNvSpPr txBox="1"/>
          <p:nvPr/>
        </p:nvSpPr>
        <p:spPr>
          <a:xfrm>
            <a:off x="4158343" y="612943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Datum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293B7FD5-4AC4-6D4E-808D-D6C1666AE158}"/>
              </a:ext>
            </a:extLst>
          </p:cNvPr>
          <p:cNvCxnSpPr>
            <a:cxnSpLocks/>
          </p:cNvCxnSpPr>
          <p:nvPr/>
        </p:nvCxnSpPr>
        <p:spPr>
          <a:xfrm flipH="1">
            <a:off x="5828505" y="5943600"/>
            <a:ext cx="1" cy="55517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7453044F-EB52-BC44-B0AC-C6C0184AE5B9}"/>
              </a:ext>
            </a:extLst>
          </p:cNvPr>
          <p:cNvCxnSpPr>
            <a:cxnSpLocks/>
          </p:cNvCxnSpPr>
          <p:nvPr/>
        </p:nvCxnSpPr>
        <p:spPr>
          <a:xfrm flipH="1">
            <a:off x="10758526" y="4020344"/>
            <a:ext cx="1" cy="247842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n 14">
            <a:extLst>
              <a:ext uri="{FF2B5EF4-FFF2-40B4-BE49-F238E27FC236}">
                <a16:creationId xmlns:a16="http://schemas.microsoft.com/office/drawing/2014/main" xmlns="" id="{E22DA098-FCE2-E046-B554-51247958CC73}"/>
              </a:ext>
            </a:extLst>
          </p:cNvPr>
          <p:cNvSpPr/>
          <p:nvPr/>
        </p:nvSpPr>
        <p:spPr>
          <a:xfrm>
            <a:off x="10920995" y="2652258"/>
            <a:ext cx="92002" cy="465925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2270E70E-090F-1540-B606-22700E54589E}"/>
              </a:ext>
            </a:extLst>
          </p:cNvPr>
          <p:cNvCxnSpPr>
            <a:cxnSpLocks/>
          </p:cNvCxnSpPr>
          <p:nvPr/>
        </p:nvCxnSpPr>
        <p:spPr>
          <a:xfrm>
            <a:off x="5828506" y="1911249"/>
            <a:ext cx="0" cy="3160917"/>
          </a:xfrm>
          <a:prstGeom prst="straightConnector1">
            <a:avLst/>
          </a:prstGeom>
          <a:ln w="5715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E1ED695C-CCBC-104B-B92B-0C02B319E7F6}"/>
              </a:ext>
            </a:extLst>
          </p:cNvPr>
          <p:cNvCxnSpPr>
            <a:cxnSpLocks/>
          </p:cNvCxnSpPr>
          <p:nvPr/>
        </p:nvCxnSpPr>
        <p:spPr>
          <a:xfrm>
            <a:off x="11077145" y="2652258"/>
            <a:ext cx="0" cy="465926"/>
          </a:xfrm>
          <a:prstGeom prst="straightConnector1">
            <a:avLst/>
          </a:prstGeom>
          <a:ln w="5715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11A5C6-C954-924B-91BB-551FB1ED6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343771" cy="3541714"/>
          </a:xfrm>
        </p:spPr>
        <p:txBody>
          <a:bodyPr/>
          <a:lstStyle/>
          <a:p>
            <a:r>
              <a:rPr lang="en-US" dirty="0"/>
              <a:t>Conservation of energy along a conduit</a:t>
            </a:r>
          </a:p>
          <a:p>
            <a:pPr lvl="1"/>
            <a:r>
              <a:rPr lang="en-US" dirty="0"/>
              <a:t>Modified Bernoulli’s equation</a:t>
            </a:r>
          </a:p>
          <a:p>
            <a:pPr lvl="1"/>
            <a:r>
              <a:rPr lang="en-US" dirty="0"/>
              <a:t>Include fitting losses if known</a:t>
            </a:r>
          </a:p>
          <a:p>
            <a:r>
              <a:rPr lang="en-US" dirty="0"/>
              <a:t>One energy equation for each</a:t>
            </a:r>
            <a:br>
              <a:rPr lang="en-US" dirty="0"/>
            </a:br>
            <a:r>
              <a:rPr lang="en-US" dirty="0"/>
              <a:t>conduit (link)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A7D432A-A3F7-6E4F-B326-B3D800C46DE2}"/>
              </a:ext>
            </a:extLst>
          </p:cNvPr>
          <p:cNvSpPr txBox="1"/>
          <p:nvPr/>
        </p:nvSpPr>
        <p:spPr>
          <a:xfrm rot="16200000">
            <a:off x="4845044" y="355555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Pressure Head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F055905-84C0-7446-BF4B-D97246C96C31}"/>
              </a:ext>
            </a:extLst>
          </p:cNvPr>
          <p:cNvSpPr txBox="1"/>
          <p:nvPr/>
        </p:nvSpPr>
        <p:spPr>
          <a:xfrm rot="16200000">
            <a:off x="9726665" y="5031092"/>
            <a:ext cx="157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Elevation Head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35BC9BC8-E3AE-7044-9D28-5E447DEBC80D}"/>
              </a:ext>
            </a:extLst>
          </p:cNvPr>
          <p:cNvCxnSpPr/>
          <p:nvPr/>
        </p:nvCxnSpPr>
        <p:spPr>
          <a:xfrm>
            <a:off x="4626133" y="1902128"/>
            <a:ext cx="7336971" cy="0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42045782-D937-F54E-B910-AD62B9277ED9}"/>
              </a:ext>
            </a:extLst>
          </p:cNvPr>
          <p:cNvCxnSpPr>
            <a:cxnSpLocks/>
            <a:stCxn id="14" idx="0"/>
            <a:endCxn id="15" idx="1"/>
          </p:cNvCxnSpPr>
          <p:nvPr/>
        </p:nvCxnSpPr>
        <p:spPr>
          <a:xfrm>
            <a:off x="5965685" y="1937018"/>
            <a:ext cx="5001311" cy="7152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1E9FD00D-74F5-E04A-A39A-C9CBD71D9B07}"/>
              </a:ext>
            </a:extLst>
          </p:cNvPr>
          <p:cNvCxnSpPr>
            <a:cxnSpLocks/>
          </p:cNvCxnSpPr>
          <p:nvPr/>
        </p:nvCxnSpPr>
        <p:spPr>
          <a:xfrm>
            <a:off x="10976136" y="1912862"/>
            <a:ext cx="0" cy="715240"/>
          </a:xfrm>
          <a:prstGeom prst="straightConnector1">
            <a:avLst/>
          </a:prstGeom>
          <a:ln w="5715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00DE143-8AF4-5A47-A253-AD1F986EB79C}"/>
              </a:ext>
            </a:extLst>
          </p:cNvPr>
          <p:cNvSpPr txBox="1"/>
          <p:nvPr/>
        </p:nvSpPr>
        <p:spPr>
          <a:xfrm>
            <a:off x="10363791" y="205476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 Loss</a:t>
            </a:r>
          </a:p>
        </p:txBody>
      </p:sp>
    </p:spTree>
    <p:extLst>
      <p:ext uri="{BB962C8B-B14F-4D97-AF65-F5344CB8AC3E}">
        <p14:creationId xmlns:p14="http://schemas.microsoft.com/office/powerpoint/2010/main" val="109576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Branched System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3"/>
          </p:nvPr>
        </p:nvSpPr>
        <p:spPr>
          <a:xfrm>
            <a:off x="1981201" y="1943987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Font typeface="Arial"/>
              <a:buChar char="•"/>
            </a:pPr>
            <a:r>
              <a:rPr lang="en-US" sz="2800" dirty="0">
                <a:latin typeface="Franklin Gothic Book"/>
                <a:ea typeface="ＭＳ Ｐゴシック" charset="0"/>
                <a:cs typeface="ＭＳ Ｐゴシック" charset="0"/>
              </a:rPr>
              <a:t>Distribution networks are multi-path pipelines</a:t>
            </a:r>
          </a:p>
          <a:p>
            <a:pPr lvl="8">
              <a:buFont typeface="Arial"/>
              <a:buChar char="•"/>
            </a:pPr>
            <a:r>
              <a:rPr lang="en-US" sz="2800" dirty="0">
                <a:latin typeface="Franklin Gothic Book"/>
                <a:ea typeface="ＭＳ Ｐゴシック" charset="0"/>
                <a:cs typeface="ＭＳ Ｐゴシック" charset="0"/>
              </a:rPr>
              <a:t>One topological structure is branching</a:t>
            </a:r>
          </a:p>
          <a:p>
            <a:pPr lvl="8">
              <a:buFont typeface="Arial"/>
              <a:buChar char="•"/>
            </a:pPr>
            <a:r>
              <a:rPr lang="en-US" sz="2800" dirty="0">
                <a:latin typeface="Franklin Gothic Book"/>
                <a:ea typeface="ＭＳ Ｐゴシック" charset="0"/>
                <a:cs typeface="ＭＳ Ｐゴシック" charset="0"/>
              </a:rPr>
              <a:t>One node (continuity)</a:t>
            </a:r>
          </a:p>
          <a:p>
            <a:pPr lvl="8">
              <a:buFont typeface="Arial"/>
              <a:buChar char="•"/>
            </a:pPr>
            <a:r>
              <a:rPr lang="en-US" sz="2800" dirty="0">
                <a:latin typeface="Franklin Gothic Book"/>
                <a:ea typeface="ＭＳ Ｐゴシック" charset="0"/>
                <a:cs typeface="ＭＳ Ｐゴシック" charset="0"/>
              </a:rPr>
              <a:t>Three links (energy)</a:t>
            </a:r>
          </a:p>
          <a:p>
            <a:pPr lvl="8">
              <a:buFont typeface="Arial"/>
              <a:buChar char="•"/>
            </a:pPr>
            <a:r>
              <a:rPr lang="en-US" sz="2800" dirty="0">
                <a:latin typeface="Franklin Gothic Book"/>
                <a:ea typeface="ＭＳ Ｐゴシック" charset="0"/>
                <a:cs typeface="ＭＳ Ｐゴシック" charset="0"/>
              </a:rPr>
              <a:t>Four unknowns: V</a:t>
            </a:r>
            <a:r>
              <a:rPr lang="en-US" sz="2800" baseline="-25000" dirty="0">
                <a:latin typeface="Franklin Gothic Book"/>
                <a:ea typeface="ＭＳ Ｐゴシック" charset="0"/>
                <a:cs typeface="ＭＳ Ｐゴシック" charset="0"/>
              </a:rPr>
              <a:t>AD</a:t>
            </a:r>
            <a:r>
              <a:rPr lang="en-US" sz="2800" dirty="0">
                <a:latin typeface="Franklin Gothic Book"/>
                <a:ea typeface="ＭＳ Ｐゴシック" charset="0"/>
                <a:cs typeface="ＭＳ Ｐゴシック" charset="0"/>
              </a:rPr>
              <a:t>,V</a:t>
            </a:r>
            <a:r>
              <a:rPr lang="en-US" sz="2800" baseline="-25000" dirty="0">
                <a:latin typeface="Franklin Gothic Book"/>
                <a:ea typeface="ＭＳ Ｐゴシック" charset="0"/>
                <a:cs typeface="ＭＳ Ｐゴシック" charset="0"/>
              </a:rPr>
              <a:t>BD</a:t>
            </a:r>
            <a:r>
              <a:rPr lang="en-US" sz="2800" dirty="0">
                <a:latin typeface="Franklin Gothic Book"/>
                <a:ea typeface="ＭＳ Ｐゴシック" charset="0"/>
                <a:cs typeface="ＭＳ Ｐゴシック" charset="0"/>
              </a:rPr>
              <a:t>,V</a:t>
            </a:r>
            <a:r>
              <a:rPr lang="en-US" sz="2800" baseline="-25000" dirty="0">
                <a:latin typeface="Franklin Gothic Book"/>
                <a:ea typeface="ＭＳ Ｐゴシック" charset="0"/>
                <a:cs typeface="ＭＳ Ｐゴシック" charset="0"/>
              </a:rPr>
              <a:t>DC</a:t>
            </a:r>
            <a:r>
              <a:rPr lang="en-US" sz="2800" dirty="0">
                <a:latin typeface="Franklin Gothic Book"/>
                <a:ea typeface="ＭＳ Ｐゴシック" charset="0"/>
                <a:cs typeface="ＭＳ Ｐゴシック" charset="0"/>
              </a:rPr>
              <a:t>,H</a:t>
            </a:r>
            <a:r>
              <a:rPr lang="en-US" sz="2800" baseline="-25000" dirty="0">
                <a:latin typeface="Franklin Gothic Book"/>
                <a:ea typeface="ＭＳ Ｐゴシック" charset="0"/>
                <a:cs typeface="ＭＳ Ｐゴシック" charset="0"/>
              </a:rPr>
              <a:t>D</a:t>
            </a:r>
          </a:p>
        </p:txBody>
      </p:sp>
      <p:pic>
        <p:nvPicPr>
          <p:cNvPr id="35844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74" y="2488313"/>
            <a:ext cx="4772182" cy="409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64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Branched System - analysis</a:t>
            </a:r>
          </a:p>
        </p:txBody>
      </p:sp>
      <p:pic>
        <p:nvPicPr>
          <p:cNvPr id="3789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250" y="2025946"/>
            <a:ext cx="4693351" cy="402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599" y="2432048"/>
            <a:ext cx="34417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Box 6"/>
          <p:cNvSpPr txBox="1">
            <a:spLocks noChangeArrowheads="1"/>
          </p:cNvSpPr>
          <p:nvPr/>
        </p:nvSpPr>
        <p:spPr bwMode="auto">
          <a:xfrm>
            <a:off x="7706961" y="1974904"/>
            <a:ext cx="23920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Franklin Gothic Book"/>
              </a:rPr>
              <a:t>Head loss in each pipe</a:t>
            </a:r>
          </a:p>
        </p:txBody>
      </p:sp>
      <p:sp>
        <p:nvSpPr>
          <p:cNvPr id="8" name="Rectangle 7"/>
          <p:cNvSpPr/>
          <p:nvPr/>
        </p:nvSpPr>
        <p:spPr>
          <a:xfrm>
            <a:off x="10046043" y="2432048"/>
            <a:ext cx="495856" cy="440350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46043" y="3422648"/>
            <a:ext cx="495856" cy="432660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046043" y="4337048"/>
            <a:ext cx="495856" cy="383233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081275" y="2517774"/>
            <a:ext cx="860425" cy="752475"/>
          </a:xfrm>
          <a:prstGeom prst="roundRect">
            <a:avLst/>
          </a:prstGeom>
          <a:solidFill>
            <a:srgbClr val="008000">
              <a:alpha val="1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951099" y="3575048"/>
            <a:ext cx="990600" cy="685800"/>
          </a:xfrm>
          <a:prstGeom prst="roundRect">
            <a:avLst/>
          </a:prstGeom>
          <a:solidFill>
            <a:srgbClr val="008000">
              <a:alpha val="1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493899" y="4489448"/>
            <a:ext cx="914400" cy="596900"/>
          </a:xfrm>
          <a:prstGeom prst="roundRect">
            <a:avLst/>
          </a:prstGeom>
          <a:solidFill>
            <a:srgbClr val="008000">
              <a:alpha val="1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9F3D01C0-19AD-F14D-A1F3-F9EE4F68CB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396" y="5497508"/>
            <a:ext cx="3395037" cy="73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D269690-5ABF-434F-B7A1-FE4C3A2E1A6D}"/>
              </a:ext>
            </a:extLst>
          </p:cNvPr>
          <p:cNvSpPr/>
          <p:nvPr/>
        </p:nvSpPr>
        <p:spPr>
          <a:xfrm>
            <a:off x="10013454" y="5674826"/>
            <a:ext cx="495856" cy="440350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73F4E8F-C574-2944-A980-0703F121875E}"/>
              </a:ext>
            </a:extLst>
          </p:cNvPr>
          <p:cNvSpPr/>
          <p:nvPr/>
        </p:nvSpPr>
        <p:spPr>
          <a:xfrm>
            <a:off x="8881933" y="5686922"/>
            <a:ext cx="495856" cy="440350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BD9A01CF-96B5-3540-B121-706D510807E1}"/>
              </a:ext>
            </a:extLst>
          </p:cNvPr>
          <p:cNvSpPr/>
          <p:nvPr/>
        </p:nvSpPr>
        <p:spPr>
          <a:xfrm>
            <a:off x="7816466" y="5704765"/>
            <a:ext cx="495856" cy="440350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xmlns="" id="{26D81792-40BC-9F49-903D-E4FB603F6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9064" y="5138014"/>
            <a:ext cx="23287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Franklin Gothic Book"/>
              </a:rPr>
              <a:t>Continuity at the node</a:t>
            </a:r>
          </a:p>
        </p:txBody>
      </p:sp>
    </p:spTree>
    <p:extLst>
      <p:ext uri="{BB962C8B-B14F-4D97-AF65-F5344CB8AC3E}">
        <p14:creationId xmlns:p14="http://schemas.microsoft.com/office/powerpoint/2010/main" val="330548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Branched System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3"/>
          </p:nvPr>
        </p:nvSpPr>
        <p:spPr>
          <a:xfrm>
            <a:off x="2059482" y="1912278"/>
            <a:ext cx="6055818" cy="4931151"/>
          </a:xfrm>
        </p:spPr>
        <p:txBody>
          <a:bodyPr>
            <a:normAutofit/>
          </a:bodyPr>
          <a:lstStyle/>
          <a:p>
            <a:pPr eaLnBrk="1" hangingPunct="1">
              <a:buFont typeface="Arial"/>
              <a:buChar char="•"/>
            </a:pPr>
            <a:r>
              <a:rPr lang="en-US" sz="2800" dirty="0">
                <a:latin typeface="Franklin Gothic Book"/>
                <a:ea typeface="ＭＳ Ｐゴシック" charset="0"/>
                <a:cs typeface="ＭＳ Ｐゴシック" charset="0"/>
              </a:rPr>
              <a:t>4 Equations, 4 unknowns</a:t>
            </a:r>
          </a:p>
          <a:p>
            <a:pPr eaLnBrk="1" hangingPunct="1">
              <a:buFont typeface="Arial"/>
              <a:buChar char="•"/>
            </a:pPr>
            <a:r>
              <a:rPr lang="en-US" sz="2800" dirty="0">
                <a:latin typeface="Franklin Gothic Book"/>
                <a:ea typeface="ＭＳ Ｐゴシック" charset="0"/>
                <a:cs typeface="ＭＳ Ｐゴシック" charset="0"/>
              </a:rPr>
              <a:t>Non-linear so solve by</a:t>
            </a:r>
          </a:p>
          <a:p>
            <a:pPr lvl="2"/>
            <a:r>
              <a:rPr lang="en-US" sz="2600" dirty="0">
                <a:latin typeface="Franklin Gothic Book"/>
                <a:ea typeface="ＭＳ Ｐゴシック" charset="0"/>
              </a:rPr>
              <a:t>Newton-</a:t>
            </a:r>
            <a:r>
              <a:rPr lang="en-US" sz="2600" dirty="0" err="1">
                <a:latin typeface="Franklin Gothic Book"/>
                <a:ea typeface="ＭＳ Ｐゴシック" charset="0"/>
              </a:rPr>
              <a:t>Raphson</a:t>
            </a:r>
            <a:endParaRPr lang="en-US" sz="2600" dirty="0">
              <a:latin typeface="Franklin Gothic Book"/>
              <a:ea typeface="ＭＳ Ｐゴシック" charset="0"/>
            </a:endParaRPr>
          </a:p>
          <a:p>
            <a:pPr lvl="2"/>
            <a:r>
              <a:rPr lang="en-US" sz="2600" dirty="0">
                <a:latin typeface="Franklin Gothic Book"/>
                <a:ea typeface="ＭＳ Ｐゴシック" charset="0"/>
              </a:rPr>
              <a:t>Quasi-Linearization</a:t>
            </a:r>
          </a:p>
          <a:p>
            <a:pPr eaLnBrk="1" hangingPunct="1">
              <a:buFont typeface="Arial"/>
              <a:buChar char="•"/>
            </a:pPr>
            <a:r>
              <a:rPr lang="en-US" sz="2800" dirty="0">
                <a:latin typeface="Franklin Gothic Book"/>
                <a:ea typeface="ＭＳ Ｐゴシック" charset="0"/>
                <a:cs typeface="ＭＳ Ｐゴシック" charset="0"/>
              </a:rPr>
              <a:t>Quadratic in unknown, </a:t>
            </a:r>
            <a:br>
              <a:rPr lang="en-US" sz="2800" dirty="0">
                <a:latin typeface="Franklin Gothic Book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Franklin Gothic Book"/>
                <a:ea typeface="ＭＳ Ｐゴシック" charset="0"/>
                <a:cs typeface="ＭＳ Ｐゴシック" charset="0"/>
              </a:rPr>
              <a:t>so usually can find </a:t>
            </a:r>
            <a:br>
              <a:rPr lang="en-US" sz="2800" dirty="0">
                <a:latin typeface="Franklin Gothic Book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Franklin Gothic Book"/>
                <a:ea typeface="ＭＳ Ｐゴシック" charset="0"/>
                <a:cs typeface="ＭＳ Ｐゴシック" charset="0"/>
              </a:rPr>
              <a:t>solution  in just a few iterations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312817" y="1912278"/>
            <a:ext cx="3467100" cy="3374065"/>
            <a:chOff x="5372100" y="2441654"/>
            <a:chExt cx="3467100" cy="3374065"/>
          </a:xfrm>
        </p:grpSpPr>
        <p:pic>
          <p:nvPicPr>
            <p:cNvPr id="39940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2441654"/>
              <a:ext cx="3390900" cy="2689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41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2100" y="5045154"/>
              <a:ext cx="3467100" cy="749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ounded Rectangle 5"/>
            <p:cNvSpPr/>
            <p:nvPr/>
          </p:nvSpPr>
          <p:spPr>
            <a:xfrm>
              <a:off x="6172200" y="2517854"/>
              <a:ext cx="838200" cy="609600"/>
            </a:xfrm>
            <a:prstGeom prst="roundRect">
              <a:avLst/>
            </a:prstGeom>
            <a:solidFill>
              <a:srgbClr val="660066">
                <a:alpha val="1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153400" y="4346654"/>
              <a:ext cx="457200" cy="381000"/>
            </a:xfrm>
            <a:prstGeom prst="roundRect">
              <a:avLst/>
            </a:prstGeom>
            <a:solidFill>
              <a:srgbClr val="FFFF00">
                <a:alpha val="1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153400" y="3432254"/>
              <a:ext cx="457200" cy="381000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153400" y="2517854"/>
              <a:ext cx="457200" cy="381000"/>
            </a:xfrm>
            <a:prstGeom prst="roundRect">
              <a:avLst/>
            </a:prstGeom>
            <a:solidFill>
              <a:srgbClr val="008000">
                <a:alpha val="1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638800" y="4435554"/>
              <a:ext cx="838200" cy="609600"/>
            </a:xfrm>
            <a:prstGeom prst="roundRect">
              <a:avLst/>
            </a:prstGeom>
            <a:solidFill>
              <a:srgbClr val="660066">
                <a:alpha val="1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172200" y="3508454"/>
              <a:ext cx="838200" cy="609600"/>
            </a:xfrm>
            <a:prstGeom prst="roundRect">
              <a:avLst/>
            </a:prstGeom>
            <a:solidFill>
              <a:srgbClr val="660066">
                <a:alpha val="1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305800" y="5337254"/>
              <a:ext cx="457200" cy="381000"/>
            </a:xfrm>
            <a:prstGeom prst="roundRect">
              <a:avLst/>
            </a:prstGeom>
            <a:solidFill>
              <a:srgbClr val="FFFF00">
                <a:alpha val="1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086600" y="5337254"/>
              <a:ext cx="457200" cy="381000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019800" y="5337254"/>
              <a:ext cx="457200" cy="381000"/>
            </a:xfrm>
            <a:prstGeom prst="roundRect">
              <a:avLst/>
            </a:prstGeom>
            <a:solidFill>
              <a:srgbClr val="008000">
                <a:alpha val="1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5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2462919"/>
              <a:ext cx="3390900" cy="2689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2100" y="5066419"/>
              <a:ext cx="3467100" cy="749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ounded Rectangle 16"/>
            <p:cNvSpPr/>
            <p:nvPr/>
          </p:nvSpPr>
          <p:spPr>
            <a:xfrm>
              <a:off x="6172200" y="2539119"/>
              <a:ext cx="838200" cy="609600"/>
            </a:xfrm>
            <a:prstGeom prst="roundRect">
              <a:avLst/>
            </a:prstGeom>
            <a:solidFill>
              <a:srgbClr val="660066">
                <a:alpha val="1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153400" y="4367919"/>
              <a:ext cx="457200" cy="381000"/>
            </a:xfrm>
            <a:prstGeom prst="roundRect">
              <a:avLst/>
            </a:prstGeom>
            <a:solidFill>
              <a:srgbClr val="FFFF00">
                <a:alpha val="1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153400" y="3453519"/>
              <a:ext cx="457200" cy="381000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153400" y="2539119"/>
              <a:ext cx="457200" cy="381000"/>
            </a:xfrm>
            <a:prstGeom prst="roundRect">
              <a:avLst/>
            </a:prstGeom>
            <a:solidFill>
              <a:srgbClr val="008000">
                <a:alpha val="1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638800" y="4456819"/>
              <a:ext cx="838200" cy="609600"/>
            </a:xfrm>
            <a:prstGeom prst="roundRect">
              <a:avLst/>
            </a:prstGeom>
            <a:solidFill>
              <a:srgbClr val="660066">
                <a:alpha val="1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172200" y="3529719"/>
              <a:ext cx="838200" cy="609600"/>
            </a:xfrm>
            <a:prstGeom prst="roundRect">
              <a:avLst/>
            </a:prstGeom>
            <a:solidFill>
              <a:srgbClr val="660066">
                <a:alpha val="1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305800" y="5358519"/>
              <a:ext cx="457200" cy="381000"/>
            </a:xfrm>
            <a:prstGeom prst="roundRect">
              <a:avLst/>
            </a:prstGeom>
            <a:solidFill>
              <a:srgbClr val="FFFF00">
                <a:alpha val="1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086600" y="5358519"/>
              <a:ext cx="457200" cy="381000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019800" y="5358519"/>
              <a:ext cx="457200" cy="381000"/>
            </a:xfrm>
            <a:prstGeom prst="roundRect">
              <a:avLst/>
            </a:prstGeom>
            <a:solidFill>
              <a:srgbClr val="008000">
                <a:alpha val="1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878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Branched System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059482" y="1912278"/>
            <a:ext cx="6055818" cy="4931151"/>
          </a:xfrm>
        </p:spPr>
        <p:txBody>
          <a:bodyPr>
            <a:normAutofit/>
          </a:bodyPr>
          <a:lstStyle/>
          <a:p>
            <a:pPr eaLnBrk="1" hangingPunct="1">
              <a:buFont typeface="Arial"/>
              <a:buChar char="•"/>
            </a:pPr>
            <a:r>
              <a:rPr lang="en-US" sz="2800" dirty="0">
                <a:latin typeface="Franklin Gothic Book"/>
                <a:ea typeface="ＭＳ Ｐゴシック" charset="0"/>
                <a:cs typeface="ＭＳ Ｐゴシック" charset="0"/>
              </a:rPr>
              <a:t>4 Equations, 4 unknowns</a:t>
            </a:r>
          </a:p>
          <a:p>
            <a:pPr eaLnBrk="1" hangingPunct="1">
              <a:buFont typeface="Arial"/>
              <a:buChar char="•"/>
            </a:pPr>
            <a:r>
              <a:rPr lang="en-US" sz="2800" dirty="0">
                <a:latin typeface="Franklin Gothic Book"/>
                <a:ea typeface="ＭＳ Ｐゴシック" charset="0"/>
                <a:cs typeface="ＭＳ Ｐゴシック" charset="0"/>
              </a:rPr>
              <a:t>Non-linear so solve by</a:t>
            </a:r>
          </a:p>
          <a:p>
            <a:pPr lvl="2"/>
            <a:r>
              <a:rPr lang="en-US" sz="2600" dirty="0">
                <a:latin typeface="Franklin Gothic Book"/>
                <a:ea typeface="ＭＳ Ｐゴシック" charset="0"/>
              </a:rPr>
              <a:t>Newton-</a:t>
            </a:r>
            <a:r>
              <a:rPr lang="en-US" sz="2600" dirty="0" err="1">
                <a:latin typeface="Franklin Gothic Book"/>
                <a:ea typeface="ＭＳ Ｐゴシック" charset="0"/>
              </a:rPr>
              <a:t>Raphson</a:t>
            </a:r>
            <a:endParaRPr lang="en-US" sz="2600" dirty="0">
              <a:latin typeface="Franklin Gothic Book"/>
              <a:ea typeface="ＭＳ Ｐゴシック" charset="0"/>
            </a:endParaRPr>
          </a:p>
          <a:p>
            <a:pPr lvl="2"/>
            <a:r>
              <a:rPr lang="en-US" sz="2600" dirty="0">
                <a:latin typeface="Franklin Gothic Book"/>
                <a:ea typeface="ＭＳ Ｐゴシック" charset="0"/>
              </a:rPr>
              <a:t>Quasi-Linearization</a:t>
            </a:r>
          </a:p>
          <a:p>
            <a:pPr eaLnBrk="1" hangingPunct="1">
              <a:buFont typeface="Arial"/>
              <a:buChar char="•"/>
            </a:pPr>
            <a:r>
              <a:rPr lang="en-US" sz="2800" dirty="0">
                <a:latin typeface="Franklin Gothic Book"/>
                <a:ea typeface="ＭＳ Ｐゴシック" charset="0"/>
                <a:cs typeface="ＭＳ Ｐゴシック" charset="0"/>
              </a:rPr>
              <a:t>Quadratic in unknown, </a:t>
            </a:r>
            <a:br>
              <a:rPr lang="en-US" sz="2800" dirty="0">
                <a:latin typeface="Franklin Gothic Book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Franklin Gothic Book"/>
                <a:ea typeface="ＭＳ Ｐゴシック" charset="0"/>
                <a:cs typeface="ＭＳ Ｐゴシック" charset="0"/>
              </a:rPr>
              <a:t>so usually can find </a:t>
            </a:r>
            <a:br>
              <a:rPr lang="en-US" sz="2800" dirty="0">
                <a:latin typeface="Franklin Gothic Book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Franklin Gothic Book"/>
                <a:ea typeface="ＭＳ Ｐゴシック" charset="0"/>
                <a:cs typeface="ＭＳ Ｐゴシック" charset="0"/>
              </a:rPr>
              <a:t>solution  in just a few iterations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312817" y="1912278"/>
            <a:ext cx="3467100" cy="3374065"/>
            <a:chOff x="5372100" y="2441654"/>
            <a:chExt cx="3467100" cy="3374065"/>
          </a:xfrm>
        </p:grpSpPr>
        <p:pic>
          <p:nvPicPr>
            <p:cNvPr id="39940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2441654"/>
              <a:ext cx="3390900" cy="2689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41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2100" y="5045154"/>
              <a:ext cx="3467100" cy="749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ounded Rectangle 5"/>
            <p:cNvSpPr/>
            <p:nvPr/>
          </p:nvSpPr>
          <p:spPr>
            <a:xfrm>
              <a:off x="6172200" y="2517854"/>
              <a:ext cx="838200" cy="609600"/>
            </a:xfrm>
            <a:prstGeom prst="roundRect">
              <a:avLst/>
            </a:prstGeom>
            <a:solidFill>
              <a:srgbClr val="660066">
                <a:alpha val="1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153400" y="4346654"/>
              <a:ext cx="457200" cy="381000"/>
            </a:xfrm>
            <a:prstGeom prst="roundRect">
              <a:avLst/>
            </a:prstGeom>
            <a:solidFill>
              <a:srgbClr val="FFFF00">
                <a:alpha val="1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153400" y="3432254"/>
              <a:ext cx="457200" cy="381000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153400" y="2517854"/>
              <a:ext cx="457200" cy="381000"/>
            </a:xfrm>
            <a:prstGeom prst="roundRect">
              <a:avLst/>
            </a:prstGeom>
            <a:solidFill>
              <a:srgbClr val="008000">
                <a:alpha val="1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638800" y="4435554"/>
              <a:ext cx="838200" cy="609600"/>
            </a:xfrm>
            <a:prstGeom prst="roundRect">
              <a:avLst/>
            </a:prstGeom>
            <a:solidFill>
              <a:srgbClr val="660066">
                <a:alpha val="1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172200" y="3508454"/>
              <a:ext cx="838200" cy="609600"/>
            </a:xfrm>
            <a:prstGeom prst="roundRect">
              <a:avLst/>
            </a:prstGeom>
            <a:solidFill>
              <a:srgbClr val="660066">
                <a:alpha val="1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305800" y="5337254"/>
              <a:ext cx="457200" cy="381000"/>
            </a:xfrm>
            <a:prstGeom prst="roundRect">
              <a:avLst/>
            </a:prstGeom>
            <a:solidFill>
              <a:srgbClr val="FFFF00">
                <a:alpha val="1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086600" y="5337254"/>
              <a:ext cx="457200" cy="381000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019800" y="5337254"/>
              <a:ext cx="457200" cy="381000"/>
            </a:xfrm>
            <a:prstGeom prst="roundRect">
              <a:avLst/>
            </a:prstGeom>
            <a:solidFill>
              <a:srgbClr val="008000">
                <a:alpha val="1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5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2462919"/>
              <a:ext cx="3390900" cy="2689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2100" y="5066419"/>
              <a:ext cx="3467100" cy="749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ounded Rectangle 16"/>
            <p:cNvSpPr/>
            <p:nvPr/>
          </p:nvSpPr>
          <p:spPr>
            <a:xfrm>
              <a:off x="6172200" y="2539119"/>
              <a:ext cx="838200" cy="609600"/>
            </a:xfrm>
            <a:prstGeom prst="roundRect">
              <a:avLst/>
            </a:prstGeom>
            <a:solidFill>
              <a:srgbClr val="660066">
                <a:alpha val="1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153400" y="4367919"/>
              <a:ext cx="457200" cy="381000"/>
            </a:xfrm>
            <a:prstGeom prst="roundRect">
              <a:avLst/>
            </a:prstGeom>
            <a:solidFill>
              <a:srgbClr val="FFFF00">
                <a:alpha val="1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153400" y="3453519"/>
              <a:ext cx="457200" cy="381000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153400" y="2539119"/>
              <a:ext cx="457200" cy="381000"/>
            </a:xfrm>
            <a:prstGeom prst="roundRect">
              <a:avLst/>
            </a:prstGeom>
            <a:solidFill>
              <a:srgbClr val="008000">
                <a:alpha val="1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638800" y="4456819"/>
              <a:ext cx="838200" cy="609600"/>
            </a:xfrm>
            <a:prstGeom prst="roundRect">
              <a:avLst/>
            </a:prstGeom>
            <a:solidFill>
              <a:srgbClr val="660066">
                <a:alpha val="1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172200" y="3529719"/>
              <a:ext cx="838200" cy="609600"/>
            </a:xfrm>
            <a:prstGeom prst="roundRect">
              <a:avLst/>
            </a:prstGeom>
            <a:solidFill>
              <a:srgbClr val="660066">
                <a:alpha val="1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305800" y="5358519"/>
              <a:ext cx="457200" cy="381000"/>
            </a:xfrm>
            <a:prstGeom prst="roundRect">
              <a:avLst/>
            </a:prstGeom>
            <a:solidFill>
              <a:srgbClr val="FFFF00">
                <a:alpha val="1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086600" y="5358519"/>
              <a:ext cx="457200" cy="381000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019800" y="5358519"/>
              <a:ext cx="457200" cy="381000"/>
            </a:xfrm>
            <a:prstGeom prst="roundRect">
              <a:avLst/>
            </a:prstGeom>
            <a:solidFill>
              <a:srgbClr val="008000">
                <a:alpha val="1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41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 – branched system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sz="quarter" idx="13"/>
          </p:nvPr>
        </p:nvSpPr>
        <p:spPr>
          <a:xfrm>
            <a:off x="1810827" y="950972"/>
            <a:ext cx="4838700" cy="4525962"/>
          </a:xfrm>
        </p:spPr>
        <p:txBody>
          <a:bodyPr>
            <a:normAutofit/>
          </a:bodyPr>
          <a:lstStyle/>
          <a:p>
            <a:pPr marL="0" indent="0"/>
            <a:r>
              <a:rPr lang="en-US" sz="4000" dirty="0">
                <a:latin typeface="Franklin Gothic Book"/>
                <a:ea typeface="ＭＳ Ｐゴシック" charset="0"/>
                <a:cs typeface="ＭＳ Ｐゴシック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333" y="1782094"/>
            <a:ext cx="7821663" cy="423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44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 – branched system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sz="quarter" idx="13"/>
          </p:nvPr>
        </p:nvSpPr>
        <p:spPr>
          <a:xfrm>
            <a:off x="1810827" y="950972"/>
            <a:ext cx="4838700" cy="4525962"/>
          </a:xfrm>
        </p:spPr>
        <p:txBody>
          <a:bodyPr>
            <a:normAutofit/>
          </a:bodyPr>
          <a:lstStyle/>
          <a:p>
            <a:pPr marL="0" indent="0"/>
            <a:r>
              <a:rPr lang="en-US" sz="4000" dirty="0">
                <a:latin typeface="Franklin Gothic Book"/>
                <a:ea typeface="ＭＳ Ｐゴシック" charset="0"/>
                <a:cs typeface="ＭＳ Ｐゴシック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624" y="2283167"/>
            <a:ext cx="7457046" cy="328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79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34287</TotalTime>
  <Words>384</Words>
  <Application>Microsoft Macintosh PowerPoint</Application>
  <PresentationFormat>Custom</PresentationFormat>
  <Paragraphs>107</Paragraphs>
  <Slides>25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Circuit</vt:lpstr>
      <vt:lpstr>CE 3372 water systems design</vt:lpstr>
      <vt:lpstr>Network Hydraulic principles</vt:lpstr>
      <vt:lpstr>Network Hydraulic principles</vt:lpstr>
      <vt:lpstr>Branched System</vt:lpstr>
      <vt:lpstr>Branched System - analysis</vt:lpstr>
      <vt:lpstr>Branched System</vt:lpstr>
      <vt:lpstr>Branched System</vt:lpstr>
      <vt:lpstr>Example – branched system</vt:lpstr>
      <vt:lpstr>Example – branched system</vt:lpstr>
      <vt:lpstr>Example – branched system</vt:lpstr>
      <vt:lpstr>Example – branched system</vt:lpstr>
      <vt:lpstr>Example – branched system</vt:lpstr>
      <vt:lpstr>Looped System</vt:lpstr>
      <vt:lpstr>Looped System</vt:lpstr>
      <vt:lpstr>Example – looped system</vt:lpstr>
      <vt:lpstr>Example – looped system</vt:lpstr>
      <vt:lpstr>Example – looped system</vt:lpstr>
      <vt:lpstr>Example – looped system</vt:lpstr>
      <vt:lpstr>Example – looped system</vt:lpstr>
      <vt:lpstr>Example – looped system</vt:lpstr>
      <vt:lpstr>Example – looped system</vt:lpstr>
      <vt:lpstr>Example – looped system</vt:lpstr>
      <vt:lpstr>Example – looped system</vt:lpstr>
      <vt:lpstr>Example – looped system</vt:lpstr>
      <vt:lpstr>Networks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Resources Management</dc:title>
  <dc:creator>Cleveland, Theodore</dc:creator>
  <cp:lastModifiedBy>theodore cleveland</cp:lastModifiedBy>
  <cp:revision>92</cp:revision>
  <dcterms:created xsi:type="dcterms:W3CDTF">2017-08-31T15:12:46Z</dcterms:created>
  <dcterms:modified xsi:type="dcterms:W3CDTF">2020-08-21T18:58:13Z</dcterms:modified>
</cp:coreProperties>
</file>