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08" r:id="rId2"/>
    <p:sldId id="310" r:id="rId3"/>
    <p:sldId id="321" r:id="rId4"/>
    <p:sldId id="322" r:id="rId5"/>
    <p:sldId id="323" r:id="rId6"/>
    <p:sldId id="324" r:id="rId7"/>
    <p:sldId id="313" r:id="rId8"/>
    <p:sldId id="325" r:id="rId9"/>
    <p:sldId id="334" r:id="rId10"/>
    <p:sldId id="327" r:id="rId11"/>
    <p:sldId id="335" r:id="rId12"/>
    <p:sldId id="328" r:id="rId13"/>
    <p:sldId id="329" r:id="rId14"/>
    <p:sldId id="330" r:id="rId15"/>
    <p:sldId id="331" r:id="rId16"/>
    <p:sldId id="33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4"/>
    <p:restoredTop sz="52564" autoAdjust="0"/>
  </p:normalViewPr>
  <p:slideViewPr>
    <p:cSldViewPr snapToGrid="0" snapToObjects="1">
      <p:cViewPr varScale="1">
        <p:scale>
          <a:sx n="64" d="100"/>
          <a:sy n="64" d="100"/>
        </p:scale>
        <p:origin x="-1008"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A747-9665-7048-85A9-219A20BF8E11}" type="datetimeFigureOut">
              <a:rPr lang="en-US" smtClean="0"/>
              <a:t>7/29/20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A099-37C4-7642-9CFD-DFABEA82D8CF}" type="slidenum">
              <a:rPr lang="en-US" smtClean="0"/>
              <a:t>‹#›</a:t>
            </a:fld>
            <a:endParaRPr lang="en-US"/>
          </a:p>
        </p:txBody>
      </p:sp>
    </p:spTree>
    <p:extLst>
      <p:ext uri="{BB962C8B-B14F-4D97-AF65-F5344CB8AC3E}">
        <p14:creationId xmlns:p14="http://schemas.microsoft.com/office/powerpoint/2010/main" val="20033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36F2A1-AAC7-7B40-9DC3-48732FDA41D6}" type="slidenum">
              <a:rPr lang="en-US" smtClean="0"/>
              <a:t>1</a:t>
            </a:fld>
            <a:endParaRPr lang="en-US"/>
          </a:p>
        </p:txBody>
      </p:sp>
    </p:spTree>
    <p:extLst>
      <p:ext uri="{BB962C8B-B14F-4D97-AF65-F5344CB8AC3E}">
        <p14:creationId xmlns:p14="http://schemas.microsoft.com/office/powerpoint/2010/main" val="47279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2</a:t>
            </a:fld>
            <a:endParaRPr lang="en-US"/>
          </a:p>
        </p:txBody>
      </p:sp>
    </p:spTree>
    <p:extLst>
      <p:ext uri="{BB962C8B-B14F-4D97-AF65-F5344CB8AC3E}">
        <p14:creationId xmlns:p14="http://schemas.microsoft.com/office/powerpoint/2010/main" val="185818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3</a:t>
            </a:fld>
            <a:endParaRPr lang="en-US"/>
          </a:p>
        </p:txBody>
      </p:sp>
    </p:spTree>
    <p:extLst>
      <p:ext uri="{BB962C8B-B14F-4D97-AF65-F5344CB8AC3E}">
        <p14:creationId xmlns:p14="http://schemas.microsoft.com/office/powerpoint/2010/main" val="185818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4</a:t>
            </a:fld>
            <a:endParaRPr lang="en-US"/>
          </a:p>
        </p:txBody>
      </p:sp>
    </p:spTree>
    <p:extLst>
      <p:ext uri="{BB962C8B-B14F-4D97-AF65-F5344CB8AC3E}">
        <p14:creationId xmlns:p14="http://schemas.microsoft.com/office/powerpoint/2010/main" val="185818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5</a:t>
            </a:fld>
            <a:endParaRPr lang="en-US"/>
          </a:p>
        </p:txBody>
      </p:sp>
    </p:spTree>
    <p:extLst>
      <p:ext uri="{BB962C8B-B14F-4D97-AF65-F5344CB8AC3E}">
        <p14:creationId xmlns:p14="http://schemas.microsoft.com/office/powerpoint/2010/main" val="185818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Many of the guidance documents spend a considerable eort in explaining how to</a:t>
            </a:r>
          </a:p>
          <a:p>
            <a:r>
              <a:rPr lang="en-US" sz="1200" b="0" i="0" u="none" strike="noStrike" kern="1200" baseline="0" smtClean="0">
                <a:solidFill>
                  <a:schemeClr val="tx1"/>
                </a:solidFill>
                <a:latin typeface="+mn-lt"/>
                <a:ea typeface="+mn-ea"/>
                <a:cs typeface="+mn-cs"/>
              </a:rPr>
              <a:t>estimate demand, others don't. Most design documents require some kind of hydraulic</a:t>
            </a:r>
          </a:p>
          <a:p>
            <a:r>
              <a:rPr lang="en-US" sz="1200" b="0" i="0" u="none" strike="noStrike" kern="1200" baseline="0" smtClean="0">
                <a:solidFill>
                  <a:schemeClr val="tx1"/>
                </a:solidFill>
                <a:latin typeface="+mn-lt"/>
                <a:ea typeface="+mn-ea"/>
                <a:cs typeface="+mn-cs"/>
              </a:rPr>
              <a:t>modeling to demonstrate that the system meets various hydraulic and water quality</a:t>
            </a:r>
          </a:p>
          <a:p>
            <a:r>
              <a:rPr lang="en-US" sz="1200" b="0" i="0" u="none" strike="noStrike" kern="1200" baseline="0" smtClean="0">
                <a:solidFill>
                  <a:schemeClr val="tx1"/>
                </a:solidFill>
                <a:latin typeface="+mn-lt"/>
                <a:ea typeface="+mn-ea"/>
                <a:cs typeface="+mn-cs"/>
              </a:rPr>
              <a:t>requirements, so demand estimation is vital for these models.</a:t>
            </a:r>
          </a:p>
          <a:p>
            <a:endParaRPr lang="en-US" sz="1200" b="0" i="0" u="none" strike="noStrike" kern="1200" baseline="0" smtClean="0">
              <a:solidFill>
                <a:schemeClr val="tx1"/>
              </a:solidFill>
              <a:latin typeface="+mn-lt"/>
              <a:ea typeface="+mn-ea"/>
              <a:cs typeface="+mn-cs"/>
            </a:endParaRPr>
          </a:p>
          <a:p>
            <a:r>
              <a:rPr lang="en-US" sz="1200" b="0" i="0" u="none" strike="noStrike" kern="1200" baseline="0" smtClean="0">
                <a:solidFill>
                  <a:schemeClr val="tx1"/>
                </a:solidFill>
                <a:latin typeface="+mn-lt"/>
                <a:ea typeface="+mn-ea"/>
                <a:cs typeface="+mn-cs"/>
              </a:rPr>
              <a:t>There are several time related demands that should be considered in design such</a:t>
            </a:r>
          </a:p>
          <a:p>
            <a:r>
              <a:rPr lang="en-US" sz="1200" b="0" i="0" u="none" strike="noStrike" kern="1200" baseline="0" smtClean="0">
                <a:solidFill>
                  <a:schemeClr val="tx1"/>
                </a:solidFill>
                <a:latin typeface="+mn-lt"/>
                <a:ea typeface="+mn-ea"/>
                <a:cs typeface="+mn-cs"/>
              </a:rPr>
              <a:t>as seasonal demands, weekly demands, population growth and industrial demands,</a:t>
            </a:r>
          </a:p>
          <a:p>
            <a:r>
              <a:rPr lang="en-US" sz="1200" b="0" i="0" u="none" strike="noStrike" kern="1200" baseline="0" smtClean="0">
                <a:solidFill>
                  <a:schemeClr val="tx1"/>
                </a:solidFill>
                <a:latin typeface="+mn-lt"/>
                <a:ea typeface="+mn-ea"/>
                <a:cs typeface="+mn-cs"/>
              </a:rPr>
              <a:t>etc. Seasonal demands such as hot dry summers cause increase lawn watering. Small</a:t>
            </a:r>
          </a:p>
          <a:p>
            <a:r>
              <a:rPr lang="en-US" sz="1200" b="0" i="0" u="none" strike="noStrike" kern="1200" baseline="0" smtClean="0">
                <a:solidFill>
                  <a:schemeClr val="tx1"/>
                </a:solidFill>
                <a:latin typeface="+mn-lt"/>
                <a:ea typeface="+mn-ea"/>
                <a:cs typeface="+mn-cs"/>
              </a:rPr>
              <a:t>agricultural operations or nurseries may rely on municipal water supplies to irrigate.</a:t>
            </a:r>
          </a:p>
          <a:p>
            <a:r>
              <a:rPr lang="en-US" sz="1200" b="0" i="0" u="none" strike="noStrike" kern="1200" baseline="0" smtClean="0">
                <a:solidFill>
                  <a:schemeClr val="tx1"/>
                </a:solidFill>
                <a:latin typeface="+mn-lt"/>
                <a:ea typeface="+mn-ea"/>
                <a:cs typeface="+mn-cs"/>
              </a:rPr>
              <a:t>Some of these demands can be estimated from a community?s comprehensive plan,</a:t>
            </a:r>
          </a:p>
          <a:p>
            <a:r>
              <a:rPr lang="en-US" sz="1200" b="0" i="0" u="none" strike="noStrike" kern="1200" baseline="0" smtClean="0">
                <a:solidFill>
                  <a:schemeClr val="tx1"/>
                </a:solidFill>
                <a:latin typeface="+mn-lt"/>
                <a:ea typeface="+mn-ea"/>
                <a:cs typeface="+mn-cs"/>
              </a:rPr>
              <a:t>zoning maps, regional expectations for industrial use, Another critical event to check</a:t>
            </a:r>
          </a:p>
          <a:p>
            <a:r>
              <a:rPr lang="en-US" sz="1200" b="0" i="0" u="none" strike="noStrike" kern="1200" baseline="0" smtClean="0">
                <a:solidFill>
                  <a:schemeClr val="tx1"/>
                </a:solidFill>
                <a:latin typeface="+mn-lt"/>
                <a:ea typeface="+mn-ea"/>
                <a:cs typeface="+mn-cs"/>
              </a:rPr>
              <a:t>is the peak hour demand. During steady state model runs the designer (modeler) can</a:t>
            </a:r>
          </a:p>
          <a:p>
            <a:r>
              <a:rPr lang="en-US" sz="1200" b="0" i="0" u="none" strike="noStrike" kern="1200" baseline="0" smtClean="0">
                <a:solidFill>
                  <a:schemeClr val="tx1"/>
                </a:solidFill>
                <a:latin typeface="+mn-lt"/>
                <a:ea typeface="+mn-ea"/>
                <a:cs typeface="+mn-cs"/>
              </a:rPr>
              <a:t>assign specic peak factors to dierent nodes.</a:t>
            </a:r>
          </a:p>
          <a:p>
            <a:endParaRPr lang="en-US" sz="1200" b="0" i="0" u="none" strike="noStrike" kern="1200" baseline="0" smtClean="0">
              <a:solidFill>
                <a:schemeClr val="tx1"/>
              </a:solidFill>
              <a:latin typeface="+mn-lt"/>
              <a:ea typeface="+mn-ea"/>
              <a:cs typeface="+mn-cs"/>
            </a:endParaRPr>
          </a:p>
          <a:p>
            <a:r>
              <a:rPr lang="en-US" sz="1200" b="0" i="0" u="none" strike="noStrike" kern="1200" baseline="0" smtClean="0">
                <a:solidFill>
                  <a:schemeClr val="tx1"/>
                </a:solidFill>
                <a:latin typeface="+mn-lt"/>
                <a:ea typeface="+mn-ea"/>
                <a:cs typeface="+mn-cs"/>
              </a:rPr>
              <a:t>The typical municipal system is very unsteady due to varying demands. A 24 hour</a:t>
            </a:r>
          </a:p>
          <a:p>
            <a:r>
              <a:rPr lang="en-US" sz="1200" b="0" i="0" u="none" strike="noStrike" kern="1200" baseline="0" smtClean="0">
                <a:solidFill>
                  <a:schemeClr val="tx1"/>
                </a:solidFill>
                <a:latin typeface="+mn-lt"/>
                <a:ea typeface="+mn-ea"/>
                <a:cs typeface="+mn-cs"/>
              </a:rPr>
              <a:t>simulation period should be analyzed in order to provide reasonable results. Design-</a:t>
            </a:r>
          </a:p>
          <a:p>
            <a:r>
              <a:rPr lang="en-US" sz="1200" b="0" i="0" u="none" strike="noStrike" kern="1200" baseline="0" smtClean="0">
                <a:solidFill>
                  <a:schemeClr val="tx1"/>
                </a:solidFill>
                <a:latin typeface="+mn-lt"/>
                <a:ea typeface="+mn-ea"/>
                <a:cs typeface="+mn-cs"/>
              </a:rPr>
              <a:t>ing a system requires a minimum system pressure during peak hour demands and a</a:t>
            </a:r>
          </a:p>
          <a:p>
            <a:r>
              <a:rPr lang="en-US" sz="1200" b="0" i="0" u="none" strike="noStrike" kern="1200" baseline="0" smtClean="0">
                <a:solidFill>
                  <a:schemeClr val="tx1"/>
                </a:solidFill>
                <a:latin typeface="+mn-lt"/>
                <a:ea typeface="+mn-ea"/>
                <a:cs typeface="+mn-cs"/>
              </a:rPr>
              <a:t>reasonable working pressures during average demand periods. The design minimum</a:t>
            </a:r>
          </a:p>
          <a:p>
            <a:r>
              <a:rPr lang="en-US" sz="1200" b="0" i="0" u="none" strike="noStrike" kern="1200" baseline="0" smtClean="0">
                <a:solidFill>
                  <a:schemeClr val="tx1"/>
                </a:solidFill>
                <a:latin typeface="+mn-lt"/>
                <a:ea typeface="+mn-ea"/>
                <a:cs typeface="+mn-cs"/>
              </a:rPr>
              <a:t>and working average pressure depends on the level of service required by the com-</a:t>
            </a:r>
          </a:p>
          <a:p>
            <a:r>
              <a:rPr lang="en-US" sz="1200" b="0" i="0" u="none" strike="noStrike" kern="1200" baseline="0" smtClean="0">
                <a:solidFill>
                  <a:schemeClr val="tx1"/>
                </a:solidFill>
                <a:latin typeface="+mn-lt"/>
                <a:ea typeface="+mn-ea"/>
                <a:cs typeface="+mn-cs"/>
              </a:rPr>
              <a:t>munity. The minimum peak demand pressure varies by jurisdiction, but is typically</a:t>
            </a:r>
          </a:p>
          <a:p>
            <a:r>
              <a:rPr lang="en-US" sz="1200" b="0" i="0" u="none" strike="noStrike" kern="1200" baseline="0" smtClean="0">
                <a:solidFill>
                  <a:schemeClr val="tx1"/>
                </a:solidFill>
                <a:latin typeface="+mn-lt"/>
                <a:ea typeface="+mn-ea"/>
                <a:cs typeface="+mn-cs"/>
              </a:rPr>
              <a:t>around 35 psi anywhere in the system. A good average daily pressure is 50 psi or a</a:t>
            </a:r>
          </a:p>
          <a:p>
            <a:r>
              <a:rPr lang="en-US" sz="1200" b="0" i="0" u="none" strike="noStrike" kern="1200" baseline="0" smtClean="0">
                <a:solidFill>
                  <a:schemeClr val="tx1"/>
                </a:solidFill>
                <a:latin typeface="+mn-lt"/>
                <a:ea typeface="+mn-ea"/>
                <a:cs typeface="+mn-cs"/>
              </a:rPr>
              <a:t>range between 45 psi and 55 psi.</a:t>
            </a:r>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6</a:t>
            </a:fld>
            <a:endParaRPr lang="en-US"/>
          </a:p>
        </p:txBody>
      </p:sp>
    </p:spTree>
    <p:extLst>
      <p:ext uri="{BB962C8B-B14F-4D97-AF65-F5344CB8AC3E}">
        <p14:creationId xmlns:p14="http://schemas.microsoft.com/office/powerpoint/2010/main" val="1858189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a:t>The two types of distribution systems are branched and looped/</a:t>
            </a:r>
          </a:p>
          <a:p>
            <a:r>
              <a:rPr lang="en-US" sz="2800"/>
              <a:t>Branched systems (dendritic systems)</a:t>
            </a:r>
          </a:p>
          <a:p>
            <a:pPr lvl="1"/>
            <a:r>
              <a:rPr lang="en-US" sz="2400"/>
              <a:t>One path to from the source to the customer. Typically one-way flow.</a:t>
            </a:r>
          </a:p>
          <a:p>
            <a:r>
              <a:rPr lang="en-US" sz="2800"/>
              <a:t>Looped systems  </a:t>
            </a:r>
          </a:p>
          <a:p>
            <a:pPr lvl="1"/>
            <a:r>
              <a:rPr lang="en-US" sz="2400"/>
              <a:t>Pipes are interconnected throughout such that water can move through the entire system back and forth, depending on the points of largest demand. </a:t>
            </a:r>
          </a:p>
          <a:p>
            <a:pPr lvl="1"/>
            <a:endParaRPr lang="en-US" sz="240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9</a:t>
            </a:fld>
            <a:endParaRPr lang="en-US"/>
          </a:p>
        </p:txBody>
      </p:sp>
    </p:spTree>
    <p:extLst>
      <p:ext uri="{BB962C8B-B14F-4D97-AF65-F5344CB8AC3E}">
        <p14:creationId xmlns:p14="http://schemas.microsoft.com/office/powerpoint/2010/main" val="3215526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For example the federal regulation for water main separation and protection is:</a:t>
            </a:r>
          </a:p>
          <a:p>
            <a:r>
              <a:rPr lang="en-US" sz="1200" b="0" i="0" u="none" strike="noStrike" kern="1200" baseline="0" smtClean="0">
                <a:solidFill>
                  <a:schemeClr val="tx1"/>
                </a:solidFill>
                <a:latin typeface="+mn-lt"/>
                <a:ea typeface="+mn-ea"/>
                <a:cs typeface="+mn-cs"/>
              </a:rPr>
              <a:t>Section 653.119 (Code of Federal Regulations) Protection of Water Main and Water</a:t>
            </a:r>
          </a:p>
          <a:p>
            <a:r>
              <a:rPr lang="en-US" sz="1200" b="0" i="0" u="none" strike="noStrike" kern="1200" baseline="0" smtClean="0">
                <a:solidFill>
                  <a:schemeClr val="tx1"/>
                </a:solidFill>
                <a:latin typeface="+mn-lt"/>
                <a:ea typeface="+mn-ea"/>
                <a:cs typeface="+mn-cs"/>
              </a:rPr>
              <a:t>Service Lines</a:t>
            </a:r>
          </a:p>
          <a:p>
            <a:r>
              <a:rPr lang="en-US" sz="1200" b="0" i="0" u="none" strike="noStrike" kern="1200" baseline="0" smtClean="0">
                <a:solidFill>
                  <a:schemeClr val="tx1"/>
                </a:solidFill>
                <a:latin typeface="+mn-lt"/>
                <a:ea typeface="+mn-ea"/>
                <a:cs typeface="+mn-cs"/>
              </a:rPr>
              <a:t>a) Water Mains:</a:t>
            </a:r>
          </a:p>
          <a:p>
            <a:r>
              <a:rPr lang="en-US" sz="1200" b="0" i="0" u="none" strike="noStrike" kern="1200" baseline="0" smtClean="0">
                <a:solidFill>
                  <a:schemeClr val="tx1"/>
                </a:solidFill>
                <a:latin typeface="+mn-lt"/>
                <a:ea typeface="+mn-ea"/>
                <a:cs typeface="+mn-cs"/>
              </a:rPr>
              <a:t>1) Horizontal Separation:</a:t>
            </a:r>
          </a:p>
          <a:p>
            <a:r>
              <a:rPr lang="en-US" sz="1200" b="0" i="0" u="none" strike="noStrike" kern="1200" baseline="0" smtClean="0">
                <a:solidFill>
                  <a:schemeClr val="tx1"/>
                </a:solidFill>
                <a:latin typeface="+mn-lt"/>
                <a:ea typeface="+mn-ea"/>
                <a:cs typeface="+mn-cs"/>
              </a:rPr>
              <a:t>A) Water mains shall be laid at least ten feet horizontally from any existing</a:t>
            </a:r>
          </a:p>
          <a:p>
            <a:r>
              <a:rPr lang="en-US" sz="1200" b="0" i="0" u="none" strike="noStrike" kern="1200" baseline="0" smtClean="0">
                <a:solidFill>
                  <a:schemeClr val="tx1"/>
                </a:solidFill>
                <a:latin typeface="+mn-lt"/>
                <a:ea typeface="+mn-ea"/>
                <a:cs typeface="+mn-cs"/>
              </a:rPr>
              <a:t>or proposed drain, storm sewer, sanitary, combined sewer or sewer service</a:t>
            </a:r>
          </a:p>
          <a:p>
            <a:r>
              <a:rPr lang="en-US" sz="1200" b="0" i="0" u="none" strike="noStrike" kern="1200" baseline="0" smtClean="0">
                <a:solidFill>
                  <a:schemeClr val="tx1"/>
                </a:solidFill>
                <a:latin typeface="+mn-lt"/>
                <a:ea typeface="+mn-ea"/>
                <a:cs typeface="+mn-cs"/>
              </a:rPr>
              <a:t>connection.</a:t>
            </a:r>
          </a:p>
          <a:p>
            <a:r>
              <a:rPr lang="en-US" sz="1200" b="0" i="0" u="none" strike="noStrike" kern="1200" baseline="0" smtClean="0">
                <a:solidFill>
                  <a:schemeClr val="tx1"/>
                </a:solidFill>
                <a:latin typeface="+mn-lt"/>
                <a:ea typeface="+mn-ea"/>
                <a:cs typeface="+mn-cs"/>
              </a:rPr>
              <a:t>B) Water mains may be laid closer than ten feet to a sewer line</a:t>
            </a:r>
          </a:p>
          <a:p>
            <a:r>
              <a:rPr lang="en-US" sz="1200" b="0" i="0" u="none" strike="noStrike" kern="1200" baseline="0" smtClean="0">
                <a:solidFill>
                  <a:schemeClr val="tx1"/>
                </a:solidFill>
                <a:latin typeface="+mn-lt"/>
                <a:ea typeface="+mn-ea"/>
                <a:cs typeface="+mn-cs"/>
              </a:rPr>
              <a:t>When:</a:t>
            </a:r>
          </a:p>
          <a:p>
            <a:r>
              <a:rPr lang="en-US" sz="1200" b="0" i="0" u="none" strike="noStrike" kern="1200" baseline="0" smtClean="0">
                <a:solidFill>
                  <a:schemeClr val="tx1"/>
                </a:solidFill>
                <a:latin typeface="+mn-lt"/>
                <a:ea typeface="+mn-ea"/>
                <a:cs typeface="+mn-cs"/>
              </a:rPr>
              <a:t>i) local conditions prevent a lateral separation of ten feet.</a:t>
            </a:r>
          </a:p>
          <a:p>
            <a:r>
              <a:rPr lang="en-US" sz="1200" b="0" i="0" u="none" strike="noStrike" kern="1200" baseline="0" smtClean="0">
                <a:solidFill>
                  <a:schemeClr val="tx1"/>
                </a:solidFill>
                <a:latin typeface="+mn-lt"/>
                <a:ea typeface="+mn-ea"/>
                <a:cs typeface="+mn-cs"/>
              </a:rPr>
              <a:t>ii) the water main invert is at least 18 inches above the crown of the sewer;</a:t>
            </a:r>
          </a:p>
          <a:p>
            <a:r>
              <a:rPr lang="en-US" sz="1200" b="0" i="0" u="none" strike="noStrike" kern="1200" baseline="0" smtClean="0">
                <a:solidFill>
                  <a:schemeClr val="tx1"/>
                </a:solidFill>
                <a:latin typeface="+mn-lt"/>
                <a:ea typeface="+mn-ea"/>
                <a:cs typeface="+mn-cs"/>
              </a:rPr>
              <a:t>and</a:t>
            </a:r>
          </a:p>
          <a:p>
            <a:r>
              <a:rPr lang="en-US" sz="1200" b="0" i="0" u="none" strike="noStrike" kern="1200" baseline="0" smtClean="0">
                <a:solidFill>
                  <a:schemeClr val="tx1"/>
                </a:solidFill>
                <a:latin typeface="+mn-lt"/>
                <a:ea typeface="+mn-ea"/>
                <a:cs typeface="+mn-cs"/>
              </a:rPr>
              <a:t>iii) the water main is either in a separate trench or in the same trench on</a:t>
            </a:r>
          </a:p>
          <a:p>
            <a:r>
              <a:rPr lang="en-US" sz="1200" b="0" i="0" u="none" strike="noStrike" kern="1200" baseline="0" smtClean="0">
                <a:solidFill>
                  <a:schemeClr val="tx1"/>
                </a:solidFill>
                <a:latin typeface="+mn-lt"/>
                <a:ea typeface="+mn-ea"/>
                <a:cs typeface="+mn-cs"/>
              </a:rPr>
              <a:t>an undisturbed earth shelf located to one side of the sewer.</a:t>
            </a:r>
          </a:p>
          <a:p>
            <a:r>
              <a:rPr lang="en-US" sz="1200" b="0" i="0" u="none" strike="noStrike" kern="1200" baseline="0" smtClean="0">
                <a:solidFill>
                  <a:schemeClr val="tx1"/>
                </a:solidFill>
                <a:latin typeface="+mn-lt"/>
                <a:ea typeface="+mn-ea"/>
                <a:cs typeface="+mn-cs"/>
              </a:rPr>
              <a:t>C) Both the water main and sewer shall be constructed of slip on or mechanical</a:t>
            </a:r>
          </a:p>
          <a:p>
            <a:r>
              <a:rPr lang="en-US" sz="1200" b="0" i="0" u="none" strike="noStrike" kern="1200" baseline="0" smtClean="0">
                <a:solidFill>
                  <a:schemeClr val="tx1"/>
                </a:solidFill>
                <a:latin typeface="+mn-lt"/>
                <a:ea typeface="+mn-ea"/>
                <a:cs typeface="+mn-cs"/>
              </a:rPr>
              <a:t>joint cast or ductile iron pipe, prestressed concrete pipe, or PVC pipe meet-</a:t>
            </a:r>
          </a:p>
          <a:p>
            <a:r>
              <a:rPr lang="en-US" sz="1200" b="0" i="0" u="none" strike="noStrike" kern="1200" baseline="0" smtClean="0">
                <a:solidFill>
                  <a:schemeClr val="tx1"/>
                </a:solidFill>
                <a:latin typeface="+mn-lt"/>
                <a:ea typeface="+mn-ea"/>
                <a:cs typeface="+mn-cs"/>
              </a:rPr>
              <a:t>ing the requirements of Section 653.111 when it is impossible to meet (A)</a:t>
            </a:r>
          </a:p>
          <a:p>
            <a:r>
              <a:rPr lang="en-US" sz="1200" b="0" i="0" u="none" strike="noStrike" kern="1200" baseline="0" smtClean="0">
                <a:solidFill>
                  <a:schemeClr val="tx1"/>
                </a:solidFill>
                <a:latin typeface="+mn-lt"/>
                <a:ea typeface="+mn-ea"/>
                <a:cs typeface="+mn-cs"/>
              </a:rPr>
              <a:t>or (B) above. The drain or sewer shall be pressure tested to the maximum</a:t>
            </a:r>
          </a:p>
          <a:p>
            <a:r>
              <a:rPr lang="en-US" sz="1200" b="0" i="0" u="none" strike="noStrike" kern="1200" baseline="0" smtClean="0">
                <a:solidFill>
                  <a:schemeClr val="tx1"/>
                </a:solidFill>
                <a:latin typeface="+mn-lt"/>
                <a:ea typeface="+mn-ea"/>
                <a:cs typeface="+mn-cs"/>
              </a:rPr>
              <a:t>expected surcharge head before back lling.</a:t>
            </a:r>
          </a:p>
          <a:p>
            <a:r>
              <a:rPr lang="en-US" sz="1200" b="0" i="0" u="none" strike="noStrike" kern="1200" baseline="0" smtClean="0">
                <a:solidFill>
                  <a:schemeClr val="tx1"/>
                </a:solidFill>
                <a:latin typeface="+mn-lt"/>
                <a:ea typeface="+mn-ea"/>
                <a:cs typeface="+mn-cs"/>
              </a:rPr>
              <a:t>2) Vertical Separation:</a:t>
            </a:r>
          </a:p>
          <a:p>
            <a:r>
              <a:rPr lang="en-US" sz="1200" b="0" i="0" u="none" strike="noStrike" kern="1200" baseline="0" smtClean="0">
                <a:solidFill>
                  <a:schemeClr val="tx1"/>
                </a:solidFill>
                <a:latin typeface="+mn-lt"/>
                <a:ea typeface="+mn-ea"/>
                <a:cs typeface="+mn-cs"/>
              </a:rPr>
              <a:t>A) A water main shall be laid so that its invert is 18 inches above the crown of</a:t>
            </a:r>
          </a:p>
          <a:p>
            <a:r>
              <a:rPr lang="en-US" sz="1200" b="0" i="0" u="none" strike="noStrike" kern="1200" baseline="0" smtClean="0">
                <a:solidFill>
                  <a:schemeClr val="tx1"/>
                </a:solidFill>
                <a:latin typeface="+mn-lt"/>
                <a:ea typeface="+mn-ea"/>
                <a:cs typeface="+mn-cs"/>
              </a:rPr>
              <a:t>the drain or sewer whenever water mains cross storm sewers, sanitary sewers</a:t>
            </a:r>
          </a:p>
          <a:p>
            <a:r>
              <a:rPr lang="en-US" sz="1200" b="0" i="0" u="none" strike="noStrike" kern="1200" baseline="0" smtClean="0">
                <a:solidFill>
                  <a:schemeClr val="tx1"/>
                </a:solidFill>
                <a:latin typeface="+mn-lt"/>
                <a:ea typeface="+mn-ea"/>
                <a:cs typeface="+mn-cs"/>
              </a:rPr>
              <a:t>or sewer service connections. The vertical separation shall be maintained</a:t>
            </a:r>
          </a:p>
          <a:p>
            <a:r>
              <a:rPr lang="en-US" sz="1200" b="0" i="0" u="none" strike="noStrike" kern="1200" baseline="0" smtClean="0">
                <a:solidFill>
                  <a:schemeClr val="tx1"/>
                </a:solidFill>
                <a:latin typeface="+mn-lt"/>
                <a:ea typeface="+mn-ea"/>
                <a:cs typeface="+mn-cs"/>
              </a:rPr>
              <a:t>for that portion of the water main located within ten feet horizontally of</a:t>
            </a:r>
          </a:p>
          <a:p>
            <a:r>
              <a:rPr lang="en-US" sz="1200" b="0" i="0" u="none" strike="noStrike" kern="1200" baseline="0" smtClean="0">
                <a:solidFill>
                  <a:schemeClr val="tx1"/>
                </a:solidFill>
                <a:latin typeface="+mn-lt"/>
                <a:ea typeface="+mn-ea"/>
                <a:cs typeface="+mn-cs"/>
              </a:rPr>
              <a:t>any sewer or drain crossed. A length of water main pipe shall be centered</a:t>
            </a:r>
          </a:p>
          <a:p>
            <a:r>
              <a:rPr lang="en-US" sz="1200" b="0" i="0" u="none" strike="noStrike" kern="1200" baseline="0" smtClean="0">
                <a:solidFill>
                  <a:schemeClr val="tx1"/>
                </a:solidFill>
                <a:latin typeface="+mn-lt"/>
                <a:ea typeface="+mn-ea"/>
                <a:cs typeface="+mn-cs"/>
              </a:rPr>
              <a:t>over the sewer to be crossed with joints equidistant from the sewer or drain.</a:t>
            </a:r>
          </a:p>
          <a:p>
            <a:r>
              <a:rPr lang="en-US" sz="1200" b="0" i="0" u="none" strike="noStrike" kern="1200" baseline="0" smtClean="0">
                <a:solidFill>
                  <a:schemeClr val="tx1"/>
                </a:solidFill>
                <a:latin typeface="+mn-lt"/>
                <a:ea typeface="+mn-ea"/>
                <a:cs typeface="+mn-cs"/>
              </a:rPr>
              <a:t>B) Both water main and sewer shall be constructed of slip on or mechanical</a:t>
            </a:r>
          </a:p>
          <a:p>
            <a:r>
              <a:rPr lang="en-US" sz="1200" b="0" i="0" u="none" strike="noStrike" kern="1200" baseline="0" smtClean="0">
                <a:solidFill>
                  <a:schemeClr val="tx1"/>
                </a:solidFill>
                <a:latin typeface="+mn-lt"/>
                <a:ea typeface="+mn-ea"/>
                <a:cs typeface="+mn-cs"/>
              </a:rPr>
              <a:t>joint cast or ductile iron pipe, prestressed concrete pipe, or PVC pipe when</a:t>
            </a:r>
          </a:p>
          <a:p>
            <a:r>
              <a:rPr lang="en-US" sz="1200" b="0" i="0" u="none" strike="noStrike" kern="1200" baseline="0" smtClean="0">
                <a:solidFill>
                  <a:schemeClr val="tx1"/>
                </a:solidFill>
                <a:latin typeface="+mn-lt"/>
                <a:ea typeface="+mn-ea"/>
                <a:cs typeface="+mn-cs"/>
              </a:rPr>
              <a:t>meeting requirements of Section 653.111 when:</a:t>
            </a:r>
          </a:p>
          <a:p>
            <a:r>
              <a:rPr lang="en-US" sz="1200" b="0" i="0" u="none" strike="noStrike" kern="1200" baseline="0" smtClean="0">
                <a:solidFill>
                  <a:schemeClr val="tx1"/>
                </a:solidFill>
                <a:latin typeface="+mn-lt"/>
                <a:ea typeface="+mn-ea"/>
                <a:cs typeface="+mn-cs"/>
              </a:rPr>
              <a:t>i) it is impossible to obtain the proper vertical separation as described</a:t>
            </a:r>
          </a:p>
          <a:p>
            <a:r>
              <a:rPr lang="en-US" sz="1200" b="0" i="0" u="none" strike="noStrike" kern="1200" baseline="0" smtClean="0">
                <a:solidFill>
                  <a:schemeClr val="tx1"/>
                </a:solidFill>
                <a:latin typeface="+mn-lt"/>
                <a:ea typeface="+mn-ea"/>
                <a:cs typeface="+mn-cs"/>
              </a:rPr>
              <a:t>in (A) above; or</a:t>
            </a:r>
          </a:p>
          <a:p>
            <a:r>
              <a:rPr lang="en-US" sz="1200" b="0" i="0" u="none" strike="noStrike" kern="1200" baseline="0" smtClean="0">
                <a:solidFill>
                  <a:schemeClr val="tx1"/>
                </a:solidFill>
                <a:latin typeface="+mn-lt"/>
                <a:ea typeface="+mn-ea"/>
                <a:cs typeface="+mn-cs"/>
              </a:rPr>
              <a:t>ii) the water main passes under a sewer or drain line.</a:t>
            </a:r>
          </a:p>
          <a:p>
            <a:r>
              <a:rPr lang="en-US" sz="1200" b="0" i="0" u="none" strike="noStrike" kern="1200" baseline="0" smtClean="0">
                <a:solidFill>
                  <a:schemeClr val="tx1"/>
                </a:solidFill>
                <a:latin typeface="+mn-lt"/>
                <a:ea typeface="+mn-ea"/>
                <a:cs typeface="+mn-cs"/>
              </a:rPr>
              <a:t>C) A vertical separation of 18 inches between the invert of the sewer or drain</a:t>
            </a:r>
          </a:p>
          <a:p>
            <a:r>
              <a:rPr lang="en-US" sz="1200" b="0" i="0" u="none" strike="noStrike" kern="1200" baseline="0" smtClean="0">
                <a:solidFill>
                  <a:schemeClr val="tx1"/>
                </a:solidFill>
                <a:latin typeface="+mn-lt"/>
                <a:ea typeface="+mn-ea"/>
                <a:cs typeface="+mn-cs"/>
              </a:rPr>
              <a:t>and the crown of the water main shall be maintained where a water main</a:t>
            </a:r>
          </a:p>
          <a:p>
            <a:r>
              <a:rPr lang="en-US" sz="1200" b="0" i="0" u="none" strike="noStrike" kern="1200" baseline="0" smtClean="0">
                <a:solidFill>
                  <a:schemeClr val="tx1"/>
                </a:solidFill>
                <a:latin typeface="+mn-lt"/>
                <a:ea typeface="+mn-ea"/>
                <a:cs typeface="+mn-cs"/>
              </a:rPr>
              <a:t>crosses under a sewer. Support the sewer or drain lines to prevent settling</a:t>
            </a:r>
          </a:p>
          <a:p>
            <a:r>
              <a:rPr lang="en-US" sz="1200" b="0" i="0" u="none" strike="noStrike" kern="1200" baseline="0" smtClean="0">
                <a:solidFill>
                  <a:schemeClr val="tx1"/>
                </a:solidFill>
                <a:latin typeface="+mn-lt"/>
                <a:ea typeface="+mn-ea"/>
                <a:cs typeface="+mn-cs"/>
              </a:rPr>
              <a:t>and breaking the water main.</a:t>
            </a:r>
          </a:p>
          <a:p>
            <a:r>
              <a:rPr lang="en-US" sz="1200" b="0" i="0" u="none" strike="noStrike" kern="1200" baseline="0" smtClean="0">
                <a:solidFill>
                  <a:schemeClr val="tx1"/>
                </a:solidFill>
                <a:latin typeface="+mn-lt"/>
                <a:ea typeface="+mn-ea"/>
                <a:cs typeface="+mn-cs"/>
              </a:rPr>
              <a:t>D) Construction shall extend on each side of the crossing until the normal</a:t>
            </a:r>
          </a:p>
          <a:p>
            <a:r>
              <a:rPr lang="en-US" sz="1200" b="0" i="0" u="none" strike="noStrike" kern="1200" baseline="0" smtClean="0">
                <a:solidFill>
                  <a:schemeClr val="tx1"/>
                </a:solidFill>
                <a:latin typeface="+mn-lt"/>
                <a:ea typeface="+mn-ea"/>
                <a:cs typeface="+mn-cs"/>
              </a:rPr>
              <a:t>distance from the water main to the sewer or drain line is at least ten feet.</a:t>
            </a:r>
          </a:p>
          <a:p>
            <a:r>
              <a:rPr lang="en-US" sz="1200" b="0" i="0" u="none" strike="noStrike" kern="1200" baseline="0" smtClean="0">
                <a:solidFill>
                  <a:schemeClr val="tx1"/>
                </a:solidFill>
                <a:latin typeface="+mn-lt"/>
                <a:ea typeface="+mn-ea"/>
                <a:cs typeface="+mn-cs"/>
              </a:rPr>
              <a:t>b) Water Service Lines:</a:t>
            </a:r>
          </a:p>
          <a:p>
            <a:r>
              <a:rPr lang="en-US" sz="1200" b="0" i="0" u="none" strike="noStrike" kern="1200" baseline="0" smtClean="0">
                <a:solidFill>
                  <a:schemeClr val="tx1"/>
                </a:solidFill>
                <a:latin typeface="+mn-lt"/>
                <a:ea typeface="+mn-ea"/>
                <a:cs typeface="+mn-cs"/>
              </a:rPr>
              <a:t>1) The horizontal and vertical separation between water service lines, and all</a:t>
            </a:r>
          </a:p>
          <a:p>
            <a:r>
              <a:rPr lang="en-US" sz="1200" b="0" i="0" u="none" strike="noStrike" kern="1200" baseline="0" smtClean="0">
                <a:solidFill>
                  <a:schemeClr val="tx1"/>
                </a:solidFill>
                <a:latin typeface="+mn-lt"/>
                <a:ea typeface="+mn-ea"/>
                <a:cs typeface="+mn-cs"/>
              </a:rPr>
              <a:t>storm sewers, sanitary sewers, combined sewers or any drain or service connec-</a:t>
            </a:r>
          </a:p>
          <a:p>
            <a:r>
              <a:rPr lang="en-US" sz="1200" b="0" i="0" u="none" strike="noStrike" kern="1200" baseline="0" smtClean="0">
                <a:solidFill>
                  <a:schemeClr val="tx1"/>
                </a:solidFill>
                <a:latin typeface="+mn-lt"/>
                <a:ea typeface="+mn-ea"/>
                <a:cs typeface="+mn-cs"/>
              </a:rPr>
              <a:t>tion shall be the same as water main separation described in (a) above.</a:t>
            </a:r>
          </a:p>
          <a:p>
            <a:r>
              <a:rPr lang="en-US" sz="1200" b="0" i="0" u="none" strike="noStrike" kern="1200" baseline="0" smtClean="0">
                <a:solidFill>
                  <a:schemeClr val="tx1"/>
                </a:solidFill>
                <a:latin typeface="+mn-lt"/>
                <a:ea typeface="+mn-ea"/>
                <a:cs typeface="+mn-cs"/>
              </a:rPr>
              <a:t>2) Water pipe described in (a) above shall be used for sewer service lines when</a:t>
            </a:r>
          </a:p>
          <a:p>
            <a:r>
              <a:rPr lang="en-US" sz="1200" b="0" i="0" u="none" strike="noStrike" kern="1200" baseline="0" smtClean="0">
                <a:solidFill>
                  <a:schemeClr val="tx1"/>
                </a:solidFill>
                <a:latin typeface="+mn-lt"/>
                <a:ea typeface="+mn-ea"/>
                <a:cs typeface="+mn-cs"/>
              </a:rPr>
              <a:t>minimum horizontal and vertical separation cannot be maintained.</a:t>
            </a:r>
          </a:p>
          <a:p>
            <a:r>
              <a:rPr lang="en-US" sz="1200" b="0" i="0" u="none" strike="noStrike" kern="1200" baseline="0" smtClean="0">
                <a:solidFill>
                  <a:schemeClr val="tx1"/>
                </a:solidFill>
                <a:latin typeface="+mn-lt"/>
                <a:ea typeface="+mn-ea"/>
                <a:cs typeface="+mn-cs"/>
              </a:rPr>
              <a:t>c) Special Conditions | Alternative solutions shall be presented to the Agency when</a:t>
            </a:r>
          </a:p>
          <a:p>
            <a:r>
              <a:rPr lang="en-US" sz="1200" b="0" i="0" u="none" strike="noStrike" kern="1200" baseline="0" smtClean="0">
                <a:solidFill>
                  <a:schemeClr val="tx1"/>
                </a:solidFill>
                <a:latin typeface="+mn-lt"/>
                <a:ea typeface="+mn-ea"/>
                <a:cs typeface="+mn-cs"/>
              </a:rPr>
              <a:t>extreme topographical, geological or existing structural conditions make strict</a:t>
            </a:r>
          </a:p>
          <a:p>
            <a:r>
              <a:rPr lang="en-US" sz="1200" b="0" i="0" u="none" strike="noStrike" kern="1200" baseline="0" smtClean="0">
                <a:solidFill>
                  <a:schemeClr val="tx1"/>
                </a:solidFill>
                <a:latin typeface="+mn-lt"/>
                <a:ea typeface="+mn-ea"/>
                <a:cs typeface="+mn-cs"/>
              </a:rPr>
              <a:t>compliance with (a) and (b) above technically and economically impractical. Al-</a:t>
            </a:r>
          </a:p>
          <a:p>
            <a:r>
              <a:rPr lang="en-US" sz="1200" b="0" i="0" u="none" strike="noStrike" kern="1200" baseline="0" smtClean="0">
                <a:solidFill>
                  <a:schemeClr val="tx1"/>
                </a:solidFill>
                <a:latin typeface="+mn-lt"/>
                <a:ea typeface="+mn-ea"/>
                <a:cs typeface="+mn-cs"/>
              </a:rPr>
              <a:t>ternative solutions will be approved provided watertight construction structurally</a:t>
            </a:r>
          </a:p>
          <a:p>
            <a:r>
              <a:rPr lang="en-US" sz="1200" b="0" i="0" u="none" strike="noStrike" kern="1200" baseline="0" smtClean="0">
                <a:solidFill>
                  <a:schemeClr val="tx1"/>
                </a:solidFill>
                <a:latin typeface="+mn-lt"/>
                <a:ea typeface="+mn-ea"/>
                <a:cs typeface="+mn-cs"/>
              </a:rPr>
              <a:t>equivalent to approved water main material is proposed.</a:t>
            </a:r>
          </a:p>
          <a:p>
            <a:r>
              <a:rPr lang="en-US" sz="1200" b="0" i="0" u="none" strike="noStrike" kern="1200" baseline="0" smtClean="0">
                <a:solidFill>
                  <a:schemeClr val="tx1"/>
                </a:solidFill>
                <a:latin typeface="+mn-lt"/>
                <a:ea typeface="+mn-ea"/>
                <a:cs typeface="+mn-cs"/>
              </a:rPr>
              <a:t>d) Water mains shall be separated from septic tanks, disposal elds and seepage beds</a:t>
            </a:r>
          </a:p>
          <a:p>
            <a:r>
              <a:rPr lang="en-US" sz="1200" b="0" i="0" u="none" strike="noStrike" kern="1200" baseline="0" smtClean="0">
                <a:solidFill>
                  <a:schemeClr val="tx1"/>
                </a:solidFill>
                <a:latin typeface="+mn-lt"/>
                <a:ea typeface="+mn-ea"/>
                <a:cs typeface="+mn-cs"/>
              </a:rPr>
              <a:t>by a minimum of 25 feet.</a:t>
            </a:r>
          </a:p>
          <a:p>
            <a:r>
              <a:rPr lang="en-US" sz="1200" b="0" i="0" u="none" strike="noStrike" kern="1200" baseline="0" smtClean="0">
                <a:solidFill>
                  <a:schemeClr val="tx1"/>
                </a:solidFill>
                <a:latin typeface="+mn-lt"/>
                <a:ea typeface="+mn-ea"/>
                <a:cs typeface="+mn-cs"/>
              </a:rPr>
              <a:t>e) Water mains and service lines shall be protected against entrance of hydrocarbons</a:t>
            </a:r>
          </a:p>
          <a:p>
            <a:r>
              <a:rPr lang="en-US" sz="1200" b="0" i="0" u="none" strike="noStrike" kern="1200" baseline="0" smtClean="0">
                <a:solidFill>
                  <a:schemeClr val="tx1"/>
                </a:solidFill>
                <a:latin typeface="+mn-lt"/>
                <a:ea typeface="+mn-ea"/>
                <a:cs typeface="+mn-cs"/>
              </a:rPr>
              <a:t>through diusion through any material used in the construction of the line.</a:t>
            </a:r>
          </a:p>
          <a:p>
            <a:r>
              <a:rPr lang="en-US" sz="1200" b="0" i="0" u="none" strike="noStrike" kern="1200" baseline="0" smtClean="0">
                <a:solidFill>
                  <a:schemeClr val="tx1"/>
                </a:solidFill>
                <a:latin typeface="+mn-lt"/>
                <a:ea typeface="+mn-ea"/>
                <a:cs typeface="+mn-cs"/>
              </a:rPr>
              <a:t>EPA drinking water standards exhibit similar tedious precision and the designer will</a:t>
            </a:r>
          </a:p>
          <a:p>
            <a:r>
              <a:rPr lang="en-US" sz="1200" b="0" i="0" u="none" strike="noStrike" kern="1200" baseline="0" smtClean="0">
                <a:solidFill>
                  <a:schemeClr val="tx1"/>
                </a:solidFill>
                <a:latin typeface="+mn-lt"/>
                <a:ea typeface="+mn-ea"/>
                <a:cs typeface="+mn-cs"/>
              </a:rPr>
              <a:t>need to read entire documents to understand the intent and expectation of the regu-</a:t>
            </a:r>
          </a:p>
          <a:p>
            <a:r>
              <a:rPr lang="en-US" sz="1200" b="0" i="0" u="none" strike="noStrike" kern="1200" baseline="0" smtClean="0">
                <a:solidFill>
                  <a:schemeClr val="tx1"/>
                </a:solidFill>
                <a:latin typeface="+mn-lt"/>
                <a:ea typeface="+mn-ea"/>
                <a:cs typeface="+mn-cs"/>
              </a:rPr>
              <a:t>lations.</a:t>
            </a:r>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12</a:t>
            </a:fld>
            <a:endParaRPr lang="en-US"/>
          </a:p>
        </p:txBody>
      </p:sp>
    </p:spTree>
    <p:extLst>
      <p:ext uri="{BB962C8B-B14F-4D97-AF65-F5344CB8AC3E}">
        <p14:creationId xmlns:p14="http://schemas.microsoft.com/office/powerpoint/2010/main" val="157335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16</a:t>
            </a:fld>
            <a:endParaRPr lang="en-US"/>
          </a:p>
        </p:txBody>
      </p:sp>
    </p:spTree>
    <p:extLst>
      <p:ext uri="{BB962C8B-B14F-4D97-AF65-F5344CB8AC3E}">
        <p14:creationId xmlns:p14="http://schemas.microsoft.com/office/powerpoint/2010/main" val="222815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7/29/20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7/29/20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CE 3372 water systems design</a:t>
            </a:r>
          </a:p>
        </p:txBody>
      </p:sp>
      <p:sp>
        <p:nvSpPr>
          <p:cNvPr id="3" name="Subtitle 2"/>
          <p:cNvSpPr>
            <a:spLocks noGrp="1"/>
          </p:cNvSpPr>
          <p:nvPr>
            <p:ph type="subTitle" idx="1"/>
          </p:nvPr>
        </p:nvSpPr>
        <p:spPr/>
        <p:txBody>
          <a:bodyPr>
            <a:normAutofit/>
          </a:bodyPr>
          <a:lstStyle/>
          <a:p>
            <a:r>
              <a:rPr lang="en-US" dirty="0"/>
              <a:t>Design Guidelines </a:t>
            </a:r>
            <a:r>
              <a:rPr lang="mr-IN" dirty="0"/>
              <a:t>–</a:t>
            </a:r>
            <a:r>
              <a:rPr lang="en-US" dirty="0"/>
              <a:t> drinking water supply Part 1 (fall 2020)</a:t>
            </a:r>
          </a:p>
        </p:txBody>
      </p:sp>
    </p:spTree>
    <p:extLst>
      <p:ext uri="{BB962C8B-B14F-4D97-AF65-F5344CB8AC3E}">
        <p14:creationId xmlns:p14="http://schemas.microsoft.com/office/powerpoint/2010/main" val="33698781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9" cy="1478570"/>
          </a:xfrm>
        </p:spPr>
        <p:txBody>
          <a:bodyPr/>
          <a:lstStyle/>
          <a:p>
            <a:r>
              <a:rPr lang="en-US"/>
              <a:t>Looped System features</a:t>
            </a:r>
          </a:p>
        </p:txBody>
      </p:sp>
      <p:sp>
        <p:nvSpPr>
          <p:cNvPr id="3" name="Content Placeholder 2"/>
          <p:cNvSpPr>
            <a:spLocks noGrp="1"/>
          </p:cNvSpPr>
          <p:nvPr>
            <p:ph idx="1"/>
          </p:nvPr>
        </p:nvSpPr>
        <p:spPr>
          <a:xfrm>
            <a:off x="1141412" y="1039126"/>
            <a:ext cx="9905999" cy="3541714"/>
          </a:xfrm>
        </p:spPr>
        <p:txBody>
          <a:bodyPr>
            <a:noAutofit/>
          </a:bodyPr>
          <a:lstStyle/>
          <a:p>
            <a:r>
              <a:rPr lang="en-US" sz="2800"/>
              <a:t>Advantages:</a:t>
            </a:r>
          </a:p>
          <a:p>
            <a:pPr lvl="1"/>
            <a:r>
              <a:rPr lang="en-US" sz="2400"/>
              <a:t>Fluid velocities are lower, reducing head losses, resulting in greater capacity.</a:t>
            </a:r>
          </a:p>
          <a:p>
            <a:pPr lvl="1"/>
            <a:r>
              <a:rPr lang="en-US" sz="2400"/>
              <a:t> Main breaks can be isolated to minimize loss of service to customers.</a:t>
            </a:r>
          </a:p>
          <a:p>
            <a:pPr lvl="1"/>
            <a:r>
              <a:rPr lang="en-US" sz="2400"/>
              <a:t> Fire protection is greater due to greater capacity and ability to isolate breaks.	</a:t>
            </a:r>
          </a:p>
          <a:p>
            <a:pPr lvl="1"/>
            <a:r>
              <a:rPr lang="en-US" sz="2400"/>
              <a:t> Looped systems usually provide better residual chlorine content due to inline mixing and fewer dead ends.</a:t>
            </a:r>
          </a:p>
          <a:p>
            <a:r>
              <a:rPr lang="en-US" sz="2800"/>
              <a:t>Disadvantages:</a:t>
            </a:r>
          </a:p>
          <a:p>
            <a:pPr lvl="1"/>
            <a:r>
              <a:rPr lang="en-US" sz="2400"/>
              <a:t>Looped systems generally cost more because there are pipes that become inadvertently redundant in order to create the loops.</a:t>
            </a:r>
            <a:endParaRPr lang="en-US" sz="2400"/>
          </a:p>
          <a:p>
            <a:endParaRPr lang="en-US" sz="2800"/>
          </a:p>
        </p:txBody>
      </p:sp>
    </p:spTree>
    <p:extLst>
      <p:ext uri="{BB962C8B-B14F-4D97-AF65-F5344CB8AC3E}">
        <p14:creationId xmlns:p14="http://schemas.microsoft.com/office/powerpoint/2010/main" val="16454949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9" cy="1478570"/>
          </a:xfrm>
        </p:spPr>
        <p:txBody>
          <a:bodyPr/>
          <a:lstStyle/>
          <a:p>
            <a:r>
              <a:rPr lang="en-US"/>
              <a:t>Branched System features</a:t>
            </a:r>
          </a:p>
        </p:txBody>
      </p:sp>
      <p:sp>
        <p:nvSpPr>
          <p:cNvPr id="3" name="Content Placeholder 2"/>
          <p:cNvSpPr>
            <a:spLocks noGrp="1"/>
          </p:cNvSpPr>
          <p:nvPr>
            <p:ph idx="1"/>
          </p:nvPr>
        </p:nvSpPr>
        <p:spPr>
          <a:xfrm>
            <a:off x="1141412" y="1039126"/>
            <a:ext cx="9905999" cy="3541714"/>
          </a:xfrm>
        </p:spPr>
        <p:txBody>
          <a:bodyPr>
            <a:noAutofit/>
          </a:bodyPr>
          <a:lstStyle/>
          <a:p>
            <a:r>
              <a:rPr lang="en-US" sz="2800"/>
              <a:t>Advantages:</a:t>
            </a:r>
          </a:p>
          <a:p>
            <a:pPr lvl="1"/>
            <a:r>
              <a:rPr lang="en-US"/>
              <a:t>Lower costs: Avoiding construction of pipes and appurtenances just to create a looped system reduces the cost.</a:t>
            </a:r>
          </a:p>
          <a:p>
            <a:pPr lvl="1"/>
            <a:r>
              <a:rPr lang="en-US"/>
              <a:t>In smaller rural communities, branched systems may be the only type that is feasible, logistically and monetarily.</a:t>
            </a:r>
            <a:endParaRPr lang="en-US" sz="4000"/>
          </a:p>
          <a:p>
            <a:r>
              <a:rPr lang="en-US" sz="2800"/>
              <a:t>Disadvantages:</a:t>
            </a:r>
          </a:p>
          <a:p>
            <a:pPr lvl="1"/>
            <a:r>
              <a:rPr lang="en-US"/>
              <a:t>Main breaks take all downstream customers out of service.</a:t>
            </a:r>
          </a:p>
          <a:p>
            <a:pPr lvl="1"/>
            <a:r>
              <a:rPr lang="en-US"/>
              <a:t>Branched systems cause poor chlorine residuals in low demand areas and may require periodic flushing of hydrants in order to pull chlorinated water into the system.</a:t>
            </a:r>
          </a:p>
          <a:p>
            <a:pPr lvl="1"/>
            <a:r>
              <a:rPr lang="en-US"/>
              <a:t>Velocities are faster, head losses greater and capacity reduced especially during high demand.</a:t>
            </a:r>
          </a:p>
          <a:p>
            <a:pPr lvl="1"/>
            <a:r>
              <a:rPr lang="en-US"/>
              <a:t> Fire protection is at risk due to inability to isolate a break.</a:t>
            </a:r>
            <a:endParaRPr lang="en-US" sz="4400"/>
          </a:p>
        </p:txBody>
      </p:sp>
    </p:spTree>
    <p:extLst>
      <p:ext uri="{BB962C8B-B14F-4D97-AF65-F5344CB8AC3E}">
        <p14:creationId xmlns:p14="http://schemas.microsoft.com/office/powerpoint/2010/main" val="24498113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Regulatory guidance documents</a:t>
            </a:r>
          </a:p>
        </p:txBody>
      </p:sp>
      <p:sp>
        <p:nvSpPr>
          <p:cNvPr id="3" name="Content Placeholder 2"/>
          <p:cNvSpPr>
            <a:spLocks noGrp="1"/>
          </p:cNvSpPr>
          <p:nvPr>
            <p:ph idx="1"/>
          </p:nvPr>
        </p:nvSpPr>
        <p:spPr/>
        <p:txBody>
          <a:bodyPr>
            <a:normAutofit/>
          </a:bodyPr>
          <a:lstStyle/>
          <a:p>
            <a:r>
              <a:rPr lang="en-US"/>
              <a:t>Regulatory guidance documents are a principal tool in system design, along with the designers creativity, and the owners access to right-of-way.</a:t>
            </a:r>
          </a:p>
          <a:p>
            <a:r>
              <a:rPr lang="en-US"/>
              <a:t>The EPA (Environmental Protection Agency) writes federal regulations for construction, maintenance, treatment and operation of potable water facilities. </a:t>
            </a:r>
          </a:p>
          <a:p>
            <a:r>
              <a:rPr lang="en-US"/>
              <a:t>State’s EPAs(or equivalents) are charged with regulating the standards and permitting. States may write more stringent regulations if they do not violate the intent of the federal code. The various documents are precise, but teduous.</a:t>
            </a:r>
            <a:endParaRPr lang="en-US"/>
          </a:p>
        </p:txBody>
      </p:sp>
    </p:spTree>
    <p:extLst>
      <p:ext uri="{BB962C8B-B14F-4D97-AF65-F5344CB8AC3E}">
        <p14:creationId xmlns:p14="http://schemas.microsoft.com/office/powerpoint/2010/main" val="10115343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Texas rg-195</a:t>
            </a:r>
          </a:p>
        </p:txBody>
      </p:sp>
      <p:sp>
        <p:nvSpPr>
          <p:cNvPr id="3" name="Content Placeholder 2"/>
          <p:cNvSpPr>
            <a:spLocks noGrp="1"/>
          </p:cNvSpPr>
          <p:nvPr>
            <p:ph idx="1"/>
          </p:nvPr>
        </p:nvSpPr>
        <p:spPr>
          <a:xfrm>
            <a:off x="1141413" y="2249486"/>
            <a:ext cx="5209158" cy="4099499"/>
          </a:xfrm>
        </p:spPr>
        <p:txBody>
          <a:bodyPr/>
          <a:lstStyle/>
          <a:p>
            <a:r>
              <a:rPr lang="en-US"/>
              <a:t>Representative of a State Level document</a:t>
            </a:r>
          </a:p>
          <a:p>
            <a:endParaRPr lang="en-US"/>
          </a:p>
          <a:p>
            <a:r>
              <a:rPr lang="en-US"/>
              <a:t>Examine selected content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73885" y="399586"/>
            <a:ext cx="4714410" cy="615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3079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Representative community manuals</a:t>
            </a:r>
          </a:p>
        </p:txBody>
      </p:sp>
      <p:sp>
        <p:nvSpPr>
          <p:cNvPr id="3" name="Content Placeholder 2"/>
          <p:cNvSpPr>
            <a:spLocks noGrp="1"/>
          </p:cNvSpPr>
          <p:nvPr>
            <p:ph idx="1"/>
          </p:nvPr>
        </p:nvSpPr>
        <p:spPr/>
        <p:txBody>
          <a:bodyPr/>
          <a:lstStyle/>
          <a:p>
            <a:r>
              <a:rPr lang="en-US"/>
              <a:t>Washington State</a:t>
            </a:r>
          </a:p>
          <a:p>
            <a:r>
              <a:rPr lang="en-US"/>
              <a:t>City of Houston</a:t>
            </a:r>
          </a:p>
          <a:p>
            <a:r>
              <a:rPr lang="en-US"/>
              <a:t>City of Lubbock</a:t>
            </a:r>
          </a:p>
          <a:p>
            <a:r>
              <a:rPr lang="en-US"/>
              <a:t>City of San Marcos</a:t>
            </a:r>
          </a:p>
        </p:txBody>
      </p:sp>
    </p:spTree>
    <p:extLst>
      <p:ext uri="{BB962C8B-B14F-4D97-AF65-F5344CB8AC3E}">
        <p14:creationId xmlns:p14="http://schemas.microsoft.com/office/powerpoint/2010/main" val="37911907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7880"/>
            <a:ext cx="9905999" cy="1478570"/>
          </a:xfrm>
        </p:spPr>
        <p:txBody>
          <a:bodyPr/>
          <a:lstStyle/>
          <a:p>
            <a:r>
              <a:rPr lang="en-US"/>
              <a:t>Professional literature</a:t>
            </a:r>
          </a:p>
        </p:txBody>
      </p:sp>
      <p:sp>
        <p:nvSpPr>
          <p:cNvPr id="3" name="Content Placeholder 2"/>
          <p:cNvSpPr>
            <a:spLocks noGrp="1"/>
          </p:cNvSpPr>
          <p:nvPr>
            <p:ph idx="1"/>
          </p:nvPr>
        </p:nvSpPr>
        <p:spPr>
          <a:xfrm>
            <a:off x="6865106" y="1012504"/>
            <a:ext cx="5040443" cy="5638136"/>
          </a:xfrm>
        </p:spPr>
        <p:txBody>
          <a:bodyPr>
            <a:normAutofit lnSpcReduction="10000"/>
          </a:bodyPr>
          <a:lstStyle/>
          <a:p>
            <a:r>
              <a:rPr lang="en-US"/>
              <a:t>For unusual situations the designer will have to visit the professional literature for guidance </a:t>
            </a:r>
          </a:p>
          <a:p>
            <a:r>
              <a:rPr lang="en-US"/>
              <a:t>Order of preference for a designer will be a manual of practice, vendor literature, and finally the academic literature. </a:t>
            </a:r>
          </a:p>
          <a:p>
            <a:r>
              <a:rPr lang="en-US"/>
              <a:t>A manual of practice or even vendor literature is preferred over the academic literature simply because of a perception that the technologies are proven in these documents (proven in the litigation sense).</a:t>
            </a:r>
          </a:p>
        </p:txBody>
      </p:sp>
      <p:pic>
        <p:nvPicPr>
          <p:cNvPr id="4" name="Picture 3"/>
          <p:cNvPicPr>
            <a:picLocks noChangeAspect="1"/>
          </p:cNvPicPr>
          <p:nvPr/>
        </p:nvPicPr>
        <p:blipFill>
          <a:blip r:embed="rId2"/>
          <a:stretch>
            <a:fillRect/>
          </a:stretch>
        </p:blipFill>
        <p:spPr>
          <a:xfrm>
            <a:off x="296713" y="1496450"/>
            <a:ext cx="6568393" cy="4667816"/>
          </a:xfrm>
          <a:prstGeom prst="rect">
            <a:avLst/>
          </a:prstGeom>
        </p:spPr>
      </p:pic>
    </p:spTree>
    <p:extLst>
      <p:ext uri="{BB962C8B-B14F-4D97-AF65-F5344CB8AC3E}">
        <p14:creationId xmlns:p14="http://schemas.microsoft.com/office/powerpoint/2010/main" val="2018659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7880"/>
            <a:ext cx="9905999" cy="1478570"/>
          </a:xfrm>
        </p:spPr>
        <p:txBody>
          <a:bodyPr/>
          <a:lstStyle/>
          <a:p>
            <a:r>
              <a:rPr lang="en-US"/>
              <a:t>VENDOR literature</a:t>
            </a:r>
          </a:p>
        </p:txBody>
      </p:sp>
      <p:sp>
        <p:nvSpPr>
          <p:cNvPr id="3" name="Content Placeholder 2"/>
          <p:cNvSpPr>
            <a:spLocks noGrp="1"/>
          </p:cNvSpPr>
          <p:nvPr>
            <p:ph idx="1"/>
          </p:nvPr>
        </p:nvSpPr>
        <p:spPr>
          <a:xfrm>
            <a:off x="6865106" y="1012504"/>
            <a:ext cx="5040443" cy="5638136"/>
          </a:xfrm>
        </p:spPr>
        <p:txBody>
          <a:bodyPr>
            <a:normAutofit lnSpcReduction="10000"/>
          </a:bodyPr>
          <a:lstStyle/>
          <a:p>
            <a:r>
              <a:rPr lang="en-US"/>
              <a:t>For unusual situations the designer will have to visit the professional literature for guidance </a:t>
            </a:r>
          </a:p>
          <a:p>
            <a:r>
              <a:rPr lang="en-US"/>
              <a:t>Order of preference for a designer will be a manual of practice, vendor literature, and finally the academic literature. </a:t>
            </a:r>
          </a:p>
          <a:p>
            <a:r>
              <a:rPr lang="en-US"/>
              <a:t>A manual of practice or even vendor literature is preferred over the academic literature simply because of a perception that the technologies are proven in these documents (proven in the litigation sense).</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337915"/>
            <a:ext cx="1977213" cy="2555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44516" y="1012504"/>
            <a:ext cx="4131529" cy="536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50939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Water distribution design</a:t>
            </a:r>
          </a:p>
        </p:txBody>
      </p:sp>
      <p:sp>
        <p:nvSpPr>
          <p:cNvPr id="3" name="Content Placeholder 2"/>
          <p:cNvSpPr>
            <a:spLocks noGrp="1"/>
          </p:cNvSpPr>
          <p:nvPr>
            <p:ph idx="1"/>
          </p:nvPr>
        </p:nvSpPr>
        <p:spPr>
          <a:xfrm>
            <a:off x="1141412" y="1712243"/>
            <a:ext cx="9905999" cy="3541714"/>
          </a:xfrm>
        </p:spPr>
        <p:txBody>
          <a:bodyPr>
            <a:noAutofit/>
          </a:bodyPr>
          <a:lstStyle/>
          <a:p>
            <a:r>
              <a:rPr lang="en-US"/>
              <a:t>Design is the management of constraints. </a:t>
            </a:r>
          </a:p>
          <a:p>
            <a:pPr lvl="1"/>
            <a:r>
              <a:rPr lang="en-US"/>
              <a:t>Non-negotiable constraints are dictated by laws of physics, chemistry (and to some extent mankind); examples of these are: water flows downhill unless power (lift station) and money (capital cost to build, operation cost to pay for electricity to run pumps) are applied; Chemical disinfection residual will decay over time unless replenished; this constraint encourages using treated water relatively quickly.</a:t>
            </a:r>
          </a:p>
          <a:p>
            <a:pPr lvl="1"/>
            <a:r>
              <a:rPr lang="en-US"/>
              <a:t>Negotiable constraints are the design variables that can be adjusted to satisfy the non-negotiable constraints and the desired system performance; the main components of this category are money to pay for things, time to build (and operate), aesthetics (pipe alignment/channel geometry); system performance under various anticipated conditions.</a:t>
            </a:r>
            <a:endParaRPr lang="en-US" sz="6200"/>
          </a:p>
        </p:txBody>
      </p:sp>
    </p:spTree>
    <p:extLst>
      <p:ext uri="{BB962C8B-B14F-4D97-AF65-F5344CB8AC3E}">
        <p14:creationId xmlns:p14="http://schemas.microsoft.com/office/powerpoint/2010/main" val="4195168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Water distribution design</a:t>
            </a:r>
          </a:p>
        </p:txBody>
      </p:sp>
      <p:sp>
        <p:nvSpPr>
          <p:cNvPr id="3" name="Content Placeholder 2"/>
          <p:cNvSpPr>
            <a:spLocks noGrp="1"/>
          </p:cNvSpPr>
          <p:nvPr>
            <p:ph idx="1"/>
          </p:nvPr>
        </p:nvSpPr>
        <p:spPr>
          <a:xfrm>
            <a:off x="1027429" y="1728523"/>
            <a:ext cx="9905999" cy="3541714"/>
          </a:xfrm>
        </p:spPr>
        <p:txBody>
          <a:bodyPr>
            <a:noAutofit/>
          </a:bodyPr>
          <a:lstStyle/>
          <a:p>
            <a:r>
              <a:rPr lang="en-US"/>
              <a:t>The water system designer's goal is to satisfy a need (some level of performance) by manipulating negotiable constraints. The analytical tools herein are used to test the design before committing to an actual build (presumably so that full-scale experiment fails are avoided).</a:t>
            </a:r>
            <a:endParaRPr lang="en-US" sz="6200"/>
          </a:p>
          <a:p>
            <a:r>
              <a:rPr lang="en-US"/>
              <a:t>Design guidelines encapsulated in regulatory documents, design manuals, professional, and manufacturer's literature represent guidance based upon centuries of observation and experimentation (and a lot of failures); the value is that they generally work, and reduce commercial risk for routine water system components.</a:t>
            </a:r>
          </a:p>
        </p:txBody>
      </p:sp>
    </p:spTree>
    <p:extLst>
      <p:ext uri="{BB962C8B-B14F-4D97-AF65-F5344CB8AC3E}">
        <p14:creationId xmlns:p14="http://schemas.microsoft.com/office/powerpoint/2010/main" val="13352896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Water distribution design Elements</a:t>
            </a:r>
          </a:p>
        </p:txBody>
      </p:sp>
      <p:sp>
        <p:nvSpPr>
          <p:cNvPr id="3" name="Content Placeholder 2"/>
          <p:cNvSpPr>
            <a:spLocks noGrp="1"/>
          </p:cNvSpPr>
          <p:nvPr>
            <p:ph idx="1"/>
          </p:nvPr>
        </p:nvSpPr>
        <p:spPr>
          <a:xfrm>
            <a:off x="1027429" y="1728523"/>
            <a:ext cx="9905999" cy="3541714"/>
          </a:xfrm>
        </p:spPr>
        <p:txBody>
          <a:bodyPr>
            <a:noAutofit/>
          </a:bodyPr>
          <a:lstStyle/>
          <a:p>
            <a:r>
              <a:rPr lang="en-US" sz="3200"/>
              <a:t>Four basic elements of water distribution design are:</a:t>
            </a:r>
          </a:p>
          <a:p>
            <a:pPr marL="914400" lvl="1" indent="-457200">
              <a:buFont typeface="+mj-lt"/>
              <a:buAutoNum type="arabicPeriod"/>
            </a:pPr>
            <a:r>
              <a:rPr lang="en-US" sz="2800"/>
              <a:t>How much water will be used?</a:t>
            </a:r>
          </a:p>
          <a:p>
            <a:pPr marL="914400" lvl="1" indent="-457200">
              <a:buFont typeface="+mj-lt"/>
              <a:buAutoNum type="arabicPeriod"/>
            </a:pPr>
            <a:r>
              <a:rPr lang="en-US" sz="2800"/>
              <a:t>Where are the raw water supply locations?</a:t>
            </a:r>
          </a:p>
          <a:p>
            <a:pPr marL="914400" lvl="1" indent="-457200">
              <a:buFont typeface="+mj-lt"/>
              <a:buAutoNum type="arabicPeriod"/>
            </a:pPr>
            <a:r>
              <a:rPr lang="en-US" sz="2800"/>
              <a:t>Where are the water consumption locations?</a:t>
            </a:r>
          </a:p>
          <a:p>
            <a:pPr marL="914400" lvl="1" indent="-457200">
              <a:buFont typeface="+mj-lt"/>
              <a:buAutoNum type="arabicPeriod"/>
            </a:pPr>
            <a:r>
              <a:rPr lang="en-US" sz="2800"/>
              <a:t>What is the water use as a function of time?</a:t>
            </a:r>
          </a:p>
        </p:txBody>
      </p:sp>
    </p:spTree>
    <p:extLst>
      <p:ext uri="{BB962C8B-B14F-4D97-AF65-F5344CB8AC3E}">
        <p14:creationId xmlns:p14="http://schemas.microsoft.com/office/powerpoint/2010/main" val="17025961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Water distribution design Elements</a:t>
            </a:r>
          </a:p>
        </p:txBody>
      </p:sp>
      <p:sp>
        <p:nvSpPr>
          <p:cNvPr id="3" name="Content Placeholder 2"/>
          <p:cNvSpPr>
            <a:spLocks noGrp="1"/>
          </p:cNvSpPr>
          <p:nvPr>
            <p:ph idx="1"/>
          </p:nvPr>
        </p:nvSpPr>
        <p:spPr>
          <a:xfrm>
            <a:off x="1027429" y="1728523"/>
            <a:ext cx="9905999" cy="3541714"/>
          </a:xfrm>
        </p:spPr>
        <p:txBody>
          <a:bodyPr>
            <a:noAutofit/>
          </a:bodyPr>
          <a:lstStyle/>
          <a:p>
            <a:r>
              <a:rPr lang="en-US" sz="2800"/>
              <a:t>When designing new systems, calculating demands is not a straightforward process. The designer needs to know the expected demands, possible fire demands, and future expansions. </a:t>
            </a:r>
          </a:p>
          <a:p>
            <a:r>
              <a:rPr lang="en-US" sz="2800"/>
              <a:t>There are some publications that provide average demands for residential,commercial facilities, and production/industrial facilities.</a:t>
            </a:r>
          </a:p>
          <a:p>
            <a:pPr lvl="1"/>
            <a:r>
              <a:rPr lang="en-US"/>
              <a:t>Finding/building a modern database of such information wopuld be a good data science project</a:t>
            </a:r>
          </a:p>
        </p:txBody>
      </p:sp>
    </p:spTree>
    <p:extLst>
      <p:ext uri="{BB962C8B-B14F-4D97-AF65-F5344CB8AC3E}">
        <p14:creationId xmlns:p14="http://schemas.microsoft.com/office/powerpoint/2010/main" val="26282427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Water distribution design Elements</a:t>
            </a:r>
          </a:p>
        </p:txBody>
      </p:sp>
      <p:sp>
        <p:nvSpPr>
          <p:cNvPr id="3" name="Content Placeholder 2"/>
          <p:cNvSpPr>
            <a:spLocks noGrp="1"/>
          </p:cNvSpPr>
          <p:nvPr>
            <p:ph idx="1"/>
          </p:nvPr>
        </p:nvSpPr>
        <p:spPr>
          <a:xfrm>
            <a:off x="1027429" y="1728523"/>
            <a:ext cx="9905999" cy="3541714"/>
          </a:xfrm>
        </p:spPr>
        <p:txBody>
          <a:bodyPr>
            <a:noAutofit/>
          </a:bodyPr>
          <a:lstStyle/>
          <a:p>
            <a:r>
              <a:rPr lang="en-US" sz="3600"/>
              <a:t>Different demands need to be accounted for:</a:t>
            </a:r>
          </a:p>
          <a:p>
            <a:pPr marL="971550" lvl="1" indent="-514350">
              <a:buFont typeface="+mj-lt"/>
              <a:buAutoNum type="arabicPeriod"/>
            </a:pPr>
            <a:r>
              <a:rPr lang="en-US" sz="2800"/>
              <a:t>Customer demand Average use needed to meet non-emergency needs.</a:t>
            </a:r>
          </a:p>
          <a:p>
            <a:pPr marL="971550" lvl="1" indent="-514350">
              <a:buFont typeface="+mj-lt"/>
              <a:buAutoNum type="arabicPeriod"/>
            </a:pPr>
            <a:r>
              <a:rPr lang="en-US" sz="2800"/>
              <a:t>Fire flow demand The computed system capacity required for ensuring minimum fire protection while maintaining a minimum working pressure in the system.</a:t>
            </a:r>
          </a:p>
          <a:p>
            <a:pPr marL="971550" lvl="1" indent="-514350">
              <a:buFont typeface="+mj-lt"/>
              <a:buAutoNum type="arabicPeriod"/>
            </a:pPr>
            <a:r>
              <a:rPr lang="en-US" sz="2800"/>
              <a:t>Ultimate expansion to the system</a:t>
            </a:r>
          </a:p>
        </p:txBody>
      </p:sp>
    </p:spTree>
    <p:extLst>
      <p:ext uri="{BB962C8B-B14F-4D97-AF65-F5344CB8AC3E}">
        <p14:creationId xmlns:p14="http://schemas.microsoft.com/office/powerpoint/2010/main" val="16885809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7405"/>
            <a:ext cx="9905999" cy="1478570"/>
          </a:xfrm>
        </p:spPr>
        <p:txBody>
          <a:bodyPr/>
          <a:lstStyle/>
          <a:p>
            <a:r>
              <a:rPr lang="en-US"/>
              <a:t>Water distribution systems</a:t>
            </a:r>
          </a:p>
        </p:txBody>
      </p:sp>
      <p:sp>
        <p:nvSpPr>
          <p:cNvPr id="3" name="Content Placeholder 2"/>
          <p:cNvSpPr>
            <a:spLocks noGrp="1"/>
          </p:cNvSpPr>
          <p:nvPr>
            <p:ph idx="1"/>
          </p:nvPr>
        </p:nvSpPr>
        <p:spPr>
          <a:xfrm>
            <a:off x="944325" y="1351871"/>
            <a:ext cx="9905999" cy="3541714"/>
          </a:xfrm>
        </p:spPr>
        <p:txBody>
          <a:bodyPr>
            <a:noAutofit/>
          </a:bodyPr>
          <a:lstStyle/>
          <a:p>
            <a:r>
              <a:rPr lang="en-US" sz="3200"/>
              <a:t>Water distribution systems convey water from a </a:t>
            </a:r>
            <a:r>
              <a:rPr lang="en-US" sz="3200">
                <a:solidFill>
                  <a:srgbClr val="FFFF00"/>
                </a:solidFill>
              </a:rPr>
              <a:t>source</a:t>
            </a:r>
            <a:r>
              <a:rPr lang="en-US" sz="3200"/>
              <a:t> to a customer. Sources include:</a:t>
            </a:r>
          </a:p>
          <a:p>
            <a:pPr lvl="1"/>
            <a:r>
              <a:rPr lang="en-US" sz="2800"/>
              <a:t>Ground water: Series of municipal wells usually requiring chemical treatment, at least to the extent of chlorinating (disinfecting).</a:t>
            </a:r>
          </a:p>
          <a:p>
            <a:pPr lvl="1"/>
            <a:r>
              <a:rPr lang="en-US" sz="2800"/>
              <a:t>Surface water: Drawn from lakes or rivers just below the surface. Ocean-desalination plants on or near coastal regions.</a:t>
            </a:r>
          </a:p>
          <a:p>
            <a:pPr lvl="1"/>
            <a:r>
              <a:rPr lang="en-US" sz="2800"/>
              <a:t>Precipitation: Large municipal reservoirs collecting rain runoff and snowmelt (rainwater harvesting).</a:t>
            </a:r>
            <a:endParaRPr lang="en-US" sz="2800"/>
          </a:p>
        </p:txBody>
      </p:sp>
    </p:spTree>
    <p:extLst>
      <p:ext uri="{BB962C8B-B14F-4D97-AF65-F5344CB8AC3E}">
        <p14:creationId xmlns:p14="http://schemas.microsoft.com/office/powerpoint/2010/main" val="15333674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Transmission and distribution mains</a:t>
            </a:r>
          </a:p>
        </p:txBody>
      </p:sp>
      <p:sp>
        <p:nvSpPr>
          <p:cNvPr id="3" name="Content Placeholder 2"/>
          <p:cNvSpPr>
            <a:spLocks noGrp="1"/>
          </p:cNvSpPr>
          <p:nvPr>
            <p:ph idx="1"/>
          </p:nvPr>
        </p:nvSpPr>
        <p:spPr/>
        <p:txBody>
          <a:bodyPr>
            <a:normAutofit/>
          </a:bodyPr>
          <a:lstStyle/>
          <a:p>
            <a:r>
              <a:rPr lang="en-US"/>
              <a:t>Transmission lines are categorized as mains that carry large volumes of water, great distances, such as between a treatment plant and local storage facilities. </a:t>
            </a:r>
          </a:p>
          <a:p>
            <a:r>
              <a:rPr lang="en-US"/>
              <a:t>Distribution lines are smaller pipes including valves, hydrants, fittings, and appurtenances, that deliver treated potable water to the customers.</a:t>
            </a:r>
            <a:endParaRPr lang="en-US"/>
          </a:p>
        </p:txBody>
      </p:sp>
    </p:spTree>
    <p:extLst>
      <p:ext uri="{BB962C8B-B14F-4D97-AF65-F5344CB8AC3E}">
        <p14:creationId xmlns:p14="http://schemas.microsoft.com/office/powerpoint/2010/main" val="16726348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74770"/>
            <a:ext cx="9905999" cy="1478570"/>
          </a:xfrm>
        </p:spPr>
        <p:txBody>
          <a:bodyPr/>
          <a:lstStyle/>
          <a:p>
            <a:r>
              <a:rPr lang="en-US"/>
              <a:t>System types</a:t>
            </a:r>
          </a:p>
        </p:txBody>
      </p:sp>
      <p:sp>
        <p:nvSpPr>
          <p:cNvPr id="3" name="Content Placeholder 2"/>
          <p:cNvSpPr>
            <a:spLocks noGrp="1"/>
          </p:cNvSpPr>
          <p:nvPr>
            <p:ph idx="1"/>
          </p:nvPr>
        </p:nvSpPr>
        <p:spPr>
          <a:xfrm>
            <a:off x="826487" y="1919027"/>
            <a:ext cx="3791696" cy="3541714"/>
          </a:xfrm>
        </p:spPr>
        <p:txBody>
          <a:bodyPr>
            <a:noAutofit/>
          </a:bodyPr>
          <a:lstStyle/>
          <a:p>
            <a:endParaRPr lang="en-US" sz="2400"/>
          </a:p>
        </p:txBody>
      </p:sp>
      <p:pic>
        <p:nvPicPr>
          <p:cNvPr id="4" name="Picture 3"/>
          <p:cNvPicPr>
            <a:picLocks noChangeAspect="1"/>
          </p:cNvPicPr>
          <p:nvPr/>
        </p:nvPicPr>
        <p:blipFill>
          <a:blip r:embed="rId3"/>
          <a:stretch>
            <a:fillRect/>
          </a:stretch>
        </p:blipFill>
        <p:spPr>
          <a:xfrm>
            <a:off x="1141412" y="1160264"/>
            <a:ext cx="9580210" cy="5413126"/>
          </a:xfrm>
          <a:prstGeom prst="rect">
            <a:avLst/>
          </a:prstGeom>
        </p:spPr>
      </p:pic>
    </p:spTree>
    <p:extLst>
      <p:ext uri="{BB962C8B-B14F-4D97-AF65-F5344CB8AC3E}">
        <p14:creationId xmlns:p14="http://schemas.microsoft.com/office/powerpoint/2010/main" val="77510448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30106</TotalTime>
  <Words>2010</Words>
  <Application>Microsoft Macintosh PowerPoint</Application>
  <PresentationFormat>Custom</PresentationFormat>
  <Paragraphs>164</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CE 3372 water systems design</vt:lpstr>
      <vt:lpstr>Water distribution design</vt:lpstr>
      <vt:lpstr>Water distribution design</vt:lpstr>
      <vt:lpstr>Water distribution design Elements</vt:lpstr>
      <vt:lpstr>Water distribution design Elements</vt:lpstr>
      <vt:lpstr>Water distribution design Elements</vt:lpstr>
      <vt:lpstr>Water distribution systems</vt:lpstr>
      <vt:lpstr>Transmission and distribution mains</vt:lpstr>
      <vt:lpstr>System types</vt:lpstr>
      <vt:lpstr>Looped System features</vt:lpstr>
      <vt:lpstr>Branched System features</vt:lpstr>
      <vt:lpstr>Regulatory guidance documents</vt:lpstr>
      <vt:lpstr>Texas rg-195</vt:lpstr>
      <vt:lpstr>Representative community manuals</vt:lpstr>
      <vt:lpstr>Professional literature</vt:lpstr>
      <vt:lpstr>VENDOR literature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Management</dc:title>
  <dc:creator>Cleveland, Theodore</dc:creator>
  <cp:lastModifiedBy>theodore cleveland</cp:lastModifiedBy>
  <cp:revision>142</cp:revision>
  <dcterms:created xsi:type="dcterms:W3CDTF">2017-08-31T15:12:46Z</dcterms:created>
  <dcterms:modified xsi:type="dcterms:W3CDTF">2020-07-30T19:19:50Z</dcterms:modified>
</cp:coreProperties>
</file>