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08" r:id="rId2"/>
    <p:sldId id="332" r:id="rId3"/>
    <p:sldId id="333" r:id="rId4"/>
    <p:sldId id="334" r:id="rId5"/>
    <p:sldId id="335" r:id="rId6"/>
    <p:sldId id="336" r:id="rId7"/>
    <p:sldId id="337" r:id="rId8"/>
    <p:sldId id="338" r:id="rId9"/>
    <p:sldId id="339" r:id="rId10"/>
    <p:sldId id="340" r:id="rId11"/>
    <p:sldId id="341" r:id="rId12"/>
    <p:sldId id="342" r:id="rId13"/>
    <p:sldId id="34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4"/>
    <p:restoredTop sz="52564" autoAdjust="0"/>
  </p:normalViewPr>
  <p:slideViewPr>
    <p:cSldViewPr snapToGrid="0" snapToObjects="1">
      <p:cViewPr varScale="1">
        <p:scale>
          <a:sx n="48" d="100"/>
          <a:sy n="48" d="100"/>
        </p:scale>
        <p:origin x="-150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7/29/20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36F2A1-AAC7-7B40-9DC3-48732FDA41D6}" type="slidenum">
              <a:rPr lang="en-US" smtClean="0"/>
              <a:t>1</a:t>
            </a:fld>
            <a:endParaRPr lang="en-US"/>
          </a:p>
        </p:txBody>
      </p:sp>
    </p:spTree>
    <p:extLst>
      <p:ext uri="{BB962C8B-B14F-4D97-AF65-F5344CB8AC3E}">
        <p14:creationId xmlns:p14="http://schemas.microsoft.com/office/powerpoint/2010/main" val="47279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A land use plan or zoning map will help to determine the future</a:t>
            </a:r>
          </a:p>
          <a:p>
            <a:r>
              <a:rPr lang="en-US" sz="1200" b="0" i="0" u="none" strike="noStrike" kern="1200" baseline="0" smtClean="0">
                <a:solidFill>
                  <a:schemeClr val="tx1"/>
                </a:solidFill>
                <a:latin typeface="+mn-lt"/>
                <a:ea typeface="+mn-ea"/>
                <a:cs typeface="+mn-cs"/>
              </a:rPr>
              <a:t>demands. Use standards developed by the American Water Works Association for</a:t>
            </a:r>
          </a:p>
          <a:p>
            <a:r>
              <a:rPr lang="en-US" sz="1200" b="0" i="0" u="none" strike="noStrike" kern="1200" baseline="0" smtClean="0">
                <a:solidFill>
                  <a:schemeClr val="tx1"/>
                </a:solidFill>
                <a:latin typeface="+mn-lt"/>
                <a:ea typeface="+mn-ea"/>
                <a:cs typeface="+mn-cs"/>
              </a:rPr>
              <a:t>typical demands for a particular land use, such as industry, residential density, etc.</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424904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A land use plan or zoning map will help to determine the future</a:t>
            </a:r>
          </a:p>
          <a:p>
            <a:r>
              <a:rPr lang="en-US" sz="1200" b="0" i="0" u="none" strike="noStrike" kern="1200" baseline="0" smtClean="0">
                <a:solidFill>
                  <a:schemeClr val="tx1"/>
                </a:solidFill>
                <a:latin typeface="+mn-lt"/>
                <a:ea typeface="+mn-ea"/>
                <a:cs typeface="+mn-cs"/>
              </a:rPr>
              <a:t>demands. Use standards developed by the American Water Works Association for</a:t>
            </a:r>
          </a:p>
          <a:p>
            <a:r>
              <a:rPr lang="en-US" sz="1200" b="0" i="0" u="none" strike="noStrike" kern="1200" baseline="0" smtClean="0">
                <a:solidFill>
                  <a:schemeClr val="tx1"/>
                </a:solidFill>
                <a:latin typeface="+mn-lt"/>
                <a:ea typeface="+mn-ea"/>
                <a:cs typeface="+mn-cs"/>
              </a:rPr>
              <a:t>typical demands for a particular land use, such as industry, residential density, etc.</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When an existing system is modeled the process is known as analysis. Modeling</a:t>
            </a:r>
          </a:p>
          <a:p>
            <a:r>
              <a:rPr lang="en-US" sz="1200" b="0" i="0" u="none" strike="noStrike" kern="1200" baseline="0" smtClean="0">
                <a:solidFill>
                  <a:schemeClr val="tx1"/>
                </a:solidFill>
                <a:latin typeface="+mn-lt"/>
                <a:ea typeface="+mn-ea"/>
                <a:cs typeface="+mn-cs"/>
              </a:rPr>
              <a:t>during the course of designing a project is much more dicult. While modeling an</a:t>
            </a:r>
          </a:p>
          <a:p>
            <a:r>
              <a:rPr lang="en-US" sz="1200" b="0" i="0" u="none" strike="noStrike" kern="1200" baseline="0" smtClean="0">
                <a:solidFill>
                  <a:schemeClr val="tx1"/>
                </a:solidFill>
                <a:latin typeface="+mn-lt"/>
                <a:ea typeface="+mn-ea"/>
                <a:cs typeface="+mn-cs"/>
              </a:rPr>
              <a:t>existing system requires input of available of existing data. The level of accuracy</a:t>
            </a:r>
          </a:p>
          <a:p>
            <a:r>
              <a:rPr lang="en-US" sz="1200" b="0" i="0" u="none" strike="noStrike" kern="1200" baseline="0" smtClean="0">
                <a:solidFill>
                  <a:schemeClr val="tx1"/>
                </a:solidFill>
                <a:latin typeface="+mn-lt"/>
                <a:ea typeface="+mn-ea"/>
                <a:cs typeface="+mn-cs"/>
              </a:rPr>
              <a:t>and detail of data depends on the available data and map accuracy. When a system</a:t>
            </a:r>
          </a:p>
          <a:p>
            <a:r>
              <a:rPr lang="en-US" sz="1200" b="0" i="0" u="none" strike="noStrike" kern="1200" baseline="0" smtClean="0">
                <a:solidFill>
                  <a:schemeClr val="tx1"/>
                </a:solidFill>
                <a:latin typeface="+mn-lt"/>
                <a:ea typeface="+mn-ea"/>
                <a:cs typeface="+mn-cs"/>
              </a:rPr>
              <a:t>is being designed and modeled there is a trial and error process involved. Topo-</a:t>
            </a:r>
          </a:p>
          <a:p>
            <a:r>
              <a:rPr lang="en-US" sz="1200" b="0" i="0" u="none" strike="noStrike" kern="1200" baseline="0" smtClean="0">
                <a:solidFill>
                  <a:schemeClr val="tx1"/>
                </a:solidFill>
                <a:latin typeface="+mn-lt"/>
                <a:ea typeface="+mn-ea"/>
                <a:cs typeface="+mn-cs"/>
              </a:rPr>
              <a:t>graphic maps, general routes, and pipe sizes are assumed. The process of developing</a:t>
            </a:r>
          </a:p>
          <a:p>
            <a:r>
              <a:rPr lang="en-US" sz="1200" b="0" i="0" u="none" strike="noStrike" kern="1200" baseline="0" smtClean="0">
                <a:solidFill>
                  <a:schemeClr val="tx1"/>
                </a:solidFill>
                <a:latin typeface="+mn-lt"/>
                <a:ea typeface="+mn-ea"/>
                <a:cs typeface="+mn-cs"/>
              </a:rPr>
              <a:t>a schematic for modeling is very dynamic. A schematic of a proposed system for an</a:t>
            </a:r>
          </a:p>
          <a:p>
            <a:r>
              <a:rPr lang="en-US" sz="1200" b="0" i="0" u="none" strike="noStrike" kern="1200" baseline="0" smtClean="0">
                <a:solidFill>
                  <a:schemeClr val="tx1"/>
                </a:solidFill>
                <a:latin typeface="+mn-lt"/>
                <a:ea typeface="+mn-ea"/>
                <a:cs typeface="+mn-cs"/>
              </a:rPr>
              <a:t>existing community may be changed several times based on public input, political</a:t>
            </a:r>
          </a:p>
          <a:p>
            <a:r>
              <a:rPr lang="en-US" sz="1200" b="0" i="0" u="none" strike="noStrike" kern="1200" baseline="0" smtClean="0">
                <a:solidFill>
                  <a:schemeClr val="tx1"/>
                </a:solidFill>
                <a:latin typeface="+mn-lt"/>
                <a:ea typeface="+mn-ea"/>
                <a:cs typeface="+mn-cs"/>
              </a:rPr>
              <a:t>divisions, and cost comparisons. Much like an electrical schematic or roadway system</a:t>
            </a:r>
          </a:p>
          <a:p>
            <a:r>
              <a:rPr lang="en-US" sz="1200" b="0" i="0" u="none" strike="noStrike" kern="1200" baseline="0" smtClean="0">
                <a:solidFill>
                  <a:schemeClr val="tx1"/>
                </a:solidFill>
                <a:latin typeface="+mn-lt"/>
                <a:ea typeface="+mn-ea"/>
                <a:cs typeface="+mn-cs"/>
              </a:rPr>
              <a:t>layout, a pipe network will have nodes (junctions). Small systems can be greatly</a:t>
            </a:r>
          </a:p>
          <a:p>
            <a:r>
              <a:rPr lang="en-US" sz="1200" b="0" i="0" u="none" strike="noStrike" kern="1200" baseline="0" smtClean="0">
                <a:solidFill>
                  <a:schemeClr val="tx1"/>
                </a:solidFill>
                <a:latin typeface="+mn-lt"/>
                <a:ea typeface="+mn-ea"/>
                <a:cs typeface="+mn-cs"/>
              </a:rPr>
              <a:t>aected by small changes in demand and design. Large metropolitan systems are less</a:t>
            </a:r>
          </a:p>
          <a:p>
            <a:r>
              <a:rPr lang="en-US" sz="1200" b="0" i="0" u="none" strike="noStrike" kern="1200" baseline="0" smtClean="0">
                <a:solidFill>
                  <a:schemeClr val="tx1"/>
                </a:solidFill>
                <a:latin typeface="+mn-lt"/>
                <a:ea typeface="+mn-ea"/>
                <a:cs typeface="+mn-cs"/>
              </a:rPr>
              <a:t>aected by local demand changes at nodes.</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424904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The selected pipe diameters can aect the model signicantly. There are economic</a:t>
            </a:r>
          </a:p>
          <a:p>
            <a:r>
              <a:rPr lang="en-US" sz="1200" b="0" i="0" u="none" strike="noStrike" kern="1200" baseline="0" smtClean="0">
                <a:solidFill>
                  <a:schemeClr val="tx1"/>
                </a:solidFill>
                <a:latin typeface="+mn-lt"/>
                <a:ea typeface="+mn-ea"/>
                <a:cs typeface="+mn-cs"/>
              </a:rPr>
              <a:t>considerations in choosing the pipe diameters, many jurisdictions specify minimum</a:t>
            </a:r>
          </a:p>
          <a:p>
            <a:r>
              <a:rPr lang="en-US" sz="1200" b="0" i="0" u="none" strike="noStrike" kern="1200" baseline="0" smtClean="0">
                <a:solidFill>
                  <a:schemeClr val="tx1"/>
                </a:solidFill>
                <a:latin typeface="+mn-lt"/>
                <a:ea typeface="+mn-ea"/>
                <a:cs typeface="+mn-cs"/>
              </a:rPr>
              <a:t>pipe sizes -- sometimes these are still too small and the designer needs to acknowl-</a:t>
            </a:r>
          </a:p>
          <a:p>
            <a:r>
              <a:rPr lang="en-US" sz="1200" b="0" i="0" u="none" strike="noStrike" kern="1200" baseline="0" smtClean="0">
                <a:solidFill>
                  <a:schemeClr val="tx1"/>
                </a:solidFill>
                <a:latin typeface="+mn-lt"/>
                <a:ea typeface="+mn-ea"/>
                <a:cs typeface="+mn-cs"/>
              </a:rPr>
              <a:t>edge this fact. The trench is the biggest cost, and the hydraulics should be used to</a:t>
            </a:r>
          </a:p>
          <a:p>
            <a:r>
              <a:rPr lang="en-US" sz="1200" b="0" i="0" u="none" strike="noStrike" kern="1200" baseline="0" smtClean="0">
                <a:solidFill>
                  <a:schemeClr val="tx1"/>
                </a:solidFill>
                <a:latin typeface="+mn-lt"/>
                <a:ea typeface="+mn-ea"/>
                <a:cs typeface="+mn-cs"/>
              </a:rPr>
              <a:t>set adequate pipe sizes. Designers need to determine the proper pipe size in order</a:t>
            </a:r>
          </a:p>
          <a:p>
            <a:r>
              <a:rPr lang="en-US" sz="1200" b="0" i="0" u="none" strike="noStrike" kern="1200" baseline="0" smtClean="0">
                <a:solidFill>
                  <a:schemeClr val="tx1"/>
                </a:solidFill>
                <a:latin typeface="+mn-lt"/>
                <a:ea typeface="+mn-ea"/>
                <a:cs typeface="+mn-cs"/>
              </a:rPr>
              <a:t>to meet peak demands and re protection while maintaining an adequate dynamic</a:t>
            </a:r>
          </a:p>
          <a:p>
            <a:r>
              <a:rPr lang="en-US" sz="1200" b="0" i="0" u="none" strike="noStrike" kern="1200" baseline="0" smtClean="0">
                <a:solidFill>
                  <a:schemeClr val="tx1"/>
                </a:solidFill>
                <a:latin typeface="+mn-lt"/>
                <a:ea typeface="+mn-ea"/>
                <a:cs typeface="+mn-cs"/>
              </a:rPr>
              <a:t>pressure in the system. During design, once a model is built using good reasoning or</a:t>
            </a:r>
          </a:p>
          <a:p>
            <a:r>
              <a:rPr lang="en-US" sz="1200" b="0" i="0" u="none" strike="noStrike" kern="1200" baseline="0" smtClean="0">
                <a:solidFill>
                  <a:schemeClr val="tx1"/>
                </a:solidFill>
                <a:latin typeface="+mn-lt"/>
                <a:ea typeface="+mn-ea"/>
                <a:cs typeface="+mn-cs"/>
              </a:rPr>
              <a:t>assumptions, model runs will give results and demonstrate pipes that are too small</a:t>
            </a:r>
          </a:p>
          <a:p>
            <a:r>
              <a:rPr lang="en-US" sz="1200" b="0" i="0" u="none" strike="noStrike" kern="1200" baseline="0" smtClean="0">
                <a:solidFill>
                  <a:schemeClr val="tx1"/>
                </a:solidFill>
                <a:latin typeface="+mn-lt"/>
                <a:ea typeface="+mn-ea"/>
                <a:cs typeface="+mn-cs"/>
              </a:rPr>
              <a:t>either by hydraulic grade line or by low pressure. If you review the model output and</a:t>
            </a:r>
          </a:p>
          <a:p>
            <a:r>
              <a:rPr lang="en-US" sz="1200" b="0" i="0" u="none" strike="noStrike" kern="1200" baseline="0" smtClean="0">
                <a:solidFill>
                  <a:schemeClr val="tx1"/>
                </a:solidFill>
                <a:latin typeface="+mn-lt"/>
                <a:ea typeface="+mn-ea"/>
                <a:cs typeface="+mn-cs"/>
              </a:rPr>
              <a:t>see a signicant drop in pressure, increase the pipe diameter and try another run.</a:t>
            </a:r>
          </a:p>
          <a:p>
            <a:r>
              <a:rPr lang="en-US" sz="1200" b="0" i="0" u="none" strike="noStrike" kern="1200" baseline="0" smtClean="0">
                <a:solidFill>
                  <a:schemeClr val="tx1"/>
                </a:solidFill>
                <a:latin typeface="+mn-lt"/>
                <a:ea typeface="+mn-ea"/>
                <a:cs typeface="+mn-cs"/>
              </a:rPr>
              <a:t>Finding which pipe to increase may not be an easy task.</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424904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Pressure zones are set up to regulate pressure in locations where large grade changes</a:t>
            </a:r>
          </a:p>
          <a:p>
            <a:r>
              <a:rPr lang="en-US" sz="1200" b="0" i="0" u="none" strike="noStrike" kern="1200" baseline="0" smtClean="0">
                <a:solidFill>
                  <a:schemeClr val="tx1"/>
                </a:solidFill>
                <a:latin typeface="+mn-lt"/>
                <a:ea typeface="+mn-ea"/>
                <a:cs typeface="+mn-cs"/>
              </a:rPr>
              <a:t>will create too much pressure at the lower end of the system and not enough pressure</a:t>
            </a:r>
          </a:p>
          <a:p>
            <a:r>
              <a:rPr lang="en-US" sz="1200" b="0" i="0" u="none" strike="noStrike" kern="1200" baseline="0" smtClean="0">
                <a:solidFill>
                  <a:schemeClr val="tx1"/>
                </a:solidFill>
                <a:latin typeface="+mn-lt"/>
                <a:ea typeface="+mn-ea"/>
                <a:cs typeface="+mn-cs"/>
              </a:rPr>
              <a:t>in the higher ends. A dierential of less than 60 feet (25.4 psi) does not require a new</a:t>
            </a:r>
          </a:p>
          <a:p>
            <a:r>
              <a:rPr lang="en-US" sz="1200" b="0" i="0" u="none" strike="noStrike" kern="1200" baseline="0" smtClean="0">
                <a:solidFill>
                  <a:schemeClr val="tx1"/>
                </a:solidFill>
                <a:latin typeface="+mn-lt"/>
                <a:ea typeface="+mn-ea"/>
                <a:cs typeface="+mn-cs"/>
              </a:rPr>
              <a:t>pressure zone. More than an 80 feet dierential generally will require a pressure zone.</a:t>
            </a:r>
          </a:p>
          <a:p>
            <a:r>
              <a:rPr lang="en-US" sz="1200" b="0" i="0" u="none" strike="noStrike" kern="1200" baseline="0" smtClean="0">
                <a:solidFill>
                  <a:schemeClr val="tx1"/>
                </a:solidFill>
                <a:latin typeface="+mn-lt"/>
                <a:ea typeface="+mn-ea"/>
                <a:cs typeface="+mn-cs"/>
              </a:rPr>
              <a:t>In areas of even larger grade dierentials, such as hill country or mountain commu-</a:t>
            </a:r>
          </a:p>
          <a:p>
            <a:r>
              <a:rPr lang="en-US" sz="1200" b="0" i="0" u="none" strike="noStrike" kern="1200" baseline="0" smtClean="0">
                <a:solidFill>
                  <a:schemeClr val="tx1"/>
                </a:solidFill>
                <a:latin typeface="+mn-lt"/>
                <a:ea typeface="+mn-ea"/>
                <a:cs typeface="+mn-cs"/>
              </a:rPr>
              <a:t>nities, several consecutive pressure zones may be needed. </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4249046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The following equations</a:t>
            </a:r>
          </a:p>
          <a:p>
            <a:r>
              <a:rPr lang="en-US" sz="1200" b="0" i="0" u="none" strike="noStrike" kern="1200" baseline="0" smtClean="0">
                <a:solidFill>
                  <a:schemeClr val="tx1"/>
                </a:solidFill>
                <a:latin typeface="+mn-lt"/>
                <a:ea typeface="+mn-ea"/>
                <a:cs typeface="+mn-cs"/>
              </a:rPr>
              <a:t>can assist you in determining the HGLs for the pressure zones. HGLMIN = Highest</a:t>
            </a:r>
          </a:p>
          <a:p>
            <a:r>
              <a:rPr lang="en-US" sz="1200" b="0" i="0" u="none" strike="noStrike" kern="1200" baseline="0" smtClean="0">
                <a:solidFill>
                  <a:schemeClr val="tx1"/>
                </a:solidFill>
                <a:latin typeface="+mn-lt"/>
                <a:ea typeface="+mn-ea"/>
                <a:cs typeface="+mn-cs"/>
              </a:rPr>
              <a:t>Elevation + (2.31x Minimum Working Pressure) HGLMAX = Lowest Elevation +</a:t>
            </a:r>
          </a:p>
          <a:p>
            <a:r>
              <a:rPr lang="en-US" sz="1200" b="0" i="0" u="none" strike="noStrike" kern="1200" baseline="0" smtClean="0">
                <a:solidFill>
                  <a:schemeClr val="tx1"/>
                </a:solidFill>
                <a:latin typeface="+mn-lt"/>
                <a:ea typeface="+mn-ea"/>
                <a:cs typeface="+mn-cs"/>
              </a:rPr>
              <a:t>(2.31x Maximum Working Pressure)</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It is important to converting pressures to the HGL because most models are based</a:t>
            </a:r>
          </a:p>
          <a:p>
            <a:r>
              <a:rPr lang="en-US" sz="1200" b="0" i="0" u="none" strike="noStrike" kern="1200" baseline="0" smtClean="0">
                <a:solidFill>
                  <a:schemeClr val="tx1"/>
                </a:solidFill>
                <a:latin typeface="+mn-lt"/>
                <a:ea typeface="+mn-ea"/>
                <a:cs typeface="+mn-cs"/>
              </a:rPr>
              <a:t>on the HGL. In the case of multiple pressure zones, it is important to use the service</a:t>
            </a:r>
          </a:p>
          <a:p>
            <a:r>
              <a:rPr lang="en-US" sz="1200" b="0" i="0" u="none" strike="noStrike" kern="1200" baseline="0" smtClean="0">
                <a:solidFill>
                  <a:schemeClr val="tx1"/>
                </a:solidFill>
                <a:latin typeface="+mn-lt"/>
                <a:ea typeface="+mn-ea"/>
                <a:cs typeface="+mn-cs"/>
              </a:rPr>
              <a:t>connection datum instead of the pipe elevation or valve elevation, in these equations.</a:t>
            </a:r>
          </a:p>
          <a:p>
            <a:r>
              <a:rPr lang="en-US" sz="1200" b="0" i="0" u="none" strike="noStrike" kern="1200" baseline="0" smtClean="0">
                <a:solidFill>
                  <a:schemeClr val="tx1"/>
                </a:solidFill>
                <a:latin typeface="+mn-lt"/>
                <a:ea typeface="+mn-ea"/>
                <a:cs typeface="+mn-cs"/>
              </a:rPr>
              <a:t>Use of </a:t>
            </a:r>
            <a:r>
              <a:rPr lang="en-US" sz="1200" b="1" i="0" u="none" strike="noStrike" kern="1200" baseline="0" smtClean="0">
                <a:solidFill>
                  <a:schemeClr val="tx1"/>
                </a:solidFill>
                <a:latin typeface="+mn-lt"/>
                <a:ea typeface="+mn-ea"/>
                <a:cs typeface="+mn-cs"/>
              </a:rPr>
              <a:t>accurate topographic </a:t>
            </a:r>
            <a:r>
              <a:rPr lang="en-US" sz="1200" b="0" i="0" u="none" strike="noStrike" kern="1200" baseline="0" smtClean="0">
                <a:solidFill>
                  <a:schemeClr val="tx1"/>
                </a:solidFill>
                <a:latin typeface="+mn-lt"/>
                <a:ea typeface="+mn-ea"/>
                <a:cs typeface="+mn-cs"/>
              </a:rPr>
              <a:t>maps is very important in setting up pressure zones. As</a:t>
            </a:r>
          </a:p>
          <a:p>
            <a:r>
              <a:rPr lang="en-US" sz="1200" b="0" i="0" u="none" strike="noStrike" kern="1200" baseline="0" smtClean="0">
                <a:solidFill>
                  <a:schemeClr val="tx1"/>
                </a:solidFill>
                <a:latin typeface="+mn-lt"/>
                <a:ea typeface="+mn-ea"/>
                <a:cs typeface="+mn-cs"/>
              </a:rPr>
              <a:t>the designer you must layout the zones in order to determine the corridors so that</a:t>
            </a:r>
          </a:p>
          <a:p>
            <a:r>
              <a:rPr lang="en-US" sz="1200" b="0" i="0" u="none" strike="noStrike" kern="1200" baseline="0" smtClean="0">
                <a:solidFill>
                  <a:schemeClr val="tx1"/>
                </a:solidFill>
                <a:latin typeface="+mn-lt"/>
                <a:ea typeface="+mn-ea"/>
                <a:cs typeface="+mn-cs"/>
              </a:rPr>
              <a:t>survey eld crews can be sent out to collect accurate data for the design phase.</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11</a:t>
            </a:fld>
            <a:endParaRPr lang="en-US"/>
          </a:p>
        </p:txBody>
      </p:sp>
    </p:spTree>
    <p:extLst>
      <p:ext uri="{BB962C8B-B14F-4D97-AF65-F5344CB8AC3E}">
        <p14:creationId xmlns:p14="http://schemas.microsoft.com/office/powerpoint/2010/main" val="424904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Location of junctions will depend more upon the planned layout of the project site</a:t>
            </a:r>
          </a:p>
          <a:p>
            <a:r>
              <a:rPr lang="en-US" sz="1200" b="0" i="0" u="none" strike="noStrike" kern="1200" baseline="0" smtClean="0">
                <a:solidFill>
                  <a:schemeClr val="tx1"/>
                </a:solidFill>
                <a:latin typeface="+mn-lt"/>
                <a:ea typeface="+mn-ea"/>
                <a:cs typeface="+mn-cs"/>
              </a:rPr>
              <a:t>than the aect they will have upon the model. In general grid distribution node loca-</a:t>
            </a:r>
          </a:p>
          <a:p>
            <a:r>
              <a:rPr lang="en-US" sz="1200" b="0" i="0" u="none" strike="noStrike" kern="1200" baseline="0" smtClean="0">
                <a:solidFill>
                  <a:schemeClr val="tx1"/>
                </a:solidFill>
                <a:latin typeface="+mn-lt"/>
                <a:ea typeface="+mn-ea"/>
                <a:cs typeface="+mn-cs"/>
              </a:rPr>
              <a:t>tions have little aect upon the overall model since there are customer demands along</a:t>
            </a:r>
          </a:p>
          <a:p>
            <a:r>
              <a:rPr lang="en-US" sz="1200" b="0" i="0" u="none" strike="noStrike" kern="1200" baseline="0" smtClean="0">
                <a:solidFill>
                  <a:schemeClr val="tx1"/>
                </a:solidFill>
                <a:latin typeface="+mn-lt"/>
                <a:ea typeface="+mn-ea"/>
                <a:cs typeface="+mn-cs"/>
              </a:rPr>
              <a:t>the system between nodes. Node locations and their elevations are more relative in</a:t>
            </a:r>
          </a:p>
          <a:p>
            <a:r>
              <a:rPr lang="en-US" sz="1200" b="0" i="0" u="none" strike="noStrike" kern="1200" baseline="0" smtClean="0">
                <a:solidFill>
                  <a:schemeClr val="tx1"/>
                </a:solidFill>
                <a:latin typeface="+mn-lt"/>
                <a:ea typeface="+mn-ea"/>
                <a:cs typeface="+mn-cs"/>
              </a:rPr>
              <a:t>large transmission mains. Nodes generally should be placed at the lowest elevation</a:t>
            </a:r>
          </a:p>
          <a:p>
            <a:r>
              <a:rPr lang="en-US" sz="1200" b="0" i="0" u="none" strike="noStrike" kern="1200" baseline="0" smtClean="0">
                <a:solidFill>
                  <a:schemeClr val="tx1"/>
                </a:solidFill>
                <a:latin typeface="+mn-lt"/>
                <a:ea typeface="+mn-ea"/>
                <a:cs typeface="+mn-cs"/>
              </a:rPr>
              <a:t>of a looped system where the grades uctuate signicantly. This is not always pos-</a:t>
            </a:r>
          </a:p>
          <a:p>
            <a:r>
              <a:rPr lang="en-US" sz="1200" b="0" i="0" u="none" strike="noStrike" kern="1200" baseline="0" smtClean="0">
                <a:solidFill>
                  <a:schemeClr val="tx1"/>
                </a:solidFill>
                <a:latin typeface="+mn-lt"/>
                <a:ea typeface="+mn-ea"/>
                <a:cs typeface="+mn-cs"/>
              </a:rPr>
              <a:t>sible. When junctions are put at lower elevations, the distribution and capacity are</a:t>
            </a:r>
          </a:p>
          <a:p>
            <a:r>
              <a:rPr lang="en-US" sz="1200" b="0" i="0" u="none" strike="noStrike" kern="1200" baseline="0" smtClean="0">
                <a:solidFill>
                  <a:schemeClr val="tx1"/>
                </a:solidFill>
                <a:latin typeface="+mn-lt"/>
                <a:ea typeface="+mn-ea"/>
                <a:cs typeface="+mn-cs"/>
              </a:rPr>
              <a:t>improved. In systems where pressures are expected to uctuate or are generally low,</a:t>
            </a:r>
          </a:p>
          <a:p>
            <a:r>
              <a:rPr lang="en-US" sz="1200" b="0" i="0" u="none" strike="noStrike" kern="1200" baseline="0" smtClean="0">
                <a:solidFill>
                  <a:schemeClr val="tx1"/>
                </a:solidFill>
                <a:latin typeface="+mn-lt"/>
                <a:ea typeface="+mn-ea"/>
                <a:cs typeface="+mn-cs"/>
              </a:rPr>
              <a:t>it would be good practice to relate system node elevations to the highest point of</a:t>
            </a:r>
          </a:p>
          <a:p>
            <a:r>
              <a:rPr lang="en-US" sz="1200" b="0" i="0" u="none" strike="noStrike" kern="1200" baseline="0" smtClean="0">
                <a:solidFill>
                  <a:schemeClr val="tx1"/>
                </a:solidFill>
                <a:latin typeface="+mn-lt"/>
                <a:ea typeface="+mn-ea"/>
                <a:cs typeface="+mn-cs"/>
              </a:rPr>
              <a:t>service. Other choices of datum could be relative to the ground, or to the center of</a:t>
            </a:r>
          </a:p>
          <a:p>
            <a:r>
              <a:rPr lang="en-US" sz="1200" b="0" i="0" u="none" strike="noStrike" kern="1200" baseline="0" smtClean="0">
                <a:solidFill>
                  <a:schemeClr val="tx1"/>
                </a:solidFill>
                <a:latin typeface="+mn-lt"/>
                <a:ea typeface="+mn-ea"/>
                <a:cs typeface="+mn-cs"/>
              </a:rPr>
              <a:t>the pipe. Be consistent in order to accurately represent the model once a relative</a:t>
            </a:r>
          </a:p>
          <a:p>
            <a:r>
              <a:rPr lang="en-US" sz="1200" b="0" i="0" u="none" strike="noStrike" kern="1200" baseline="0" smtClean="0">
                <a:solidFill>
                  <a:schemeClr val="tx1"/>
                </a:solidFill>
                <a:latin typeface="+mn-lt"/>
                <a:ea typeface="+mn-ea"/>
                <a:cs typeface="+mn-cs"/>
              </a:rPr>
              <a:t>datum is chosen.</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424904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Location of junctions will depend more upon the planned layout of the project site</a:t>
            </a:r>
          </a:p>
          <a:p>
            <a:r>
              <a:rPr lang="en-US" sz="1200" b="0" i="0" u="none" strike="noStrike" kern="1200" baseline="0" smtClean="0">
                <a:solidFill>
                  <a:schemeClr val="tx1"/>
                </a:solidFill>
                <a:latin typeface="+mn-lt"/>
                <a:ea typeface="+mn-ea"/>
                <a:cs typeface="+mn-cs"/>
              </a:rPr>
              <a:t>than the aect they will have upon the model. In general grid distribution node loca-</a:t>
            </a:r>
          </a:p>
          <a:p>
            <a:r>
              <a:rPr lang="en-US" sz="1200" b="0" i="0" u="none" strike="noStrike" kern="1200" baseline="0" smtClean="0">
                <a:solidFill>
                  <a:schemeClr val="tx1"/>
                </a:solidFill>
                <a:latin typeface="+mn-lt"/>
                <a:ea typeface="+mn-ea"/>
                <a:cs typeface="+mn-cs"/>
              </a:rPr>
              <a:t>tions have little aect upon the overall model since there are customer demands along</a:t>
            </a:r>
          </a:p>
          <a:p>
            <a:r>
              <a:rPr lang="en-US" sz="1200" b="0" i="0" u="none" strike="noStrike" kern="1200" baseline="0" smtClean="0">
                <a:solidFill>
                  <a:schemeClr val="tx1"/>
                </a:solidFill>
                <a:latin typeface="+mn-lt"/>
                <a:ea typeface="+mn-ea"/>
                <a:cs typeface="+mn-cs"/>
              </a:rPr>
              <a:t>the system between nodes. Node locations and their elevations are more relative in</a:t>
            </a:r>
          </a:p>
          <a:p>
            <a:r>
              <a:rPr lang="en-US" sz="1200" b="0" i="0" u="none" strike="noStrike" kern="1200" baseline="0" smtClean="0">
                <a:solidFill>
                  <a:schemeClr val="tx1"/>
                </a:solidFill>
                <a:latin typeface="+mn-lt"/>
                <a:ea typeface="+mn-ea"/>
                <a:cs typeface="+mn-cs"/>
              </a:rPr>
              <a:t>large transmission mains. Nodes generally should be placed at the lowest elevation</a:t>
            </a:r>
          </a:p>
          <a:p>
            <a:r>
              <a:rPr lang="en-US" sz="1200" b="0" i="0" u="none" strike="noStrike" kern="1200" baseline="0" smtClean="0">
                <a:solidFill>
                  <a:schemeClr val="tx1"/>
                </a:solidFill>
                <a:latin typeface="+mn-lt"/>
                <a:ea typeface="+mn-ea"/>
                <a:cs typeface="+mn-cs"/>
              </a:rPr>
              <a:t>of a looped system where the grades uctuate signicantly. This is not always pos-</a:t>
            </a:r>
          </a:p>
          <a:p>
            <a:r>
              <a:rPr lang="en-US" sz="1200" b="0" i="0" u="none" strike="noStrike" kern="1200" baseline="0" smtClean="0">
                <a:solidFill>
                  <a:schemeClr val="tx1"/>
                </a:solidFill>
                <a:latin typeface="+mn-lt"/>
                <a:ea typeface="+mn-ea"/>
                <a:cs typeface="+mn-cs"/>
              </a:rPr>
              <a:t>sible. When junctions are put at lower elevations, the distribution and capacity are</a:t>
            </a:r>
          </a:p>
          <a:p>
            <a:r>
              <a:rPr lang="en-US" sz="1200" b="0" i="0" u="none" strike="noStrike" kern="1200" baseline="0" smtClean="0">
                <a:solidFill>
                  <a:schemeClr val="tx1"/>
                </a:solidFill>
                <a:latin typeface="+mn-lt"/>
                <a:ea typeface="+mn-ea"/>
                <a:cs typeface="+mn-cs"/>
              </a:rPr>
              <a:t>improved. In systems where pressures are expected to uctuate or are generally low,</a:t>
            </a:r>
          </a:p>
          <a:p>
            <a:r>
              <a:rPr lang="en-US" sz="1200" b="0" i="0" u="none" strike="noStrike" kern="1200" baseline="0" smtClean="0">
                <a:solidFill>
                  <a:schemeClr val="tx1"/>
                </a:solidFill>
                <a:latin typeface="+mn-lt"/>
                <a:ea typeface="+mn-ea"/>
                <a:cs typeface="+mn-cs"/>
              </a:rPr>
              <a:t>it would be good practice to relate system node elevations to the highest point of</a:t>
            </a:r>
          </a:p>
          <a:p>
            <a:r>
              <a:rPr lang="en-US" sz="1200" b="0" i="0" u="none" strike="noStrike" kern="1200" baseline="0" smtClean="0">
                <a:solidFill>
                  <a:schemeClr val="tx1"/>
                </a:solidFill>
                <a:latin typeface="+mn-lt"/>
                <a:ea typeface="+mn-ea"/>
                <a:cs typeface="+mn-cs"/>
              </a:rPr>
              <a:t>service. Other choices of datum could be relative to the ground, or to the center of</a:t>
            </a:r>
          </a:p>
          <a:p>
            <a:r>
              <a:rPr lang="en-US" sz="1200" b="0" i="0" u="none" strike="noStrike" kern="1200" baseline="0" smtClean="0">
                <a:solidFill>
                  <a:schemeClr val="tx1"/>
                </a:solidFill>
                <a:latin typeface="+mn-lt"/>
                <a:ea typeface="+mn-ea"/>
                <a:cs typeface="+mn-cs"/>
              </a:rPr>
              <a:t>the pipe. Be consistent in order to accurately represent the model once a relative</a:t>
            </a:r>
          </a:p>
          <a:p>
            <a:r>
              <a:rPr lang="en-US" sz="1200" b="0" i="0" u="none" strike="noStrike" kern="1200" baseline="0" smtClean="0">
                <a:solidFill>
                  <a:schemeClr val="tx1"/>
                </a:solidFill>
                <a:latin typeface="+mn-lt"/>
                <a:ea typeface="+mn-ea"/>
                <a:cs typeface="+mn-cs"/>
              </a:rPr>
              <a:t>datum is chosen.</a:t>
            </a:r>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13</a:t>
            </a:fld>
            <a:endParaRPr lang="en-US"/>
          </a:p>
        </p:txBody>
      </p:sp>
    </p:spTree>
    <p:extLst>
      <p:ext uri="{BB962C8B-B14F-4D97-AF65-F5344CB8AC3E}">
        <p14:creationId xmlns:p14="http://schemas.microsoft.com/office/powerpoint/2010/main" val="424904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CE 3372 water systems design</a:t>
            </a:r>
          </a:p>
        </p:txBody>
      </p:sp>
      <p:sp>
        <p:nvSpPr>
          <p:cNvPr id="3" name="Subtitle 2"/>
          <p:cNvSpPr>
            <a:spLocks noGrp="1"/>
          </p:cNvSpPr>
          <p:nvPr>
            <p:ph type="subTitle" idx="1"/>
          </p:nvPr>
        </p:nvSpPr>
        <p:spPr/>
        <p:txBody>
          <a:bodyPr>
            <a:normAutofit/>
          </a:bodyPr>
          <a:lstStyle/>
          <a:p>
            <a:r>
              <a:rPr lang="en-US" dirty="0"/>
              <a:t>Design Guidelines </a:t>
            </a:r>
            <a:r>
              <a:rPr lang="mr-IN" dirty="0"/>
              <a:t>–</a:t>
            </a:r>
            <a:r>
              <a:rPr lang="en-US" dirty="0"/>
              <a:t> drinking water supply Part 2 (fall 2020)</a:t>
            </a:r>
          </a:p>
        </p:txBody>
      </p:sp>
    </p:spTree>
    <p:extLst>
      <p:ext uri="{BB962C8B-B14F-4D97-AF65-F5344CB8AC3E}">
        <p14:creationId xmlns:p14="http://schemas.microsoft.com/office/powerpoint/2010/main" val="33698781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Pressure zones </a:t>
            </a:r>
          </a:p>
        </p:txBody>
      </p:sp>
      <p:sp>
        <p:nvSpPr>
          <p:cNvPr id="3" name="Content Placeholder 2"/>
          <p:cNvSpPr>
            <a:spLocks noGrp="1"/>
          </p:cNvSpPr>
          <p:nvPr>
            <p:ph idx="1"/>
          </p:nvPr>
        </p:nvSpPr>
        <p:spPr>
          <a:xfrm>
            <a:off x="813690" y="1611638"/>
            <a:ext cx="9905999" cy="3541714"/>
          </a:xfrm>
        </p:spPr>
        <p:txBody>
          <a:bodyPr>
            <a:noAutofit/>
          </a:bodyPr>
          <a:lstStyle/>
          <a:p>
            <a:r>
              <a:rPr lang="en-US" sz="3200"/>
              <a:t>Pressure zones are set up to regulate pressure in locations where large grade changes will create too much pressure at the lower end of the system and not enough pressure in the higher ends.</a:t>
            </a:r>
          </a:p>
          <a:p>
            <a:pPr lvl="1"/>
            <a:r>
              <a:rPr lang="en-US" sz="2800"/>
              <a:t>More than an 80 feet differential will require a pressure zone.</a:t>
            </a:r>
          </a:p>
          <a:p>
            <a:pPr lvl="1"/>
            <a:r>
              <a:rPr lang="en-US" sz="2800"/>
              <a:t>In areas of even larger grade differentials, such as hill country or mountain communities, several consecutive pressure zones may be needed.</a:t>
            </a:r>
            <a:endParaRPr lang="en-US" sz="2800"/>
          </a:p>
        </p:txBody>
      </p:sp>
    </p:spTree>
    <p:extLst>
      <p:ext uri="{BB962C8B-B14F-4D97-AF65-F5344CB8AC3E}">
        <p14:creationId xmlns:p14="http://schemas.microsoft.com/office/powerpoint/2010/main" val="38621350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Pressure zones </a:t>
            </a:r>
          </a:p>
        </p:txBody>
      </p:sp>
      <p:sp>
        <p:nvSpPr>
          <p:cNvPr id="3" name="Content Placeholder 2"/>
          <p:cNvSpPr>
            <a:spLocks noGrp="1"/>
          </p:cNvSpPr>
          <p:nvPr>
            <p:ph idx="1"/>
          </p:nvPr>
        </p:nvSpPr>
        <p:spPr>
          <a:xfrm>
            <a:off x="813690" y="1611638"/>
            <a:ext cx="9905999" cy="3541714"/>
          </a:xfrm>
        </p:spPr>
        <p:txBody>
          <a:bodyPr>
            <a:noAutofit/>
          </a:bodyPr>
          <a:lstStyle/>
          <a:p>
            <a:r>
              <a:rPr lang="en-US" sz="3200"/>
              <a:t>The following equations can assist in determining the HGLs for the pressure zones.</a:t>
            </a:r>
          </a:p>
          <a:p>
            <a:pPr lvl="1"/>
            <a:r>
              <a:rPr lang="en-US" sz="2800"/>
              <a:t>HGLMIN = Highest Elevation + (2.31x Minimum Working Pressure) </a:t>
            </a:r>
          </a:p>
          <a:p>
            <a:pPr lvl="1"/>
            <a:r>
              <a:rPr lang="en-US" sz="2800"/>
              <a:t>HGLMAX = Lowest Elevation + (2.31x Maximum Working Pressure)</a:t>
            </a:r>
            <a:endParaRPr lang="en-US" sz="2800"/>
          </a:p>
        </p:txBody>
      </p:sp>
    </p:spTree>
    <p:extLst>
      <p:ext uri="{BB962C8B-B14F-4D97-AF65-F5344CB8AC3E}">
        <p14:creationId xmlns:p14="http://schemas.microsoft.com/office/powerpoint/2010/main" val="19579701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094"/>
            <a:ext cx="9905999" cy="1478570"/>
          </a:xfrm>
        </p:spPr>
        <p:txBody>
          <a:bodyPr/>
          <a:lstStyle/>
          <a:p>
            <a:r>
              <a:rPr lang="en-US"/>
              <a:t>Junction Location and Elevation</a:t>
            </a:r>
            <a:endParaRPr lang="en-US"/>
          </a:p>
        </p:txBody>
      </p:sp>
      <p:sp>
        <p:nvSpPr>
          <p:cNvPr id="3" name="Content Placeholder 2"/>
          <p:cNvSpPr>
            <a:spLocks noGrp="1"/>
          </p:cNvSpPr>
          <p:nvPr>
            <p:ph idx="1"/>
          </p:nvPr>
        </p:nvSpPr>
        <p:spPr>
          <a:xfrm>
            <a:off x="813690" y="1135480"/>
            <a:ext cx="9905999" cy="3541714"/>
          </a:xfrm>
        </p:spPr>
        <p:txBody>
          <a:bodyPr>
            <a:noAutofit/>
          </a:bodyPr>
          <a:lstStyle/>
          <a:p>
            <a:r>
              <a:rPr lang="en-US" sz="3200"/>
              <a:t>Location of junctions will depend more upon the planned layout of the project site than the affect they will have upon the hydraulic model. </a:t>
            </a:r>
          </a:p>
          <a:p>
            <a:pPr lvl="1"/>
            <a:r>
              <a:rPr lang="en-US" sz="2800"/>
              <a:t>In general grid distribution node locations have little affect upon the overall model since there are customer demands along the real system between nodes. Node locations and their elevations are more relative in large transmission mains. </a:t>
            </a:r>
          </a:p>
          <a:p>
            <a:pPr lvl="1"/>
            <a:r>
              <a:rPr lang="en-US" sz="2800"/>
              <a:t>Nodes generally should be placed at the lowest elevation of a looped system where the grades uctuate signicantly.</a:t>
            </a:r>
          </a:p>
        </p:txBody>
      </p:sp>
    </p:spTree>
    <p:extLst>
      <p:ext uri="{BB962C8B-B14F-4D97-AF65-F5344CB8AC3E}">
        <p14:creationId xmlns:p14="http://schemas.microsoft.com/office/powerpoint/2010/main" val="23241302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094"/>
            <a:ext cx="9905999" cy="1478570"/>
          </a:xfrm>
        </p:spPr>
        <p:txBody>
          <a:bodyPr/>
          <a:lstStyle/>
          <a:p>
            <a:r>
              <a:rPr lang="en-US"/>
              <a:t>Materials</a:t>
            </a:r>
            <a:endParaRPr lang="en-US"/>
          </a:p>
        </p:txBody>
      </p:sp>
      <p:sp>
        <p:nvSpPr>
          <p:cNvPr id="3" name="Content Placeholder 2"/>
          <p:cNvSpPr>
            <a:spLocks noGrp="1"/>
          </p:cNvSpPr>
          <p:nvPr>
            <p:ph idx="1"/>
          </p:nvPr>
        </p:nvSpPr>
        <p:spPr>
          <a:xfrm>
            <a:off x="840151" y="1161933"/>
            <a:ext cx="9905999" cy="3541714"/>
          </a:xfrm>
        </p:spPr>
        <p:txBody>
          <a:bodyPr>
            <a:noAutofit/>
          </a:bodyPr>
          <a:lstStyle/>
          <a:p>
            <a:r>
              <a:rPr lang="en-US" sz="3200"/>
              <a:t>The pipe materials will effect system performance. </a:t>
            </a:r>
          </a:p>
          <a:p>
            <a:r>
              <a:rPr lang="en-US" sz="3200"/>
              <a:t>Water distribution systems are built from ductile iron pipe, ABS, PVC, and HDPE. </a:t>
            </a:r>
          </a:p>
          <a:p>
            <a:pPr lvl="1"/>
            <a:r>
              <a:rPr lang="en-US" sz="2800"/>
              <a:t>All are good materials for specific applications and various fittings to join different materials are available.</a:t>
            </a:r>
          </a:p>
          <a:p>
            <a:r>
              <a:rPr lang="en-US" sz="3200"/>
              <a:t>Different jurisdictions may specify specific materials; the designer needs to read the guidance document for the specific locale.</a:t>
            </a:r>
            <a:endParaRPr lang="en-US" sz="2800"/>
          </a:p>
        </p:txBody>
      </p:sp>
    </p:spTree>
    <p:extLst>
      <p:ext uri="{BB962C8B-B14F-4D97-AF65-F5344CB8AC3E}">
        <p14:creationId xmlns:p14="http://schemas.microsoft.com/office/powerpoint/2010/main" val="3582683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Project layout</a:t>
            </a:r>
          </a:p>
        </p:txBody>
      </p:sp>
      <p:sp>
        <p:nvSpPr>
          <p:cNvPr id="3" name="Content Placeholder 2"/>
          <p:cNvSpPr>
            <a:spLocks noGrp="1"/>
          </p:cNvSpPr>
          <p:nvPr>
            <p:ph idx="1"/>
          </p:nvPr>
        </p:nvSpPr>
        <p:spPr/>
        <p:txBody>
          <a:bodyPr>
            <a:normAutofit/>
          </a:bodyPr>
          <a:lstStyle/>
          <a:p>
            <a:r>
              <a:rPr lang="en-US"/>
              <a:t>Notice that most of the manuals spend considerable space explaining how drawings are to be submitted for approval. </a:t>
            </a:r>
          </a:p>
          <a:p>
            <a:r>
              <a:rPr lang="en-US"/>
              <a:t>The actual layout is flexible (within right-of-way) and up to the hydraulic engineer to some extent.</a:t>
            </a:r>
          </a:p>
          <a:p>
            <a:r>
              <a:rPr lang="en-US"/>
              <a:t>A designer would typically use some version of the following to design a new water distribution system:</a:t>
            </a:r>
            <a:endParaRPr lang="en-US"/>
          </a:p>
        </p:txBody>
      </p:sp>
    </p:spTree>
    <p:extLst>
      <p:ext uri="{BB962C8B-B14F-4D97-AF65-F5344CB8AC3E}">
        <p14:creationId xmlns:p14="http://schemas.microsoft.com/office/powerpoint/2010/main" val="35493503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Project layout - Continued</a:t>
            </a:r>
          </a:p>
        </p:txBody>
      </p:sp>
      <p:sp>
        <p:nvSpPr>
          <p:cNvPr id="3" name="Content Placeholder 2"/>
          <p:cNvSpPr>
            <a:spLocks noGrp="1"/>
          </p:cNvSpPr>
          <p:nvPr>
            <p:ph idx="1"/>
          </p:nvPr>
        </p:nvSpPr>
        <p:spPr>
          <a:xfrm>
            <a:off x="779364" y="1717493"/>
            <a:ext cx="9905999" cy="3541714"/>
          </a:xfrm>
        </p:spPr>
        <p:txBody>
          <a:bodyPr>
            <a:noAutofit/>
          </a:bodyPr>
          <a:lstStyle/>
          <a:p>
            <a:r>
              <a:rPr lang="en-US" sz="3200"/>
              <a:t>A designer would typically use some version of the following to design a new water distribution system:</a:t>
            </a:r>
          </a:p>
          <a:p>
            <a:pPr marL="914400" lvl="1" indent="-457200">
              <a:buFont typeface="+mj-lt"/>
              <a:buAutoNum type="arabicPeriod"/>
            </a:pPr>
            <a:r>
              <a:rPr lang="en-US" sz="2400"/>
              <a:t>Set up the system grid on the area plan. Aerial photo plots to scale are excellent tools</a:t>
            </a:r>
          </a:p>
          <a:p>
            <a:pPr marL="914400" lvl="1" indent="-457200">
              <a:buFont typeface="+mj-lt"/>
              <a:buAutoNum type="arabicPeriod"/>
            </a:pPr>
            <a:r>
              <a:rPr lang="en-US" sz="2400"/>
              <a:t>Allocate average daily demands at nodes;</a:t>
            </a:r>
          </a:p>
          <a:p>
            <a:pPr marL="914400" lvl="1" indent="-457200">
              <a:buFont typeface="+mj-lt"/>
              <a:buAutoNum type="arabicPeriod"/>
            </a:pPr>
            <a:r>
              <a:rPr lang="en-US" sz="2400"/>
              <a:t>Determine the peak factors;</a:t>
            </a:r>
          </a:p>
          <a:p>
            <a:pPr marL="914400" lvl="1" indent="-457200">
              <a:buFont typeface="+mj-lt"/>
              <a:buAutoNum type="arabicPeriod"/>
            </a:pPr>
            <a:r>
              <a:rPr lang="en-US" sz="2400"/>
              <a:t>Estimate fire demands;</a:t>
            </a:r>
          </a:p>
          <a:p>
            <a:pPr marL="914400" lvl="1" indent="-457200">
              <a:buFont typeface="+mj-lt"/>
              <a:buAutoNum type="arabicPeriod"/>
            </a:pPr>
            <a:r>
              <a:rPr lang="en-US" sz="2400"/>
              <a:t>Project demands for future expansion of the service areas.</a:t>
            </a:r>
            <a:endParaRPr lang="en-US" sz="2400"/>
          </a:p>
        </p:txBody>
      </p:sp>
    </p:spTree>
    <p:extLst>
      <p:ext uri="{BB962C8B-B14F-4D97-AF65-F5344CB8AC3E}">
        <p14:creationId xmlns:p14="http://schemas.microsoft.com/office/powerpoint/2010/main" val="33135631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Project layout - Continued</a:t>
            </a:r>
          </a:p>
        </p:txBody>
      </p:sp>
      <p:sp>
        <p:nvSpPr>
          <p:cNvPr id="3" name="Content Placeholder 2"/>
          <p:cNvSpPr>
            <a:spLocks noGrp="1"/>
          </p:cNvSpPr>
          <p:nvPr>
            <p:ph idx="1"/>
          </p:nvPr>
        </p:nvSpPr>
        <p:spPr>
          <a:xfrm>
            <a:off x="779364" y="2097088"/>
            <a:ext cx="9905999" cy="3541714"/>
          </a:xfrm>
        </p:spPr>
        <p:txBody>
          <a:bodyPr>
            <a:noAutofit/>
          </a:bodyPr>
          <a:lstStyle/>
          <a:p>
            <a:r>
              <a:rPr lang="en-US" sz="3200"/>
              <a:t>A node is considered a junction point in a system where a demand can be attributed/assigned. </a:t>
            </a:r>
          </a:p>
          <a:p>
            <a:r>
              <a:rPr lang="en-US" sz="3200"/>
              <a:t>Models use the nodes to calculate the system demands, pressures, water quality, and velocity. </a:t>
            </a:r>
          </a:p>
          <a:p>
            <a:r>
              <a:rPr lang="en-US" sz="3200"/>
              <a:t>These items are usually prescribed in guidance documents with minimum/maximum acceptable values.</a:t>
            </a:r>
            <a:endParaRPr lang="en-US" sz="2400"/>
          </a:p>
        </p:txBody>
      </p:sp>
    </p:spTree>
    <p:extLst>
      <p:ext uri="{BB962C8B-B14F-4D97-AF65-F5344CB8AC3E}">
        <p14:creationId xmlns:p14="http://schemas.microsoft.com/office/powerpoint/2010/main" val="28359823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5041"/>
            <a:ext cx="9905999" cy="1478570"/>
          </a:xfrm>
        </p:spPr>
        <p:txBody>
          <a:bodyPr/>
          <a:lstStyle/>
          <a:p>
            <a:r>
              <a:rPr lang="en-US"/>
              <a:t>Project layout - Continued</a:t>
            </a:r>
          </a:p>
        </p:txBody>
      </p:sp>
      <p:sp>
        <p:nvSpPr>
          <p:cNvPr id="3" name="Content Placeholder 2"/>
          <p:cNvSpPr>
            <a:spLocks noGrp="1"/>
          </p:cNvSpPr>
          <p:nvPr>
            <p:ph idx="1"/>
          </p:nvPr>
        </p:nvSpPr>
        <p:spPr>
          <a:xfrm>
            <a:off x="813690" y="1221872"/>
            <a:ext cx="9905999" cy="3541714"/>
          </a:xfrm>
        </p:spPr>
        <p:txBody>
          <a:bodyPr>
            <a:noAutofit/>
          </a:bodyPr>
          <a:lstStyle/>
          <a:p>
            <a:r>
              <a:rPr lang="en-US" sz="3200"/>
              <a:t>The practical design of a water system without the use of water distribution modeling software is possible, but requires a logical, economical approach of laying out the system (and some roll your own calculations)</a:t>
            </a:r>
          </a:p>
          <a:p>
            <a:pPr lvl="1"/>
            <a:r>
              <a:rPr lang="en-US" sz="2800"/>
              <a:t>professional quality software is inexpensive (free) so there is really no reason to design a system without using a hydraulic model - hence the guidance documents nearly demand a model. </a:t>
            </a:r>
            <a:endParaRPr lang="en-US" sz="2000"/>
          </a:p>
        </p:txBody>
      </p:sp>
    </p:spTree>
    <p:extLst>
      <p:ext uri="{BB962C8B-B14F-4D97-AF65-F5344CB8AC3E}">
        <p14:creationId xmlns:p14="http://schemas.microsoft.com/office/powerpoint/2010/main" val="3027806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Project layout - Continued</a:t>
            </a:r>
          </a:p>
        </p:txBody>
      </p:sp>
      <p:sp>
        <p:nvSpPr>
          <p:cNvPr id="3" name="Content Placeholder 2"/>
          <p:cNvSpPr>
            <a:spLocks noGrp="1"/>
          </p:cNvSpPr>
          <p:nvPr>
            <p:ph idx="1"/>
          </p:nvPr>
        </p:nvSpPr>
        <p:spPr>
          <a:xfrm>
            <a:off x="813690" y="2114249"/>
            <a:ext cx="9905999" cy="3541714"/>
          </a:xfrm>
        </p:spPr>
        <p:txBody>
          <a:bodyPr>
            <a:noAutofit/>
          </a:bodyPr>
          <a:lstStyle/>
          <a:p>
            <a:r>
              <a:rPr lang="en-US" sz="3200"/>
              <a:t>Commercial software is usually far easier for a designer to use and integrated into other design tools, but is computationally about the same as free software</a:t>
            </a:r>
          </a:p>
          <a:p>
            <a:pPr lvl="1"/>
            <a:r>
              <a:rPr lang="en-US" sz="2800"/>
              <a:t>by all means a designer should use commercial software when it is available.</a:t>
            </a:r>
            <a:endParaRPr lang="en-US" sz="2000"/>
          </a:p>
        </p:txBody>
      </p:sp>
    </p:spTree>
    <p:extLst>
      <p:ext uri="{BB962C8B-B14F-4D97-AF65-F5344CB8AC3E}">
        <p14:creationId xmlns:p14="http://schemas.microsoft.com/office/powerpoint/2010/main" val="40632531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Existing data</a:t>
            </a:r>
          </a:p>
        </p:txBody>
      </p:sp>
      <p:sp>
        <p:nvSpPr>
          <p:cNvPr id="3" name="Content Placeholder 2"/>
          <p:cNvSpPr>
            <a:spLocks noGrp="1"/>
          </p:cNvSpPr>
          <p:nvPr>
            <p:ph idx="1"/>
          </p:nvPr>
        </p:nvSpPr>
        <p:spPr>
          <a:xfrm>
            <a:off x="813690" y="2114249"/>
            <a:ext cx="9905999" cy="3541714"/>
          </a:xfrm>
        </p:spPr>
        <p:txBody>
          <a:bodyPr>
            <a:noAutofit/>
          </a:bodyPr>
          <a:lstStyle/>
          <a:p>
            <a:r>
              <a:rPr lang="en-US" sz="3200"/>
              <a:t>The designer will need reliable sources to determine demands. </a:t>
            </a:r>
          </a:p>
          <a:p>
            <a:pPr lvl="1"/>
            <a:r>
              <a:rPr lang="en-US" sz="2800"/>
              <a:t>Obviously a discussion with the owners is critical but the actual quantities will have to be calculated for a design situation. </a:t>
            </a:r>
          </a:p>
          <a:p>
            <a:r>
              <a:rPr lang="en-US" sz="3200"/>
              <a:t>A land use plan or zoning map will help to determine the future demands.</a:t>
            </a:r>
            <a:endParaRPr lang="en-US" sz="2000"/>
          </a:p>
        </p:txBody>
      </p:sp>
    </p:spTree>
    <p:extLst>
      <p:ext uri="{BB962C8B-B14F-4D97-AF65-F5344CB8AC3E}">
        <p14:creationId xmlns:p14="http://schemas.microsoft.com/office/powerpoint/2010/main" val="38875543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Existing data</a:t>
            </a:r>
          </a:p>
        </p:txBody>
      </p:sp>
      <p:sp>
        <p:nvSpPr>
          <p:cNvPr id="3" name="Content Placeholder 2"/>
          <p:cNvSpPr>
            <a:spLocks noGrp="1"/>
          </p:cNvSpPr>
          <p:nvPr>
            <p:ph idx="1"/>
          </p:nvPr>
        </p:nvSpPr>
        <p:spPr>
          <a:xfrm>
            <a:off x="813690" y="2114249"/>
            <a:ext cx="9905999" cy="3541714"/>
          </a:xfrm>
        </p:spPr>
        <p:txBody>
          <a:bodyPr>
            <a:noAutofit/>
          </a:bodyPr>
          <a:lstStyle/>
          <a:p>
            <a:r>
              <a:rPr lang="en-US" sz="3200"/>
              <a:t>The demands need to be compiled and situated on an area map.</a:t>
            </a:r>
          </a:p>
          <a:p>
            <a:r>
              <a:rPr lang="en-US" sz="3200"/>
              <a:t>Once complete this map can help determine node locations and pipe diameter for the system schematic</a:t>
            </a:r>
            <a:endParaRPr lang="en-US" sz="3200"/>
          </a:p>
        </p:txBody>
      </p:sp>
    </p:spTree>
    <p:extLst>
      <p:ext uri="{BB962C8B-B14F-4D97-AF65-F5344CB8AC3E}">
        <p14:creationId xmlns:p14="http://schemas.microsoft.com/office/powerpoint/2010/main" val="7531719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9" cy="1478570"/>
          </a:xfrm>
        </p:spPr>
        <p:txBody>
          <a:bodyPr/>
          <a:lstStyle/>
          <a:p>
            <a:r>
              <a:rPr lang="en-US"/>
              <a:t>Pipe diameter</a:t>
            </a:r>
          </a:p>
        </p:txBody>
      </p:sp>
      <p:sp>
        <p:nvSpPr>
          <p:cNvPr id="3" name="Content Placeholder 2"/>
          <p:cNvSpPr>
            <a:spLocks noGrp="1"/>
          </p:cNvSpPr>
          <p:nvPr>
            <p:ph idx="1"/>
          </p:nvPr>
        </p:nvSpPr>
        <p:spPr>
          <a:xfrm>
            <a:off x="813690" y="2114249"/>
            <a:ext cx="9905999" cy="3541714"/>
          </a:xfrm>
        </p:spPr>
        <p:txBody>
          <a:bodyPr>
            <a:noAutofit/>
          </a:bodyPr>
          <a:lstStyle/>
          <a:p>
            <a:r>
              <a:rPr lang="en-US" sz="3200"/>
              <a:t>The selected pipe diameters affect system hydraulics.</a:t>
            </a:r>
          </a:p>
          <a:p>
            <a:r>
              <a:rPr lang="en-US" sz="3200"/>
              <a:t>The trench is the biggest cost, and the hydraulics should be used to set adequate pipe sizes. </a:t>
            </a:r>
          </a:p>
          <a:p>
            <a:pPr lvl="1"/>
            <a:r>
              <a:rPr lang="en-US" sz="2800"/>
              <a:t>Designers need to determine the proper pipe size in order to meet peak demands and fire protection while maintaining an adequate dynamic pressure in the system.</a:t>
            </a:r>
            <a:endParaRPr lang="en-US" sz="2800"/>
          </a:p>
        </p:txBody>
      </p:sp>
    </p:spTree>
    <p:extLst>
      <p:ext uri="{BB962C8B-B14F-4D97-AF65-F5344CB8AC3E}">
        <p14:creationId xmlns:p14="http://schemas.microsoft.com/office/powerpoint/2010/main" val="73244168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28951</TotalTime>
  <Words>1708</Words>
  <Application>Microsoft Macintosh PowerPoint</Application>
  <PresentationFormat>Custom</PresentationFormat>
  <Paragraphs>130</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CE 3372 water systems design</vt:lpstr>
      <vt:lpstr>Project layout</vt:lpstr>
      <vt:lpstr>Project layout - Continued</vt:lpstr>
      <vt:lpstr>Project layout - Continued</vt:lpstr>
      <vt:lpstr>Project layout - Continued</vt:lpstr>
      <vt:lpstr>Project layout - Continued</vt:lpstr>
      <vt:lpstr>Existing data</vt:lpstr>
      <vt:lpstr>Existing data</vt:lpstr>
      <vt:lpstr>Pipe diameter</vt:lpstr>
      <vt:lpstr>Pressure zones </vt:lpstr>
      <vt:lpstr>Pressure zones </vt:lpstr>
      <vt:lpstr>Junction Location and Elevation</vt:lpstr>
      <vt:lpstr>Materials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132</cp:revision>
  <dcterms:created xsi:type="dcterms:W3CDTF">2017-08-31T15:12:46Z</dcterms:created>
  <dcterms:modified xsi:type="dcterms:W3CDTF">2020-07-30T00:02:39Z</dcterms:modified>
</cp:coreProperties>
</file>