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5"/>
  </p:notesMasterIdLst>
  <p:sldIdLst>
    <p:sldId id="256" r:id="rId2"/>
    <p:sldId id="374" r:id="rId3"/>
    <p:sldId id="375" r:id="rId4"/>
    <p:sldId id="376" r:id="rId5"/>
    <p:sldId id="377" r:id="rId6"/>
    <p:sldId id="381" r:id="rId7"/>
    <p:sldId id="382" r:id="rId8"/>
    <p:sldId id="383" r:id="rId9"/>
    <p:sldId id="384" r:id="rId10"/>
    <p:sldId id="386" r:id="rId11"/>
    <p:sldId id="378" r:id="rId12"/>
    <p:sldId id="379" r:id="rId13"/>
    <p:sldId id="38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3875"/>
  </p:normalViewPr>
  <p:slideViewPr>
    <p:cSldViewPr snapToObjects="1">
      <p:cViewPr varScale="1">
        <p:scale>
          <a:sx n="100" d="100"/>
          <a:sy n="100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233D5A-C9F7-F842-966F-B3FE9E0E3794}" type="datetime1">
              <a:rPr lang="en-US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30A8EA-57F8-DD41-A187-DB04FDCCB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1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0"/>
              </a:spcBef>
            </a:pPr>
            <a:r>
              <a:rPr lang="en-US" sz="2200">
                <a:latin typeface="Calibri" charset="0"/>
                <a:ea typeface="ＭＳ Ｐゴシック" charset="0"/>
              </a:rPr>
              <a:t>Interestingly V4 and V5 are still in use; such a fork is uncommon in the software business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E682A-F753-C441-8C5D-A13A731290D9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8484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D1467-576C-7A43-95EF-FFABA69136E0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8E0FB-BE2A-204F-BDDD-F98EA8960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4B2BC-5EC9-1347-8B8A-35C75012FD7B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C20D9-6766-D347-8CE7-BD61DB2EA8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4411A-BAE2-8B43-A607-01212392929D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81155-CE77-9749-8108-CA3CA0D30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60291D-8825-4C45-B861-3118DBA4B105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91E50-3654-4146-8236-02A35BC9D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CFE81-259C-A244-8F5A-C107773D40B1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A8DE8-4A89-3B44-A193-2720D4D6BB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8BDD5-65AF-324D-B1BC-08BA3541D828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58217-F258-384E-BC9F-2E41A5C02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B74D6-2F1B-D741-9C5D-F7EFC0FF015F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B27A3-F496-B147-872B-F35B7B5D71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0F276-42F9-634D-BFE6-D9BC545644E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E1A8D-24C7-7D4D-8741-0FFECA638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E47648-6744-BA49-A3A3-86708C80C9B5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5CFFE-A326-E34C-BFB4-DFF39FA2B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DF1CD-2E05-AA4E-AC45-69EC996453B9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18DC3-4C94-D047-AD91-39B2A32BEA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ECDF4C-66EF-7F4B-B27E-844DF611115D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DF2A7-EF58-3F40-AAD7-46E71C1FF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libri" charset="0"/>
              </a:rPr>
              <a:t>CE 3372 Water Systems Design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98989"/>
                </a:solidFill>
                <a:latin typeface="Calibri" charset="0"/>
              </a:rPr>
              <a:t>Lecture </a:t>
            </a:r>
            <a:r>
              <a:rPr lang="en-US" smtClean="0">
                <a:solidFill>
                  <a:srgbClr val="898989"/>
                </a:solidFill>
                <a:latin typeface="Calibri" charset="0"/>
              </a:rPr>
              <a:t>18: 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</a:rPr>
              <a:t>Introduction </a:t>
            </a:r>
            <a:r>
              <a:rPr lang="en-US" dirty="0">
                <a:solidFill>
                  <a:srgbClr val="898989"/>
                </a:solidFill>
                <a:latin typeface="Calibri" charset="0"/>
              </a:rPr>
              <a:t>to SWMM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7" y="0"/>
            <a:ext cx="7773338" cy="159617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Junction (Node)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88370"/>
            <a:ext cx="7313613" cy="4056062"/>
          </a:xfrm>
        </p:spPr>
        <p:txBody>
          <a:bodyPr>
            <a:normAutofit/>
          </a:bodyPr>
          <a:lstStyle/>
          <a:p>
            <a:r>
              <a:rPr lang="en-US" dirty="0" smtClean="0"/>
              <a:t>Flooded node attributes:</a:t>
            </a:r>
          </a:p>
          <a:p>
            <a:pPr lvl="1"/>
            <a:r>
              <a:rPr lang="en-US" dirty="0" smtClean="0"/>
              <a:t>How deep is the flooding allowed (surcharge depth) above the top of the node</a:t>
            </a:r>
          </a:p>
          <a:p>
            <a:pPr lvl="1"/>
            <a:r>
              <a:rPr lang="en-US" dirty="0" smtClean="0"/>
              <a:t>What is the ponded area during surcharge – treats the node as a vertical wall storage tank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Can 4"/>
          <p:cNvSpPr/>
          <p:nvPr/>
        </p:nvSpPr>
        <p:spPr>
          <a:xfrm>
            <a:off x="2667000" y="3429000"/>
            <a:ext cx="3124200" cy="1981200"/>
          </a:xfrm>
          <a:prstGeom prst="can">
            <a:avLst/>
          </a:prstGeom>
          <a:solidFill>
            <a:srgbClr val="0000FF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667000" y="4038599"/>
            <a:ext cx="3124200" cy="1388979"/>
          </a:xfrm>
          <a:prstGeom prst="can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3276600"/>
            <a:ext cx="151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Ponded Area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7982" y="4583668"/>
            <a:ext cx="166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Ponded Depth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114800" y="5410200"/>
            <a:ext cx="152400" cy="10668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5400000">
            <a:off x="2514600" y="4495800"/>
            <a:ext cx="152400" cy="3048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6096000" y="4495800"/>
            <a:ext cx="152400" cy="3810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41910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15000" y="3429000"/>
            <a:ext cx="990600" cy="21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00400" y="6477000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7030" y="5733352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Max. Depth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80896" y="6304547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 Elevation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504" y="4858434"/>
            <a:ext cx="177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Invert Elevation + Max. Depth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43400" y="5410200"/>
            <a:ext cx="0" cy="1028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Example </a:t>
            </a:r>
            <a:r>
              <a:rPr lang="en-US" dirty="0" smtClean="0">
                <a:latin typeface="Calibri" charset="0"/>
              </a:rPr>
              <a:t>1 : Rectangular Channel</a:t>
            </a:r>
            <a:endParaRPr lang="en-US" dirty="0">
              <a:latin typeface="Calibri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sz="quarter" idx="13"/>
          </p:nvPr>
        </p:nvSpPr>
        <p:spPr>
          <a:xfrm>
            <a:off x="0" y="1981200"/>
            <a:ext cx="8381530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Steady flow over a weir; depth at the weir is 2.0 meters.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Determine the water surface profile for a distance 2000 meters upstream using SWMM.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		Sketch: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Hydraulic Data: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Rectangular B = 1 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Steady flow Q = 2.5 CMS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 smtClean="0">
                <a:latin typeface="Calibri" charset="0"/>
              </a:rPr>
              <a:t>S</a:t>
            </a:r>
            <a:r>
              <a:rPr lang="en-US" i="1" baseline="-25000" dirty="0" smtClean="0">
                <a:latin typeface="Calibri" charset="0"/>
              </a:rPr>
              <a:t>o</a:t>
            </a:r>
            <a:r>
              <a:rPr lang="en-US" dirty="0" smtClean="0">
                <a:latin typeface="Calibri" charset="0"/>
              </a:rPr>
              <a:t> = 0.001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= 0.025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dirty="0" err="1" smtClean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= 200 meters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Outfall boundary == fixed</a:t>
            </a:r>
            <a:endParaRPr lang="en-US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51" y="2849827"/>
            <a:ext cx="4589106" cy="27010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6705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67600" y="4800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Example </a:t>
            </a:r>
            <a:r>
              <a:rPr lang="en-US" dirty="0" smtClean="0">
                <a:latin typeface="Calibri" charset="0"/>
              </a:rPr>
              <a:t>2 : Flow in a Sewer</a:t>
            </a:r>
            <a:endParaRPr lang="en-US" dirty="0">
              <a:latin typeface="Calibri" charset="0"/>
            </a:endParaRPr>
          </a:p>
        </p:txBody>
      </p:sp>
      <p:sp>
        <p:nvSpPr>
          <p:cNvPr id="96258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905000"/>
            <a:ext cx="8534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Discharge in a 3 mile long, 60-inch RCP sewer is 50 MGD.  What is the flow depth if the entire sewer is on a 0.1% slope and the downstream boundary (outfall) is a normal depth condition?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Hydraulic Data: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Circular: 60-inches (5 feet)</a:t>
            </a:r>
            <a:endParaRPr lang="en-US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Steady flow Q </a:t>
            </a:r>
            <a:r>
              <a:rPr lang="en-US" dirty="0" smtClean="0">
                <a:latin typeface="Calibri" charset="0"/>
              </a:rPr>
              <a:t>= 50 million gallons per day (MGD)</a:t>
            </a:r>
            <a:endParaRPr lang="en-US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S</a:t>
            </a:r>
            <a:r>
              <a:rPr lang="en-US" i="1" baseline="-25000" dirty="0">
                <a:latin typeface="Calibri" charset="0"/>
              </a:rPr>
              <a:t>o</a:t>
            </a:r>
            <a:r>
              <a:rPr lang="en-US" dirty="0">
                <a:latin typeface="Calibri" charset="0"/>
              </a:rPr>
              <a:t> = 0.001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smtClean="0">
                <a:latin typeface="Calibri" charset="0"/>
              </a:rPr>
              <a:t>0.015</a:t>
            </a:r>
            <a:endParaRPr lang="en-US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dirty="0" err="1"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smtClean="0">
                <a:latin typeface="Calibri" charset="0"/>
              </a:rPr>
              <a:t>2640 feet (use 6 links)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Outfall boundary == normal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</a:rPr>
              <a:t>Next Time</a:t>
            </a:r>
            <a:endParaRPr lang="en-US" dirty="0">
              <a:latin typeface="Calibri" charset="0"/>
            </a:endParaRPr>
          </a:p>
        </p:txBody>
      </p:sp>
      <p:sp>
        <p:nvSpPr>
          <p:cNvPr id="9625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Runoff from a sub-catchment.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Hacking “Rational” method in SWMM</a:t>
            </a:r>
          </a:p>
        </p:txBody>
      </p:sp>
    </p:spTree>
    <p:extLst>
      <p:ext uri="{BB962C8B-B14F-4D97-AF65-F5344CB8AC3E}">
        <p14:creationId xmlns:p14="http://schemas.microsoft.com/office/powerpoint/2010/main" val="5796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SWMM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828800"/>
            <a:ext cx="87630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Storm Water Management Model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Originally </a:t>
            </a:r>
            <a:r>
              <a:rPr lang="en-US" sz="2600" dirty="0" smtClean="0">
                <a:latin typeface="Calibri" charset="0"/>
              </a:rPr>
              <a:t>by </a:t>
            </a:r>
            <a:r>
              <a:rPr lang="en-US" sz="2600" dirty="0">
                <a:latin typeface="Calibri" charset="0"/>
              </a:rPr>
              <a:t>University of Florida in the 1970</a:t>
            </a:r>
            <a:r>
              <a:rPr lang="ja-JP" altLang="en-US" sz="2600" dirty="0">
                <a:latin typeface="Calibri" charset="0"/>
              </a:rPr>
              <a:t>’</a:t>
            </a:r>
            <a:r>
              <a:rPr lang="en-US" altLang="ja-JP" sz="2600" dirty="0">
                <a:latin typeface="Calibri" charset="0"/>
              </a:rPr>
              <a:t>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V1-4 are FORTRAN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V5 re-factored into C++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The computation engine is mature </a:t>
            </a:r>
            <a:endParaRPr lang="en-US" sz="3000" dirty="0" smtClean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MIKE </a:t>
            </a:r>
            <a:r>
              <a:rPr lang="en-US" sz="2400" dirty="0">
                <a:latin typeface="Calibri" charset="0"/>
              </a:rPr>
              <a:t>URBAN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SOBEK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XP-SWMM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latin typeface="Calibri" charset="0"/>
              </a:rPr>
              <a:t>Civil Storm</a:t>
            </a:r>
            <a:endParaRPr lang="en-US" sz="26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6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SWMM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828800"/>
            <a:ext cx="8763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Started as a simplified hydraulic model, evolved into an integrated hydrology-hydraulics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Pretty useful in urban settings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Used for BMP performance estimation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Used for LID performance estimation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Download and Install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Google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EPA-SWMM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find the </a:t>
            </a:r>
            <a:r>
              <a:rPr lang="en-US" altLang="ja-JP" dirty="0" smtClean="0">
                <a:latin typeface="Calibri" charset="0"/>
              </a:rPr>
              <a:t>software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Download the self-extracting </a:t>
            </a:r>
            <a:r>
              <a:rPr lang="en-US" dirty="0" smtClean="0">
                <a:latin typeface="Calibri" charset="0"/>
              </a:rPr>
              <a:t>archive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Download the user manual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Tour of the Interface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Nodes and Links</a:t>
            </a:r>
          </a:p>
          <a:p>
            <a:pPr eaLnBrk="1" hangingPunct="1"/>
            <a:r>
              <a:rPr lang="en-US" dirty="0">
                <a:latin typeface="Calibri" charset="0"/>
              </a:rPr>
              <a:t>Outfall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Sub-catchments </a:t>
            </a:r>
            <a:r>
              <a:rPr lang="en-US" dirty="0">
                <a:latin typeface="Calibri" charset="0"/>
              </a:rPr>
              <a:t>and </a:t>
            </a:r>
            <a:r>
              <a:rPr lang="en-US" dirty="0" smtClean="0">
                <a:latin typeface="Calibri" charset="0"/>
              </a:rPr>
              <a:t>Rain gages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Date/Time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Hydraulics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Hydrology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</a:rPr>
              <a:t>Nodes</a:t>
            </a:r>
            <a:endParaRPr lang="en-US" dirty="0">
              <a:latin typeface="Calibri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Junction Nodes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Storage Nodes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Invert Elevations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Flooding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9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Junction (Node)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Ordinary junction connects hydraulic elements (links)</a:t>
            </a:r>
          </a:p>
          <a:p>
            <a:r>
              <a:rPr lang="en-US" dirty="0" smtClean="0"/>
              <a:t>Junction attributes are:</a:t>
            </a:r>
          </a:p>
          <a:p>
            <a:pPr lvl="1"/>
            <a:r>
              <a:rPr lang="en-US" dirty="0" smtClean="0"/>
              <a:t>Invert elevation (elevation of the bottom of the node)</a:t>
            </a:r>
          </a:p>
          <a:p>
            <a:pPr lvl="1"/>
            <a:r>
              <a:rPr lang="en-US" dirty="0" smtClean="0"/>
              <a:t>Max elevation (elevation of top of node)</a:t>
            </a:r>
          </a:p>
          <a:p>
            <a:pPr lvl="2"/>
            <a:r>
              <a:rPr lang="en-US" dirty="0" smtClean="0"/>
              <a:t>Set to land surface to plot profile grade line in SWMM</a:t>
            </a:r>
          </a:p>
          <a:p>
            <a:pPr lvl="2"/>
            <a:r>
              <a:rPr lang="en-US" dirty="0" smtClean="0"/>
              <a:t>Set to land surface + added depth for dual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surface+subsurface</a:t>
            </a:r>
            <a:r>
              <a:rPr lang="en-US" dirty="0" smtClean="0"/>
              <a:t> drainage)</a:t>
            </a:r>
          </a:p>
          <a:p>
            <a:r>
              <a:rPr lang="en-US" dirty="0" smtClean="0"/>
              <a:t>When program runs, depth at the node is computed, but there is no storage (node has zero area)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88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Junction (Node)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2565" y="1727928"/>
            <a:ext cx="7313613" cy="4056062"/>
          </a:xfrm>
        </p:spPr>
        <p:txBody>
          <a:bodyPr>
            <a:normAutofit/>
          </a:bodyPr>
          <a:lstStyle/>
          <a:p>
            <a:r>
              <a:rPr lang="en-US" dirty="0" smtClean="0"/>
              <a:t>Ordinary junction just connects pipes N-1, N, and N+1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729943" cy="4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Junction (Node)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2565" y="1727928"/>
            <a:ext cx="7313613" cy="4056062"/>
          </a:xfrm>
        </p:spPr>
        <p:txBody>
          <a:bodyPr>
            <a:normAutofit/>
          </a:bodyPr>
          <a:lstStyle/>
          <a:p>
            <a:r>
              <a:rPr lang="en-US" dirty="0" smtClean="0"/>
              <a:t>If flooding occurs, it is only considered when HGL is above node Max. Depth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0800"/>
            <a:ext cx="3785542" cy="2888464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608024" y="3288799"/>
            <a:ext cx="838200" cy="1954950"/>
          </a:xfrm>
          <a:custGeom>
            <a:avLst/>
            <a:gdLst>
              <a:gd name="connsiteX0" fmla="*/ 0 w 1056105"/>
              <a:gd name="connsiteY0" fmla="*/ 13369 h 2005264"/>
              <a:gd name="connsiteX1" fmla="*/ 1056105 w 1056105"/>
              <a:gd name="connsiteY1" fmla="*/ 0 h 2005264"/>
              <a:gd name="connsiteX2" fmla="*/ 1056105 w 1056105"/>
              <a:gd name="connsiteY2" fmla="*/ 2005264 h 2005264"/>
              <a:gd name="connsiteX3" fmla="*/ 13368 w 1056105"/>
              <a:gd name="connsiteY3" fmla="*/ 1991895 h 2005264"/>
              <a:gd name="connsiteX4" fmla="*/ 0 w 1056105"/>
              <a:gd name="connsiteY4" fmla="*/ 13369 h 20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05" h="2005264">
                <a:moveTo>
                  <a:pt x="0" y="13369"/>
                </a:moveTo>
                <a:lnTo>
                  <a:pt x="1056105" y="0"/>
                </a:lnTo>
                <a:lnTo>
                  <a:pt x="1056105" y="2005264"/>
                </a:lnTo>
                <a:lnTo>
                  <a:pt x="13368" y="1991895"/>
                </a:lnTo>
                <a:lnTo>
                  <a:pt x="0" y="13369"/>
                </a:lnTo>
                <a:close/>
              </a:path>
            </a:pathLst>
          </a:custGeom>
          <a:solidFill>
            <a:srgbClr val="0000FF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317516" y="2590800"/>
            <a:ext cx="3863559" cy="2907798"/>
            <a:chOff x="4648200" y="2971800"/>
            <a:chExt cx="4468614" cy="34096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8200" y="2971800"/>
              <a:ext cx="4468614" cy="3409666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6324600" y="3124200"/>
              <a:ext cx="1056105" cy="2958432"/>
            </a:xfrm>
            <a:custGeom>
              <a:avLst/>
              <a:gdLst>
                <a:gd name="connsiteX0" fmla="*/ 0 w 1056105"/>
                <a:gd name="connsiteY0" fmla="*/ 13369 h 2005264"/>
                <a:gd name="connsiteX1" fmla="*/ 1056105 w 1056105"/>
                <a:gd name="connsiteY1" fmla="*/ 0 h 2005264"/>
                <a:gd name="connsiteX2" fmla="*/ 1056105 w 1056105"/>
                <a:gd name="connsiteY2" fmla="*/ 2005264 h 2005264"/>
                <a:gd name="connsiteX3" fmla="*/ 13368 w 1056105"/>
                <a:gd name="connsiteY3" fmla="*/ 1991895 h 2005264"/>
                <a:gd name="connsiteX4" fmla="*/ 0 w 1056105"/>
                <a:gd name="connsiteY4" fmla="*/ 13369 h 2005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05" h="2005264">
                  <a:moveTo>
                    <a:pt x="0" y="13369"/>
                  </a:moveTo>
                  <a:lnTo>
                    <a:pt x="1056105" y="0"/>
                  </a:lnTo>
                  <a:lnTo>
                    <a:pt x="1056105" y="2005264"/>
                  </a:lnTo>
                  <a:lnTo>
                    <a:pt x="13368" y="1991895"/>
                  </a:lnTo>
                  <a:lnTo>
                    <a:pt x="0" y="13369"/>
                  </a:lnTo>
                  <a:close/>
                </a:path>
              </a:pathLst>
            </a:custGeom>
            <a:solidFill>
              <a:srgbClr val="0000FF">
                <a:alpha val="1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906211" y="3088105"/>
              <a:ext cx="3943684" cy="173790"/>
            </a:xfrm>
            <a:custGeom>
              <a:avLst/>
              <a:gdLst>
                <a:gd name="connsiteX0" fmla="*/ 0 w 3943684"/>
                <a:gd name="connsiteY0" fmla="*/ 0 h 173790"/>
                <a:gd name="connsiteX1" fmla="*/ 66842 w 3943684"/>
                <a:gd name="connsiteY1" fmla="*/ 147053 h 173790"/>
                <a:gd name="connsiteX2" fmla="*/ 655052 w 3943684"/>
                <a:gd name="connsiteY2" fmla="*/ 66842 h 173790"/>
                <a:gd name="connsiteX3" fmla="*/ 3382210 w 3943684"/>
                <a:gd name="connsiteY3" fmla="*/ 93579 h 173790"/>
                <a:gd name="connsiteX4" fmla="*/ 3930315 w 3943684"/>
                <a:gd name="connsiteY4" fmla="*/ 173790 h 173790"/>
                <a:gd name="connsiteX5" fmla="*/ 3943684 w 3943684"/>
                <a:gd name="connsiteY5" fmla="*/ 40106 h 173790"/>
                <a:gd name="connsiteX6" fmla="*/ 0 w 3943684"/>
                <a:gd name="connsiteY6" fmla="*/ 0 h 17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3684" h="173790">
                  <a:moveTo>
                    <a:pt x="0" y="0"/>
                  </a:moveTo>
                  <a:lnTo>
                    <a:pt x="66842" y="147053"/>
                  </a:lnTo>
                  <a:lnTo>
                    <a:pt x="655052" y="66842"/>
                  </a:lnTo>
                  <a:lnTo>
                    <a:pt x="3382210" y="93579"/>
                  </a:lnTo>
                  <a:lnTo>
                    <a:pt x="3930315" y="173790"/>
                  </a:lnTo>
                  <a:lnTo>
                    <a:pt x="3943684" y="40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9208" y="561290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u="sng" dirty="0" smtClean="0"/>
              <a:t>not</a:t>
            </a:r>
            <a:r>
              <a:rPr lang="en-US" dirty="0" smtClean="0"/>
              <a:t> flooded; </a:t>
            </a:r>
            <a:br>
              <a:rPr lang="en-US" dirty="0" smtClean="0"/>
            </a:br>
            <a:r>
              <a:rPr lang="en-US" dirty="0" smtClean="0"/>
              <a:t>pipes are surcharged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69481" y="5622285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flooded; </a:t>
            </a:r>
            <a:br>
              <a:rPr lang="en-US" dirty="0" smtClean="0"/>
            </a:br>
            <a:r>
              <a:rPr lang="en-US" dirty="0" smtClean="0"/>
              <a:t>pipes are surcharged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2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520</TotalTime>
  <Words>439</Words>
  <Application>Microsoft Macintosh PowerPoint</Application>
  <PresentationFormat>On-screen Show (4:3)</PresentationFormat>
  <Paragraphs>82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CE 3372 Water Systems Design</vt:lpstr>
      <vt:lpstr>SWMM</vt:lpstr>
      <vt:lpstr>SWMM</vt:lpstr>
      <vt:lpstr>Download and Install</vt:lpstr>
      <vt:lpstr>Tour of the Interface</vt:lpstr>
      <vt:lpstr>Nodes</vt:lpstr>
      <vt:lpstr>Junction (Node)</vt:lpstr>
      <vt:lpstr>Junction (Node)</vt:lpstr>
      <vt:lpstr>Junction (Node)</vt:lpstr>
      <vt:lpstr>Junction (Node)</vt:lpstr>
      <vt:lpstr>Example 1 : Rectangular Channel</vt:lpstr>
      <vt:lpstr>Example 2 : Flow in a Sewer</vt:lpstr>
      <vt:lpstr>Next Time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55</cp:revision>
  <cp:lastPrinted>2016-12-01T00:31:49Z</cp:lastPrinted>
  <dcterms:created xsi:type="dcterms:W3CDTF">2013-10-15T13:46:21Z</dcterms:created>
  <dcterms:modified xsi:type="dcterms:W3CDTF">2017-07-16T10:10:53Z</dcterms:modified>
</cp:coreProperties>
</file>