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34.xml" ContentType="application/vnd.openxmlformats-officedocument.drawingml.chart+xml"/>
  <Override PartName="/ppt/charts/chart35.xml" ContentType="application/vnd.openxmlformats-officedocument.drawingml.chart+xml"/>
  <Override PartName="/ppt/charts/chart36.xml" ContentType="application/vnd.openxmlformats-officedocument.drawingml.chart+xml"/>
  <Override PartName="/ppt/charts/chart37.xml" ContentType="application/vnd.openxmlformats-officedocument.drawingml.chart+xml"/>
  <Override PartName="/ppt/charts/chart38.xml" ContentType="application/vnd.openxmlformats-officedocument.drawingml.chart+xml"/>
  <Override PartName="/ppt/charts/chart39.xml" ContentType="application/vnd.openxmlformats-officedocument.drawingml.chart+xml"/>
  <Override PartName="/ppt/charts/chart40.xml" ContentType="application/vnd.openxmlformats-officedocument.drawingml.chart+xml"/>
  <Override PartName="/ppt/charts/chart41.xml" ContentType="application/vnd.openxmlformats-officedocument.drawingml.chart+xml"/>
  <Override PartName="/ppt/charts/chart42.xml" ContentType="application/vnd.openxmlformats-officedocument.drawingml.chart+xml"/>
  <Override PartName="/ppt/charts/chart43.xml" ContentType="application/vnd.openxmlformats-officedocument.drawingml.chart+xml"/>
  <Override PartName="/ppt/charts/chart44.xml" ContentType="application/vnd.openxmlformats-officedocument.drawingml.chart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handoutMasterIdLst>
    <p:handoutMasterId r:id="rId76"/>
  </p:handoutMasterIdLst>
  <p:sldIdLst>
    <p:sldId id="256" r:id="rId2"/>
    <p:sldId id="257" r:id="rId3"/>
    <p:sldId id="259" r:id="rId4"/>
    <p:sldId id="380" r:id="rId5"/>
    <p:sldId id="321" r:id="rId6"/>
    <p:sldId id="381" r:id="rId7"/>
    <p:sldId id="386" r:id="rId8"/>
    <p:sldId id="390" r:id="rId9"/>
    <p:sldId id="396" r:id="rId10"/>
    <p:sldId id="370" r:id="rId11"/>
    <p:sldId id="371" r:id="rId12"/>
    <p:sldId id="330" r:id="rId13"/>
    <p:sldId id="331" r:id="rId14"/>
    <p:sldId id="312" r:id="rId15"/>
    <p:sldId id="316" r:id="rId16"/>
    <p:sldId id="280" r:id="rId17"/>
    <p:sldId id="305" r:id="rId18"/>
    <p:sldId id="307" r:id="rId19"/>
    <p:sldId id="308" r:id="rId20"/>
    <p:sldId id="309" r:id="rId21"/>
    <p:sldId id="310" r:id="rId22"/>
    <p:sldId id="311" r:id="rId23"/>
    <p:sldId id="313" r:id="rId24"/>
    <p:sldId id="315" r:id="rId25"/>
    <p:sldId id="317" r:id="rId26"/>
    <p:sldId id="361" r:id="rId27"/>
    <p:sldId id="362" r:id="rId28"/>
    <p:sldId id="346" r:id="rId29"/>
    <p:sldId id="344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7" r:id="rId38"/>
    <p:sldId id="343" r:id="rId39"/>
    <p:sldId id="345" r:id="rId40"/>
    <p:sldId id="363" r:id="rId41"/>
    <p:sldId id="364" r:id="rId42"/>
    <p:sldId id="333" r:id="rId43"/>
    <p:sldId id="332" r:id="rId44"/>
    <p:sldId id="281" r:id="rId45"/>
    <p:sldId id="319" r:id="rId46"/>
    <p:sldId id="320" r:id="rId47"/>
    <p:sldId id="322" r:id="rId48"/>
    <p:sldId id="323" r:id="rId49"/>
    <p:sldId id="324" r:id="rId50"/>
    <p:sldId id="325" r:id="rId51"/>
    <p:sldId id="326" r:id="rId52"/>
    <p:sldId id="328" r:id="rId53"/>
    <p:sldId id="348" r:id="rId54"/>
    <p:sldId id="349" r:id="rId55"/>
    <p:sldId id="350" r:id="rId56"/>
    <p:sldId id="351" r:id="rId57"/>
    <p:sldId id="352" r:id="rId58"/>
    <p:sldId id="353" r:id="rId59"/>
    <p:sldId id="354" r:id="rId60"/>
    <p:sldId id="355" r:id="rId61"/>
    <p:sldId id="356" r:id="rId62"/>
    <p:sldId id="357" r:id="rId63"/>
    <p:sldId id="391" r:id="rId64"/>
    <p:sldId id="387" r:id="rId65"/>
    <p:sldId id="395" r:id="rId66"/>
    <p:sldId id="388" r:id="rId67"/>
    <p:sldId id="372" r:id="rId68"/>
    <p:sldId id="374" r:id="rId69"/>
    <p:sldId id="379" r:id="rId70"/>
    <p:sldId id="392" r:id="rId71"/>
    <p:sldId id="394" r:id="rId72"/>
    <p:sldId id="329" r:id="rId73"/>
    <p:sldId id="262" r:id="rId74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FFCC"/>
    <a:srgbClr val="99FF99"/>
    <a:srgbClr val="99FFCC"/>
    <a:srgbClr val="FF7C80"/>
    <a:srgbClr val="FFCC99"/>
    <a:srgbClr val="0000FF"/>
    <a:srgbClr val="FFCC66"/>
    <a:srgbClr val="FF66FF"/>
    <a:srgbClr val="FF9999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85" autoAdjust="0"/>
    <p:restoredTop sz="94646" autoAdjust="0"/>
  </p:normalViewPr>
  <p:slideViewPr>
    <p:cSldViewPr>
      <p:cViewPr varScale="1">
        <p:scale>
          <a:sx n="118" d="100"/>
          <a:sy n="118" d="100"/>
        </p:scale>
        <p:origin x="634" y="8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5484"/>
    </p:cViewPr>
  </p:sorterViewPr>
  <p:notesViewPr>
    <p:cSldViewPr>
      <p:cViewPr varScale="1">
        <p:scale>
          <a:sx n="90" d="100"/>
          <a:sy n="90" d="100"/>
        </p:scale>
        <p:origin x="3564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2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3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40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4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4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43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44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wlawson\Documents\CE%204101%20(FE%20Review)\FE%20EXAM\FE%20Exam\FE%20Performance%20TTU\CE%20Program%20Data_%20June%202014\Updated%20CE%20Program%20DATA_06-24-2014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MATHEMATICS</a:t>
            </a:r>
          </a:p>
        </c:rich>
      </c:tx>
      <c:layout>
        <c:manualLayout>
          <c:xMode val="edge"/>
          <c:yMode val="edge"/>
          <c:x val="0.38848958628373026"/>
          <c:y val="2.946954813359527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187064575252022"/>
          <c:y val="0.15127701375245617"/>
          <c:w val="0.80215897784026657"/>
          <c:h val="0.73870333988212178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'AM-Summary'!$A$59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'AM-Summary'!$B$59:$AE$59</c:f>
              <c:numCache>
                <c:formatCode>0</c:formatCode>
                <c:ptCount val="30"/>
                <c:pt idx="0">
                  <c:v>59</c:v>
                </c:pt>
                <c:pt idx="1">
                  <c:v>51</c:v>
                </c:pt>
                <c:pt idx="2">
                  <c:v>57</c:v>
                </c:pt>
                <c:pt idx="3">
                  <c:v>56</c:v>
                </c:pt>
                <c:pt idx="4">
                  <c:v>65</c:v>
                </c:pt>
                <c:pt idx="5">
                  <c:v>60</c:v>
                </c:pt>
                <c:pt idx="6">
                  <c:v>62</c:v>
                </c:pt>
                <c:pt idx="7">
                  <c:v>60</c:v>
                </c:pt>
                <c:pt idx="8">
                  <c:v>70</c:v>
                </c:pt>
                <c:pt idx="9">
                  <c:v>53</c:v>
                </c:pt>
                <c:pt idx="10">
                  <c:v>52</c:v>
                </c:pt>
                <c:pt idx="11">
                  <c:v>61</c:v>
                </c:pt>
                <c:pt idx="12">
                  <c:v>58</c:v>
                </c:pt>
                <c:pt idx="13">
                  <c:v>63</c:v>
                </c:pt>
                <c:pt idx="14" formatCode="General">
                  <c:v>64</c:v>
                </c:pt>
                <c:pt idx="15" formatCode="General">
                  <c:v>73</c:v>
                </c:pt>
                <c:pt idx="16" formatCode="General">
                  <c:v>56</c:v>
                </c:pt>
                <c:pt idx="17" formatCode="General">
                  <c:v>57</c:v>
                </c:pt>
                <c:pt idx="18" formatCode="General">
                  <c:v>69</c:v>
                </c:pt>
                <c:pt idx="19" formatCode="General">
                  <c:v>69</c:v>
                </c:pt>
                <c:pt idx="20" formatCode="General">
                  <c:v>66</c:v>
                </c:pt>
                <c:pt idx="21" formatCode="General">
                  <c:v>59</c:v>
                </c:pt>
                <c:pt idx="22" formatCode="General">
                  <c:v>64</c:v>
                </c:pt>
                <c:pt idx="23" formatCode="General">
                  <c:v>67</c:v>
                </c:pt>
                <c:pt idx="24" formatCode="General">
                  <c:v>58</c:v>
                </c:pt>
                <c:pt idx="25" formatCode="General">
                  <c:v>75</c:v>
                </c:pt>
                <c:pt idx="26" formatCode="General">
                  <c:v>58</c:v>
                </c:pt>
                <c:pt idx="27" formatCode="General">
                  <c:v>67</c:v>
                </c:pt>
                <c:pt idx="28" formatCode="General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EA-40A3-99B1-92014CE23AA6}"/>
            </c:ext>
          </c:extLst>
        </c:ser>
        <c:ser>
          <c:idx val="1"/>
          <c:order val="1"/>
          <c:tx>
            <c:strRef>
              <c:f>'AM-Summary'!$A$60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'AM-Summary'!$B$60:$AE$60</c:f>
              <c:numCache>
                <c:formatCode>0</c:formatCode>
                <c:ptCount val="30"/>
                <c:pt idx="0">
                  <c:v>58</c:v>
                </c:pt>
                <c:pt idx="1">
                  <c:v>56</c:v>
                </c:pt>
                <c:pt idx="2">
                  <c:v>55</c:v>
                </c:pt>
                <c:pt idx="3">
                  <c:v>54</c:v>
                </c:pt>
                <c:pt idx="4">
                  <c:v>60</c:v>
                </c:pt>
                <c:pt idx="5">
                  <c:v>57</c:v>
                </c:pt>
                <c:pt idx="6">
                  <c:v>59</c:v>
                </c:pt>
                <c:pt idx="7">
                  <c:v>59</c:v>
                </c:pt>
                <c:pt idx="8">
                  <c:v>64</c:v>
                </c:pt>
                <c:pt idx="9">
                  <c:v>54</c:v>
                </c:pt>
                <c:pt idx="10">
                  <c:v>51</c:v>
                </c:pt>
                <c:pt idx="11">
                  <c:v>60</c:v>
                </c:pt>
                <c:pt idx="12">
                  <c:v>59</c:v>
                </c:pt>
                <c:pt idx="13">
                  <c:v>64</c:v>
                </c:pt>
                <c:pt idx="14" formatCode="General">
                  <c:v>71</c:v>
                </c:pt>
                <c:pt idx="15" formatCode="General">
                  <c:v>68</c:v>
                </c:pt>
                <c:pt idx="16" formatCode="General">
                  <c:v>61</c:v>
                </c:pt>
                <c:pt idx="17" formatCode="General">
                  <c:v>60</c:v>
                </c:pt>
                <c:pt idx="18" formatCode="General">
                  <c:v>69</c:v>
                </c:pt>
                <c:pt idx="19" formatCode="General">
                  <c:v>67</c:v>
                </c:pt>
                <c:pt idx="20" formatCode="General">
                  <c:v>65</c:v>
                </c:pt>
                <c:pt idx="21" formatCode="General">
                  <c:v>58</c:v>
                </c:pt>
                <c:pt idx="22" formatCode="General">
                  <c:v>64</c:v>
                </c:pt>
                <c:pt idx="23" formatCode="General">
                  <c:v>66</c:v>
                </c:pt>
                <c:pt idx="24" formatCode="General">
                  <c:v>61</c:v>
                </c:pt>
                <c:pt idx="25" formatCode="General">
                  <c:v>75</c:v>
                </c:pt>
                <c:pt idx="26" formatCode="General">
                  <c:v>58</c:v>
                </c:pt>
                <c:pt idx="27" formatCode="General">
                  <c:v>69</c:v>
                </c:pt>
                <c:pt idx="28" formatCode="General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0EA-40A3-99B1-92014CE23AA6}"/>
            </c:ext>
          </c:extLst>
        </c:ser>
        <c:ser>
          <c:idx val="2"/>
          <c:order val="2"/>
          <c:tx>
            <c:strRef>
              <c:f>'AM-Summary'!$A$61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'AM-Summary'!$B$61:$AE$61</c:f>
              <c:numCache>
                <c:formatCode>General</c:formatCode>
                <c:ptCount val="30"/>
                <c:pt idx="3" formatCode="0">
                  <c:v>55</c:v>
                </c:pt>
                <c:pt idx="4" formatCode="0">
                  <c:v>63</c:v>
                </c:pt>
                <c:pt idx="5" formatCode="0">
                  <c:v>59</c:v>
                </c:pt>
                <c:pt idx="6" formatCode="0">
                  <c:v>61</c:v>
                </c:pt>
                <c:pt idx="7" formatCode="0">
                  <c:v>60</c:v>
                </c:pt>
                <c:pt idx="8" formatCode="0">
                  <c:v>66</c:v>
                </c:pt>
                <c:pt idx="9" formatCode="0">
                  <c:v>56</c:v>
                </c:pt>
                <c:pt idx="10" formatCode="0">
                  <c:v>54</c:v>
                </c:pt>
                <c:pt idx="11" formatCode="0">
                  <c:v>62</c:v>
                </c:pt>
                <c:pt idx="12" formatCode="0">
                  <c:v>61</c:v>
                </c:pt>
                <c:pt idx="13" formatCode="0">
                  <c:v>67</c:v>
                </c:pt>
                <c:pt idx="14">
                  <c:v>73</c:v>
                </c:pt>
                <c:pt idx="15">
                  <c:v>71</c:v>
                </c:pt>
                <c:pt idx="16">
                  <c:v>63</c:v>
                </c:pt>
                <c:pt idx="17">
                  <c:v>63</c:v>
                </c:pt>
                <c:pt idx="18">
                  <c:v>71</c:v>
                </c:pt>
                <c:pt idx="20">
                  <c:v>65</c:v>
                </c:pt>
                <c:pt idx="21">
                  <c:v>59</c:v>
                </c:pt>
                <c:pt idx="22">
                  <c:v>64</c:v>
                </c:pt>
                <c:pt idx="23">
                  <c:v>66</c:v>
                </c:pt>
                <c:pt idx="24">
                  <c:v>60</c:v>
                </c:pt>
                <c:pt idx="25">
                  <c:v>74</c:v>
                </c:pt>
                <c:pt idx="26">
                  <c:v>58</c:v>
                </c:pt>
                <c:pt idx="27">
                  <c:v>69</c:v>
                </c:pt>
                <c:pt idx="28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0EA-40A3-99B1-92014CE23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472512"/>
        <c:axId val="588473072"/>
      </c:lineChart>
      <c:dateAx>
        <c:axId val="58847251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473072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8473072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1366951198238841E-2"/>
              <c:y val="0.20356533024286094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47251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143941539681665"/>
          <c:y val="0.70333988212180765"/>
          <c:w val="0.24640306652315946"/>
          <c:h val="0.1571709233791748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2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STRENGTH</a:t>
            </a:r>
          </a:p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 sz="1200" b="1" i="0" u="none" strike="noStrike" baseline="0">
                <a:solidFill>
                  <a:srgbClr val="000000"/>
                </a:solidFill>
                <a:latin typeface="Arial"/>
                <a:cs typeface="Arial"/>
              </a:rPr>
              <a:t> OF MATERIALS (SOLIDS)</a:t>
            </a:r>
          </a:p>
        </c:rich>
      </c:tx>
      <c:layout>
        <c:manualLayout>
          <c:xMode val="edge"/>
          <c:yMode val="edge"/>
          <c:x val="0.27272746361250338"/>
          <c:y val="2.952755905511803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8000015980127862"/>
          <c:y val="0.15157494884095571"/>
          <c:w val="0.78727342620155061"/>
          <c:h val="0.73818968591374523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'AM-Summary'!$A$66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'AM-Summary'!$B$66:$AE$66</c:f>
              <c:numCache>
                <c:formatCode>0</c:formatCode>
                <c:ptCount val="30"/>
                <c:pt idx="0">
                  <c:v>63</c:v>
                </c:pt>
                <c:pt idx="1">
                  <c:v>55</c:v>
                </c:pt>
                <c:pt idx="2">
                  <c:v>51</c:v>
                </c:pt>
                <c:pt idx="3">
                  <c:v>64</c:v>
                </c:pt>
                <c:pt idx="4">
                  <c:v>72</c:v>
                </c:pt>
                <c:pt idx="5">
                  <c:v>62</c:v>
                </c:pt>
                <c:pt idx="6">
                  <c:v>63</c:v>
                </c:pt>
                <c:pt idx="7">
                  <c:v>61</c:v>
                </c:pt>
                <c:pt idx="8">
                  <c:v>69</c:v>
                </c:pt>
                <c:pt idx="9">
                  <c:v>53</c:v>
                </c:pt>
                <c:pt idx="10">
                  <c:v>59</c:v>
                </c:pt>
                <c:pt idx="11">
                  <c:v>66</c:v>
                </c:pt>
                <c:pt idx="12">
                  <c:v>62</c:v>
                </c:pt>
                <c:pt idx="13">
                  <c:v>72</c:v>
                </c:pt>
                <c:pt idx="14" formatCode="General">
                  <c:v>72</c:v>
                </c:pt>
                <c:pt idx="15" formatCode="General">
                  <c:v>73</c:v>
                </c:pt>
                <c:pt idx="16" formatCode="General">
                  <c:v>56</c:v>
                </c:pt>
                <c:pt idx="17" formatCode="General">
                  <c:v>68</c:v>
                </c:pt>
                <c:pt idx="18" formatCode="General">
                  <c:v>50</c:v>
                </c:pt>
                <c:pt idx="19" formatCode="General">
                  <c:v>71</c:v>
                </c:pt>
                <c:pt idx="20" formatCode="General">
                  <c:v>60</c:v>
                </c:pt>
                <c:pt idx="21" formatCode="General">
                  <c:v>58</c:v>
                </c:pt>
                <c:pt idx="22" formatCode="General">
                  <c:v>66</c:v>
                </c:pt>
                <c:pt idx="23" formatCode="General">
                  <c:v>61</c:v>
                </c:pt>
                <c:pt idx="24" formatCode="General">
                  <c:v>57</c:v>
                </c:pt>
                <c:pt idx="25" formatCode="General">
                  <c:v>60</c:v>
                </c:pt>
                <c:pt idx="26" formatCode="General">
                  <c:v>69</c:v>
                </c:pt>
                <c:pt idx="27" formatCode="General">
                  <c:v>66</c:v>
                </c:pt>
                <c:pt idx="28" formatCode="General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796-40A2-B60C-D9D22301C413}"/>
            </c:ext>
          </c:extLst>
        </c:ser>
        <c:ser>
          <c:idx val="1"/>
          <c:order val="1"/>
          <c:tx>
            <c:strRef>
              <c:f>'AM-Summary'!$A$67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'AM-Summary'!$B$67:$AE$67</c:f>
              <c:numCache>
                <c:formatCode>0</c:formatCode>
                <c:ptCount val="30"/>
                <c:pt idx="0">
                  <c:v>54</c:v>
                </c:pt>
                <c:pt idx="1">
                  <c:v>54</c:v>
                </c:pt>
                <c:pt idx="2">
                  <c:v>46</c:v>
                </c:pt>
                <c:pt idx="3">
                  <c:v>64</c:v>
                </c:pt>
                <c:pt idx="4">
                  <c:v>66</c:v>
                </c:pt>
                <c:pt idx="5">
                  <c:v>57</c:v>
                </c:pt>
                <c:pt idx="6">
                  <c:v>63</c:v>
                </c:pt>
                <c:pt idx="7">
                  <c:v>54</c:v>
                </c:pt>
                <c:pt idx="8">
                  <c:v>62</c:v>
                </c:pt>
                <c:pt idx="9">
                  <c:v>57</c:v>
                </c:pt>
                <c:pt idx="10">
                  <c:v>54</c:v>
                </c:pt>
                <c:pt idx="11">
                  <c:v>66</c:v>
                </c:pt>
                <c:pt idx="12">
                  <c:v>61</c:v>
                </c:pt>
                <c:pt idx="13">
                  <c:v>73</c:v>
                </c:pt>
                <c:pt idx="14" formatCode="General">
                  <c:v>75</c:v>
                </c:pt>
                <c:pt idx="15" formatCode="General">
                  <c:v>69</c:v>
                </c:pt>
                <c:pt idx="16" formatCode="General">
                  <c:v>57</c:v>
                </c:pt>
                <c:pt idx="17" formatCode="General">
                  <c:v>66</c:v>
                </c:pt>
                <c:pt idx="18" formatCode="General">
                  <c:v>56</c:v>
                </c:pt>
                <c:pt idx="19" formatCode="General">
                  <c:v>69</c:v>
                </c:pt>
                <c:pt idx="20" formatCode="General">
                  <c:v>55</c:v>
                </c:pt>
                <c:pt idx="21" formatCode="General">
                  <c:v>56</c:v>
                </c:pt>
                <c:pt idx="22" formatCode="General">
                  <c:v>64</c:v>
                </c:pt>
                <c:pt idx="23" formatCode="General">
                  <c:v>60</c:v>
                </c:pt>
                <c:pt idx="24" formatCode="General">
                  <c:v>59</c:v>
                </c:pt>
                <c:pt idx="25" formatCode="General">
                  <c:v>56</c:v>
                </c:pt>
                <c:pt idx="26" formatCode="General">
                  <c:v>67</c:v>
                </c:pt>
                <c:pt idx="27" formatCode="General">
                  <c:v>62</c:v>
                </c:pt>
                <c:pt idx="28" formatCode="General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796-40A2-B60C-D9D22301C413}"/>
            </c:ext>
          </c:extLst>
        </c:ser>
        <c:ser>
          <c:idx val="2"/>
          <c:order val="2"/>
          <c:tx>
            <c:strRef>
              <c:f>'AM-Summary'!$A$68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'AM-Summary'!$B$68:$AE$68</c:f>
              <c:numCache>
                <c:formatCode>General</c:formatCode>
                <c:ptCount val="30"/>
                <c:pt idx="3" formatCode="0">
                  <c:v>65</c:v>
                </c:pt>
                <c:pt idx="4" formatCode="0">
                  <c:v>68</c:v>
                </c:pt>
                <c:pt idx="5" formatCode="0">
                  <c:v>58</c:v>
                </c:pt>
                <c:pt idx="6" formatCode="0">
                  <c:v>65</c:v>
                </c:pt>
                <c:pt idx="7" formatCode="0">
                  <c:v>56</c:v>
                </c:pt>
                <c:pt idx="8" formatCode="0">
                  <c:v>63</c:v>
                </c:pt>
                <c:pt idx="9" formatCode="0">
                  <c:v>58</c:v>
                </c:pt>
                <c:pt idx="10" formatCode="0">
                  <c:v>56</c:v>
                </c:pt>
                <c:pt idx="11" formatCode="0">
                  <c:v>67</c:v>
                </c:pt>
                <c:pt idx="12" formatCode="0">
                  <c:v>64</c:v>
                </c:pt>
                <c:pt idx="13" formatCode="0">
                  <c:v>75</c:v>
                </c:pt>
                <c:pt idx="14">
                  <c:v>77</c:v>
                </c:pt>
                <c:pt idx="15">
                  <c:v>71</c:v>
                </c:pt>
                <c:pt idx="16">
                  <c:v>59</c:v>
                </c:pt>
                <c:pt idx="17">
                  <c:v>68</c:v>
                </c:pt>
                <c:pt idx="18">
                  <c:v>57</c:v>
                </c:pt>
                <c:pt idx="20">
                  <c:v>55</c:v>
                </c:pt>
                <c:pt idx="21">
                  <c:v>57</c:v>
                </c:pt>
                <c:pt idx="22">
                  <c:v>66</c:v>
                </c:pt>
                <c:pt idx="23">
                  <c:v>61</c:v>
                </c:pt>
                <c:pt idx="24">
                  <c:v>60</c:v>
                </c:pt>
                <c:pt idx="25">
                  <c:v>57</c:v>
                </c:pt>
                <c:pt idx="26">
                  <c:v>68</c:v>
                </c:pt>
                <c:pt idx="27">
                  <c:v>61</c:v>
                </c:pt>
                <c:pt idx="28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796-40A2-B60C-D9D22301C4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386304"/>
        <c:axId val="589386864"/>
      </c:lineChart>
      <c:dateAx>
        <c:axId val="589386304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86864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9386864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5.8181848885855855E-2"/>
              <c:y val="0.20199752665906354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8630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7818239083750897"/>
          <c:y val="0.67716597433194869"/>
          <c:w val="0.26000019088523008"/>
          <c:h val="0.1732285531237729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THERMODYNAMICS</a:t>
            </a:r>
          </a:p>
        </c:rich>
      </c:tx>
      <c:layout>
        <c:manualLayout>
          <c:xMode val="edge"/>
          <c:yMode val="edge"/>
          <c:x val="0.35727109515260413"/>
          <c:y val="2.952755905511803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15798922800718"/>
          <c:y val="0.15157494884095571"/>
          <c:w val="0.8061041292639135"/>
          <c:h val="0.73818968591374523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'AM-Summary'!$A$80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'AM-Summary'!$B$80:$AE$80</c:f>
              <c:numCache>
                <c:formatCode>0</c:formatCode>
                <c:ptCount val="30"/>
                <c:pt idx="0">
                  <c:v>45</c:v>
                </c:pt>
                <c:pt idx="1">
                  <c:v>56</c:v>
                </c:pt>
                <c:pt idx="2">
                  <c:v>42</c:v>
                </c:pt>
                <c:pt idx="3">
                  <c:v>49</c:v>
                </c:pt>
                <c:pt idx="4">
                  <c:v>58</c:v>
                </c:pt>
                <c:pt idx="5">
                  <c:v>50</c:v>
                </c:pt>
                <c:pt idx="6">
                  <c:v>51</c:v>
                </c:pt>
                <c:pt idx="7">
                  <c:v>51</c:v>
                </c:pt>
                <c:pt idx="8">
                  <c:v>58</c:v>
                </c:pt>
                <c:pt idx="9">
                  <c:v>51</c:v>
                </c:pt>
                <c:pt idx="10">
                  <c:v>37</c:v>
                </c:pt>
                <c:pt idx="11">
                  <c:v>47</c:v>
                </c:pt>
                <c:pt idx="12">
                  <c:v>47</c:v>
                </c:pt>
                <c:pt idx="13">
                  <c:v>43</c:v>
                </c:pt>
                <c:pt idx="14" formatCode="General">
                  <c:v>44</c:v>
                </c:pt>
                <c:pt idx="15" formatCode="General">
                  <c:v>47</c:v>
                </c:pt>
                <c:pt idx="16" formatCode="General">
                  <c:v>32</c:v>
                </c:pt>
                <c:pt idx="17" formatCode="General">
                  <c:v>45</c:v>
                </c:pt>
                <c:pt idx="18" formatCode="General">
                  <c:v>42</c:v>
                </c:pt>
                <c:pt idx="19" formatCode="General">
                  <c:v>41</c:v>
                </c:pt>
                <c:pt idx="20" formatCode="General">
                  <c:v>43</c:v>
                </c:pt>
                <c:pt idx="21" formatCode="General">
                  <c:v>35</c:v>
                </c:pt>
                <c:pt idx="22" formatCode="General">
                  <c:v>43</c:v>
                </c:pt>
                <c:pt idx="23" formatCode="General">
                  <c:v>33</c:v>
                </c:pt>
                <c:pt idx="24" formatCode="General">
                  <c:v>42</c:v>
                </c:pt>
                <c:pt idx="25" formatCode="General">
                  <c:v>58</c:v>
                </c:pt>
                <c:pt idx="26" formatCode="General">
                  <c:v>40</c:v>
                </c:pt>
                <c:pt idx="27" formatCode="General">
                  <c:v>37</c:v>
                </c:pt>
                <c:pt idx="28" formatCode="General">
                  <c:v>36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82B-4AD6-9855-FAFED281805D}"/>
            </c:ext>
          </c:extLst>
        </c:ser>
        <c:ser>
          <c:idx val="1"/>
          <c:order val="1"/>
          <c:tx>
            <c:strRef>
              <c:f>'AM-Summary'!$A$81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'AM-Summary'!$B$81:$AE$81</c:f>
              <c:numCache>
                <c:formatCode>0</c:formatCode>
                <c:ptCount val="30"/>
                <c:pt idx="0">
                  <c:v>43</c:v>
                </c:pt>
                <c:pt idx="1">
                  <c:v>48</c:v>
                </c:pt>
                <c:pt idx="2">
                  <c:v>42</c:v>
                </c:pt>
                <c:pt idx="3">
                  <c:v>51</c:v>
                </c:pt>
                <c:pt idx="4">
                  <c:v>51</c:v>
                </c:pt>
                <c:pt idx="5">
                  <c:v>43</c:v>
                </c:pt>
                <c:pt idx="6">
                  <c:v>45</c:v>
                </c:pt>
                <c:pt idx="7">
                  <c:v>42</c:v>
                </c:pt>
                <c:pt idx="8">
                  <c:v>44</c:v>
                </c:pt>
                <c:pt idx="9">
                  <c:v>42</c:v>
                </c:pt>
                <c:pt idx="10">
                  <c:v>36</c:v>
                </c:pt>
                <c:pt idx="11">
                  <c:v>44</c:v>
                </c:pt>
                <c:pt idx="12">
                  <c:v>47</c:v>
                </c:pt>
                <c:pt idx="13">
                  <c:v>48</c:v>
                </c:pt>
                <c:pt idx="14" formatCode="General">
                  <c:v>48</c:v>
                </c:pt>
                <c:pt idx="15" formatCode="General">
                  <c:v>51</c:v>
                </c:pt>
                <c:pt idx="16" formatCode="General">
                  <c:v>38</c:v>
                </c:pt>
                <c:pt idx="17" formatCode="General">
                  <c:v>49</c:v>
                </c:pt>
                <c:pt idx="18" formatCode="General">
                  <c:v>49</c:v>
                </c:pt>
                <c:pt idx="19" formatCode="General">
                  <c:v>53</c:v>
                </c:pt>
                <c:pt idx="20" formatCode="General">
                  <c:v>46</c:v>
                </c:pt>
                <c:pt idx="21" formatCode="General">
                  <c:v>36</c:v>
                </c:pt>
                <c:pt idx="22" formatCode="General">
                  <c:v>51</c:v>
                </c:pt>
                <c:pt idx="23" formatCode="General">
                  <c:v>42</c:v>
                </c:pt>
                <c:pt idx="24" formatCode="General">
                  <c:v>47</c:v>
                </c:pt>
                <c:pt idx="25" formatCode="General">
                  <c:v>58</c:v>
                </c:pt>
                <c:pt idx="26" formatCode="General">
                  <c:v>44</c:v>
                </c:pt>
                <c:pt idx="27" formatCode="General">
                  <c:v>49</c:v>
                </c:pt>
                <c:pt idx="28" formatCode="General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82B-4AD6-9855-FAFED281805D}"/>
            </c:ext>
          </c:extLst>
        </c:ser>
        <c:ser>
          <c:idx val="2"/>
          <c:order val="2"/>
          <c:tx>
            <c:strRef>
              <c:f>'AM-Summary'!$A$82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'AM-Summary'!$B$82:$AE$82</c:f>
              <c:numCache>
                <c:formatCode>General</c:formatCode>
                <c:ptCount val="30"/>
                <c:pt idx="3" formatCode="0">
                  <c:v>52</c:v>
                </c:pt>
                <c:pt idx="4" formatCode="0">
                  <c:v>52</c:v>
                </c:pt>
                <c:pt idx="5" formatCode="0">
                  <c:v>44</c:v>
                </c:pt>
                <c:pt idx="6" formatCode="0">
                  <c:v>46</c:v>
                </c:pt>
                <c:pt idx="7" formatCode="0">
                  <c:v>42</c:v>
                </c:pt>
                <c:pt idx="8" formatCode="0">
                  <c:v>45</c:v>
                </c:pt>
                <c:pt idx="9" formatCode="0">
                  <c:v>44</c:v>
                </c:pt>
                <c:pt idx="10" formatCode="0">
                  <c:v>38</c:v>
                </c:pt>
                <c:pt idx="11" formatCode="0">
                  <c:v>45</c:v>
                </c:pt>
                <c:pt idx="12" formatCode="0">
                  <c:v>48</c:v>
                </c:pt>
                <c:pt idx="13" formatCode="0">
                  <c:v>49</c:v>
                </c:pt>
                <c:pt idx="14">
                  <c:v>49</c:v>
                </c:pt>
                <c:pt idx="15">
                  <c:v>52</c:v>
                </c:pt>
                <c:pt idx="16">
                  <c:v>40</c:v>
                </c:pt>
                <c:pt idx="17">
                  <c:v>51</c:v>
                </c:pt>
                <c:pt idx="18">
                  <c:v>51</c:v>
                </c:pt>
                <c:pt idx="20">
                  <c:v>47</c:v>
                </c:pt>
                <c:pt idx="21">
                  <c:v>36</c:v>
                </c:pt>
                <c:pt idx="22">
                  <c:v>51</c:v>
                </c:pt>
                <c:pt idx="23">
                  <c:v>42</c:v>
                </c:pt>
                <c:pt idx="24">
                  <c:v>48</c:v>
                </c:pt>
                <c:pt idx="25">
                  <c:v>58</c:v>
                </c:pt>
                <c:pt idx="26">
                  <c:v>44</c:v>
                </c:pt>
                <c:pt idx="27">
                  <c:v>50</c:v>
                </c:pt>
                <c:pt idx="2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82B-4AD6-9855-FAFED28180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360848"/>
        <c:axId val="590361408"/>
      </c:lineChart>
      <c:dateAx>
        <c:axId val="590360848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61408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90361408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3.8886328858923153E-2"/>
              <c:y val="0.19381604639522088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6084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274685816876315"/>
          <c:y val="0.68503999007998062"/>
          <c:w val="0.23877917414721744"/>
          <c:h val="0.1535435137536940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STATICS</a:t>
            </a:r>
          </a:p>
        </c:rich>
      </c:tx>
      <c:layout>
        <c:manualLayout>
          <c:xMode val="edge"/>
          <c:yMode val="edge"/>
          <c:x val="0.43447037701975083"/>
          <c:y val="2.9527559055118033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741472172351885"/>
          <c:y val="0.15157494884095571"/>
          <c:w val="0.78994614003590657"/>
          <c:h val="0.73031566259733194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'AM-Summary'!$A$73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'AM-Summary'!$B$73:$AE$73</c:f>
              <c:numCache>
                <c:formatCode>0</c:formatCode>
                <c:ptCount val="30"/>
                <c:pt idx="0">
                  <c:v>73</c:v>
                </c:pt>
                <c:pt idx="1">
                  <c:v>52</c:v>
                </c:pt>
                <c:pt idx="2">
                  <c:v>63</c:v>
                </c:pt>
                <c:pt idx="3">
                  <c:v>54</c:v>
                </c:pt>
                <c:pt idx="4">
                  <c:v>75</c:v>
                </c:pt>
                <c:pt idx="5">
                  <c:v>71</c:v>
                </c:pt>
                <c:pt idx="6">
                  <c:v>65</c:v>
                </c:pt>
                <c:pt idx="7">
                  <c:v>63</c:v>
                </c:pt>
                <c:pt idx="8">
                  <c:v>65</c:v>
                </c:pt>
                <c:pt idx="9">
                  <c:v>59</c:v>
                </c:pt>
                <c:pt idx="10">
                  <c:v>65</c:v>
                </c:pt>
                <c:pt idx="11">
                  <c:v>69</c:v>
                </c:pt>
                <c:pt idx="19" formatCode="General">
                  <c:v>70</c:v>
                </c:pt>
                <c:pt idx="20" formatCode="General">
                  <c:v>68</c:v>
                </c:pt>
                <c:pt idx="21" formatCode="General">
                  <c:v>79</c:v>
                </c:pt>
                <c:pt idx="22" formatCode="General">
                  <c:v>75</c:v>
                </c:pt>
                <c:pt idx="23" formatCode="General">
                  <c:v>59</c:v>
                </c:pt>
                <c:pt idx="24" formatCode="General">
                  <c:v>71</c:v>
                </c:pt>
                <c:pt idx="25" formatCode="General">
                  <c:v>72</c:v>
                </c:pt>
                <c:pt idx="26" formatCode="General">
                  <c:v>63</c:v>
                </c:pt>
                <c:pt idx="27" formatCode="General">
                  <c:v>69</c:v>
                </c:pt>
                <c:pt idx="28" formatCode="General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BA3-4045-8FFD-F5317DDDEB45}"/>
            </c:ext>
          </c:extLst>
        </c:ser>
        <c:ser>
          <c:idx val="1"/>
          <c:order val="1"/>
          <c:tx>
            <c:strRef>
              <c:f>'AM-Summary'!$A$74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'AM-Summary'!$B$74:$AE$74</c:f>
              <c:numCache>
                <c:formatCode>0</c:formatCode>
                <c:ptCount val="30"/>
                <c:pt idx="0">
                  <c:v>70</c:v>
                </c:pt>
                <c:pt idx="1">
                  <c:v>48</c:v>
                </c:pt>
                <c:pt idx="2">
                  <c:v>59</c:v>
                </c:pt>
                <c:pt idx="3">
                  <c:v>49</c:v>
                </c:pt>
                <c:pt idx="4">
                  <c:v>61</c:v>
                </c:pt>
                <c:pt idx="5">
                  <c:v>64</c:v>
                </c:pt>
                <c:pt idx="6">
                  <c:v>61</c:v>
                </c:pt>
                <c:pt idx="7">
                  <c:v>55</c:v>
                </c:pt>
                <c:pt idx="8">
                  <c:v>55</c:v>
                </c:pt>
                <c:pt idx="9">
                  <c:v>54</c:v>
                </c:pt>
                <c:pt idx="10">
                  <c:v>57</c:v>
                </c:pt>
                <c:pt idx="11">
                  <c:v>62</c:v>
                </c:pt>
                <c:pt idx="19" formatCode="General">
                  <c:v>69</c:v>
                </c:pt>
                <c:pt idx="20" formatCode="General">
                  <c:v>59</c:v>
                </c:pt>
                <c:pt idx="21" formatCode="General">
                  <c:v>74</c:v>
                </c:pt>
                <c:pt idx="22" formatCode="General">
                  <c:v>73</c:v>
                </c:pt>
                <c:pt idx="23" formatCode="General">
                  <c:v>57</c:v>
                </c:pt>
                <c:pt idx="24" formatCode="General">
                  <c:v>68</c:v>
                </c:pt>
                <c:pt idx="25" formatCode="General">
                  <c:v>70</c:v>
                </c:pt>
                <c:pt idx="26" formatCode="General">
                  <c:v>65</c:v>
                </c:pt>
                <c:pt idx="27" formatCode="General">
                  <c:v>65</c:v>
                </c:pt>
                <c:pt idx="28" formatCode="General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BA3-4045-8FFD-F5317DDDEB45}"/>
            </c:ext>
          </c:extLst>
        </c:ser>
        <c:ser>
          <c:idx val="2"/>
          <c:order val="2"/>
          <c:tx>
            <c:strRef>
              <c:f>'AM-Summary'!$A$75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'AM-Summary'!$B$75:$AE$75</c:f>
              <c:numCache>
                <c:formatCode>General</c:formatCode>
                <c:ptCount val="30"/>
                <c:pt idx="3" formatCode="0">
                  <c:v>50</c:v>
                </c:pt>
                <c:pt idx="4" formatCode="0">
                  <c:v>63</c:v>
                </c:pt>
                <c:pt idx="5" formatCode="0">
                  <c:v>65</c:v>
                </c:pt>
                <c:pt idx="6" formatCode="0">
                  <c:v>63</c:v>
                </c:pt>
                <c:pt idx="7" formatCode="0">
                  <c:v>56</c:v>
                </c:pt>
                <c:pt idx="8" formatCode="0">
                  <c:v>56</c:v>
                </c:pt>
                <c:pt idx="9" formatCode="0">
                  <c:v>55</c:v>
                </c:pt>
                <c:pt idx="10" formatCode="0">
                  <c:v>59</c:v>
                </c:pt>
                <c:pt idx="11" formatCode="0">
                  <c:v>63</c:v>
                </c:pt>
                <c:pt idx="20">
                  <c:v>60</c:v>
                </c:pt>
                <c:pt idx="21">
                  <c:v>76</c:v>
                </c:pt>
                <c:pt idx="22">
                  <c:v>73</c:v>
                </c:pt>
                <c:pt idx="23">
                  <c:v>58</c:v>
                </c:pt>
                <c:pt idx="24">
                  <c:v>69</c:v>
                </c:pt>
                <c:pt idx="25">
                  <c:v>70</c:v>
                </c:pt>
                <c:pt idx="26">
                  <c:v>65</c:v>
                </c:pt>
                <c:pt idx="27">
                  <c:v>65</c:v>
                </c:pt>
                <c:pt idx="2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BA3-4045-8FFD-F5317DDDEB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364768"/>
        <c:axId val="590365328"/>
      </c:lineChart>
      <c:dateAx>
        <c:axId val="590364768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65328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90365328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5.1453697015906338E-2"/>
              <c:y val="0.1898932021366011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6476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5888689407540546"/>
          <c:y val="0.6673234546469109"/>
          <c:w val="0.26391382405745145"/>
          <c:h val="0.1771655609977886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DYNAMICS</a:t>
            </a:r>
          </a:p>
        </c:rich>
      </c:tx>
      <c:layout>
        <c:manualLayout>
          <c:xMode val="edge"/>
          <c:yMode val="edge"/>
          <c:x val="0.41877256317689654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064981949458482"/>
          <c:y val="0.11154619371208736"/>
          <c:w val="0.79963898916967513"/>
          <c:h val="0.7279850400419674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'AM-Summary'!$A$17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'AM-Summary'!$B$17:$AE$17</c:f>
              <c:numCache>
                <c:formatCode>0</c:formatCode>
                <c:ptCount val="30"/>
                <c:pt idx="0">
                  <c:v>60</c:v>
                </c:pt>
                <c:pt idx="1">
                  <c:v>59</c:v>
                </c:pt>
                <c:pt idx="2">
                  <c:v>60</c:v>
                </c:pt>
                <c:pt idx="3">
                  <c:v>61</c:v>
                </c:pt>
                <c:pt idx="4">
                  <c:v>65</c:v>
                </c:pt>
                <c:pt idx="5">
                  <c:v>60</c:v>
                </c:pt>
                <c:pt idx="6">
                  <c:v>74</c:v>
                </c:pt>
                <c:pt idx="7">
                  <c:v>74</c:v>
                </c:pt>
                <c:pt idx="8">
                  <c:v>78</c:v>
                </c:pt>
                <c:pt idx="9">
                  <c:v>59</c:v>
                </c:pt>
                <c:pt idx="10">
                  <c:v>61</c:v>
                </c:pt>
                <c:pt idx="11">
                  <c:v>54</c:v>
                </c:pt>
                <c:pt idx="19" formatCode="General">
                  <c:v>52</c:v>
                </c:pt>
                <c:pt idx="20" formatCode="General">
                  <c:v>56</c:v>
                </c:pt>
                <c:pt idx="21" formatCode="General">
                  <c:v>69</c:v>
                </c:pt>
                <c:pt idx="22" formatCode="General">
                  <c:v>60</c:v>
                </c:pt>
                <c:pt idx="23" formatCode="General">
                  <c:v>64</c:v>
                </c:pt>
                <c:pt idx="24" formatCode="General">
                  <c:v>52</c:v>
                </c:pt>
                <c:pt idx="25" formatCode="General">
                  <c:v>44</c:v>
                </c:pt>
                <c:pt idx="26" formatCode="General">
                  <c:v>51</c:v>
                </c:pt>
                <c:pt idx="27" formatCode="General">
                  <c:v>44</c:v>
                </c:pt>
                <c:pt idx="28" formatCode="General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36-49CA-93AB-BEB8C76E8F5D}"/>
            </c:ext>
          </c:extLst>
        </c:ser>
        <c:ser>
          <c:idx val="1"/>
          <c:order val="1"/>
          <c:tx>
            <c:strRef>
              <c:f>'AM-Summary'!$A$18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'AM-Summary'!$B$18:$AE$18</c:f>
              <c:numCache>
                <c:formatCode>0</c:formatCode>
                <c:ptCount val="30"/>
                <c:pt idx="0">
                  <c:v>57</c:v>
                </c:pt>
                <c:pt idx="1">
                  <c:v>48</c:v>
                </c:pt>
                <c:pt idx="2">
                  <c:v>60</c:v>
                </c:pt>
                <c:pt idx="3">
                  <c:v>59</c:v>
                </c:pt>
                <c:pt idx="4">
                  <c:v>52</c:v>
                </c:pt>
                <c:pt idx="5">
                  <c:v>54</c:v>
                </c:pt>
                <c:pt idx="6">
                  <c:v>64</c:v>
                </c:pt>
                <c:pt idx="7">
                  <c:v>59</c:v>
                </c:pt>
                <c:pt idx="8">
                  <c:v>60</c:v>
                </c:pt>
                <c:pt idx="9">
                  <c:v>53</c:v>
                </c:pt>
                <c:pt idx="10">
                  <c:v>54</c:v>
                </c:pt>
                <c:pt idx="11">
                  <c:v>51</c:v>
                </c:pt>
                <c:pt idx="19" formatCode="General">
                  <c:v>49</c:v>
                </c:pt>
                <c:pt idx="20" formatCode="General">
                  <c:v>53</c:v>
                </c:pt>
                <c:pt idx="21" formatCode="General">
                  <c:v>68</c:v>
                </c:pt>
                <c:pt idx="22" formatCode="General">
                  <c:v>59</c:v>
                </c:pt>
                <c:pt idx="23" formatCode="General">
                  <c:v>62</c:v>
                </c:pt>
                <c:pt idx="24" formatCode="General">
                  <c:v>56</c:v>
                </c:pt>
                <c:pt idx="25" formatCode="General">
                  <c:v>43</c:v>
                </c:pt>
                <c:pt idx="26" formatCode="General">
                  <c:v>61</c:v>
                </c:pt>
                <c:pt idx="27" formatCode="General">
                  <c:v>44</c:v>
                </c:pt>
                <c:pt idx="28" formatCode="General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36-49CA-93AB-BEB8C76E8F5D}"/>
            </c:ext>
          </c:extLst>
        </c:ser>
        <c:ser>
          <c:idx val="2"/>
          <c:order val="2"/>
          <c:tx>
            <c:strRef>
              <c:f>'AM-Summary'!$A$19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'AM-Summary'!$B$19:$AE$19</c:f>
              <c:numCache>
                <c:formatCode>General</c:formatCode>
                <c:ptCount val="30"/>
                <c:pt idx="3" formatCode="0">
                  <c:v>60</c:v>
                </c:pt>
                <c:pt idx="4" formatCode="0">
                  <c:v>54</c:v>
                </c:pt>
                <c:pt idx="5" formatCode="0">
                  <c:v>55</c:v>
                </c:pt>
                <c:pt idx="6" formatCode="0">
                  <c:v>66</c:v>
                </c:pt>
                <c:pt idx="7" formatCode="0">
                  <c:v>60</c:v>
                </c:pt>
                <c:pt idx="8" formatCode="0">
                  <c:v>61</c:v>
                </c:pt>
                <c:pt idx="9" formatCode="0">
                  <c:v>54</c:v>
                </c:pt>
                <c:pt idx="10" formatCode="0">
                  <c:v>57</c:v>
                </c:pt>
                <c:pt idx="11" formatCode="0">
                  <c:v>52</c:v>
                </c:pt>
                <c:pt idx="20">
                  <c:v>53</c:v>
                </c:pt>
                <c:pt idx="21">
                  <c:v>69</c:v>
                </c:pt>
                <c:pt idx="22">
                  <c:v>58</c:v>
                </c:pt>
                <c:pt idx="23">
                  <c:v>62</c:v>
                </c:pt>
                <c:pt idx="24">
                  <c:v>56</c:v>
                </c:pt>
                <c:pt idx="25">
                  <c:v>42</c:v>
                </c:pt>
                <c:pt idx="26">
                  <c:v>60</c:v>
                </c:pt>
                <c:pt idx="27">
                  <c:v>43</c:v>
                </c:pt>
                <c:pt idx="28">
                  <c:v>38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36-49CA-93AB-BEB8C76E8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0368688"/>
        <c:axId val="590369248"/>
      </c:lineChart>
      <c:dateAx>
        <c:axId val="590368688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69248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90369248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5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1516316669717959E-2"/>
              <c:y val="0.16164969989973191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6868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9314079422382802"/>
          <c:y val="0.63405149698753571"/>
          <c:w val="0.24368231046931421"/>
          <c:h val="0.19178102737157837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MATHEMATICS</a:t>
            </a:r>
          </a:p>
        </c:rich>
      </c:tx>
      <c:layout>
        <c:manualLayout>
          <c:xMode val="edge"/>
          <c:yMode val="edge"/>
          <c:x val="0.40037631659678902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616749258560423"/>
          <c:y val="0.16927126381241844"/>
          <c:w val="0.86691608627062744"/>
          <c:h val="0.76562694709001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'AM-Summary'!$A$62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'AM-Summary'!$B$62:$AF$62</c:f>
              <c:numCache>
                <c:formatCode>General</c:formatCode>
                <c:ptCount val="31"/>
                <c:pt idx="0">
                  <c:v>1</c:v>
                </c:pt>
                <c:pt idx="1">
                  <c:v>-5</c:v>
                </c:pt>
                <c:pt idx="2">
                  <c:v>2</c:v>
                </c:pt>
                <c:pt idx="3">
                  <c:v>2</c:v>
                </c:pt>
                <c:pt idx="4">
                  <c:v>5</c:v>
                </c:pt>
                <c:pt idx="5">
                  <c:v>3</c:v>
                </c:pt>
                <c:pt idx="6">
                  <c:v>3</c:v>
                </c:pt>
                <c:pt idx="7">
                  <c:v>1</c:v>
                </c:pt>
                <c:pt idx="8">
                  <c:v>6</c:v>
                </c:pt>
                <c:pt idx="9">
                  <c:v>-1</c:v>
                </c:pt>
                <c:pt idx="10">
                  <c:v>1</c:v>
                </c:pt>
                <c:pt idx="11">
                  <c:v>1</c:v>
                </c:pt>
                <c:pt idx="12">
                  <c:v>-1</c:v>
                </c:pt>
                <c:pt idx="13">
                  <c:v>-1</c:v>
                </c:pt>
                <c:pt idx="14">
                  <c:v>-7</c:v>
                </c:pt>
                <c:pt idx="15">
                  <c:v>5</c:v>
                </c:pt>
                <c:pt idx="16">
                  <c:v>-5</c:v>
                </c:pt>
                <c:pt idx="17">
                  <c:v>-3</c:v>
                </c:pt>
                <c:pt idx="18">
                  <c:v>0</c:v>
                </c:pt>
                <c:pt idx="19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0</c:v>
                </c:pt>
                <c:pt idx="23">
                  <c:v>1</c:v>
                </c:pt>
                <c:pt idx="24">
                  <c:v>-3</c:v>
                </c:pt>
                <c:pt idx="25">
                  <c:v>0</c:v>
                </c:pt>
                <c:pt idx="26">
                  <c:v>0</c:v>
                </c:pt>
                <c:pt idx="27">
                  <c:v>-2</c:v>
                </c:pt>
                <c:pt idx="28">
                  <c:v>-5</c:v>
                </c:pt>
                <c:pt idx="30" formatCode="0.0">
                  <c:v>-1.75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62-46F0-943D-6D5B54D8FE5D}"/>
            </c:ext>
          </c:extLst>
        </c:ser>
        <c:ser>
          <c:idx val="1"/>
          <c:order val="1"/>
          <c:tx>
            <c:strRef>
              <c:f>'AM-Summary'!$A$63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'AM-Summary'!$B$63:$AF$63</c:f>
              <c:numCache>
                <c:formatCode>General</c:formatCode>
                <c:ptCount val="31"/>
                <c:pt idx="3">
                  <c:v>1</c:v>
                </c:pt>
                <c:pt idx="4">
                  <c:v>2</c:v>
                </c:pt>
                <c:pt idx="5">
                  <c:v>1</c:v>
                </c:pt>
                <c:pt idx="6">
                  <c:v>1</c:v>
                </c:pt>
                <c:pt idx="7">
                  <c:v>0</c:v>
                </c:pt>
                <c:pt idx="8">
                  <c:v>4</c:v>
                </c:pt>
                <c:pt idx="9">
                  <c:v>-3</c:v>
                </c:pt>
                <c:pt idx="10">
                  <c:v>-2</c:v>
                </c:pt>
                <c:pt idx="11">
                  <c:v>-1</c:v>
                </c:pt>
                <c:pt idx="12">
                  <c:v>-3</c:v>
                </c:pt>
                <c:pt idx="13">
                  <c:v>-4</c:v>
                </c:pt>
                <c:pt idx="14">
                  <c:v>-9</c:v>
                </c:pt>
                <c:pt idx="15">
                  <c:v>2</c:v>
                </c:pt>
                <c:pt idx="16">
                  <c:v>-7</c:v>
                </c:pt>
                <c:pt idx="17">
                  <c:v>-6</c:v>
                </c:pt>
                <c:pt idx="18">
                  <c:v>-2</c:v>
                </c:pt>
                <c:pt idx="20">
                  <c:v>1</c:v>
                </c:pt>
                <c:pt idx="21">
                  <c:v>0</c:v>
                </c:pt>
                <c:pt idx="22">
                  <c:v>0</c:v>
                </c:pt>
                <c:pt idx="23">
                  <c:v>1</c:v>
                </c:pt>
                <c:pt idx="24">
                  <c:v>-2</c:v>
                </c:pt>
                <c:pt idx="25">
                  <c:v>1</c:v>
                </c:pt>
                <c:pt idx="26">
                  <c:v>0</c:v>
                </c:pt>
                <c:pt idx="27">
                  <c:v>-2</c:v>
                </c:pt>
                <c:pt idx="28">
                  <c:v>-4</c:v>
                </c:pt>
                <c:pt idx="30" formatCode="0.0">
                  <c:v>-1.25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62-46F0-943D-6D5B54D8F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372048"/>
        <c:axId val="590372608"/>
      </c:barChart>
      <c:catAx>
        <c:axId val="590372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726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037260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3.0075109001207412E-2"/>
              <c:y val="0.412304178193943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37204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7631659678903753"/>
          <c:y val="0.19531304680664921"/>
          <c:w val="0.19924827578370921"/>
          <c:h val="0.10156277340332497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b="1"/>
            </a:pPr>
            <a:r>
              <a:rPr lang="en-US" b="1"/>
              <a:t>ENGINEERING PROBABILITY &amp; STATISTICS</a:t>
            </a:r>
          </a:p>
        </c:rich>
      </c:tx>
      <c:layout>
        <c:manualLayout>
          <c:xMode val="edge"/>
          <c:yMode val="edge"/>
          <c:x val="0.22616839561721486"/>
          <c:y val="3.37662337662337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710291974200472"/>
          <c:y val="0.1688313829537629"/>
          <c:w val="0.85981386884297317"/>
          <c:h val="0.76623473802092379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'AM-Summary'!$A$90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'AM-Summary'!$B$90:$AF$90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4</c:v>
                </c:pt>
                <c:pt idx="13">
                  <c:v>0</c:v>
                </c:pt>
                <c:pt idx="14">
                  <c:v>3</c:v>
                </c:pt>
                <c:pt idx="15">
                  <c:v>-7</c:v>
                </c:pt>
                <c:pt idx="16">
                  <c:v>-2</c:v>
                </c:pt>
                <c:pt idx="17">
                  <c:v>-1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-2</c:v>
                </c:pt>
                <c:pt idx="23">
                  <c:v>-7</c:v>
                </c:pt>
                <c:pt idx="24">
                  <c:v>1</c:v>
                </c:pt>
                <c:pt idx="25">
                  <c:v>-2</c:v>
                </c:pt>
                <c:pt idx="26">
                  <c:v>-4</c:v>
                </c:pt>
                <c:pt idx="27">
                  <c:v>-5</c:v>
                </c:pt>
                <c:pt idx="28">
                  <c:v>0</c:v>
                </c:pt>
                <c:pt idx="30" formatCode="0.0">
                  <c:v>-2.75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ED-45BC-B44A-A6FB7CDD9795}"/>
            </c:ext>
          </c:extLst>
        </c:ser>
        <c:ser>
          <c:idx val="1"/>
          <c:order val="1"/>
          <c:tx>
            <c:strRef>
              <c:f>'AM-Summary'!$A$91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'AM-Summary'!$B$91:$AF$91</c:f>
              <c:numCache>
                <c:formatCode>General</c:formatCode>
                <c:ptCount val="31"/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-2</c:v>
                </c:pt>
                <c:pt idx="14">
                  <c:v>1</c:v>
                </c:pt>
                <c:pt idx="15">
                  <c:v>-9</c:v>
                </c:pt>
                <c:pt idx="16">
                  <c:v>-5</c:v>
                </c:pt>
                <c:pt idx="17">
                  <c:v>-3</c:v>
                </c:pt>
                <c:pt idx="18">
                  <c:v>-2</c:v>
                </c:pt>
                <c:pt idx="20">
                  <c:v>-1</c:v>
                </c:pt>
                <c:pt idx="21">
                  <c:v>-1</c:v>
                </c:pt>
                <c:pt idx="22">
                  <c:v>-3</c:v>
                </c:pt>
                <c:pt idx="23">
                  <c:v>-7</c:v>
                </c:pt>
                <c:pt idx="24">
                  <c:v>0</c:v>
                </c:pt>
                <c:pt idx="25">
                  <c:v>-2</c:v>
                </c:pt>
                <c:pt idx="26">
                  <c:v>-5</c:v>
                </c:pt>
                <c:pt idx="27">
                  <c:v>-5</c:v>
                </c:pt>
                <c:pt idx="28">
                  <c:v>0</c:v>
                </c:pt>
                <c:pt idx="30" formatCode="0.0">
                  <c:v>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BED-45BC-B44A-A6FB7CDD97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375408"/>
        <c:axId val="590375968"/>
      </c:barChart>
      <c:catAx>
        <c:axId val="590375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/>
            </a:pPr>
            <a:endParaRPr lang="en-US"/>
          </a:p>
        </c:txPr>
        <c:crossAx val="5903759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037596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b="1"/>
                </a:pPr>
                <a:r>
                  <a:rPr lang="en-US" b="1"/>
                  <a:t>Percent</a:t>
                </a:r>
              </a:p>
            </c:rich>
          </c:tx>
          <c:layout>
            <c:manualLayout>
              <c:xMode val="edge"/>
              <c:yMode val="edge"/>
              <c:x val="3.9577295140301352E-2"/>
              <c:y val="0.3984650975231869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/>
            </a:pPr>
            <a:endParaRPr lang="en-US"/>
          </a:p>
        </c:txPr>
        <c:crossAx val="5903754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4495022912072761"/>
          <c:y val="0.18961054396502341"/>
          <c:w val="0.22243007502850018"/>
          <c:h val="0.1064935064935067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CHEMISTRY</a:t>
            </a:r>
          </a:p>
        </c:rich>
      </c:tx>
      <c:layout>
        <c:manualLayout>
          <c:xMode val="edge"/>
          <c:yMode val="edge"/>
          <c:x val="0.41793886955991111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22900763358779"/>
          <c:y val="0.16666709052299697"/>
          <c:w val="0.85877862595420051"/>
          <c:h val="0.77083529366886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'AM-Summary'!$A$6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'AM-Summary'!$B$6:$AF$6</c:f>
              <c:numCache>
                <c:formatCode>General</c:formatCode>
                <c:ptCount val="31"/>
                <c:pt idx="0">
                  <c:v>4</c:v>
                </c:pt>
                <c:pt idx="1">
                  <c:v>-2</c:v>
                </c:pt>
                <c:pt idx="2">
                  <c:v>-5</c:v>
                </c:pt>
                <c:pt idx="3">
                  <c:v>1</c:v>
                </c:pt>
                <c:pt idx="4">
                  <c:v>5</c:v>
                </c:pt>
                <c:pt idx="5">
                  <c:v>7</c:v>
                </c:pt>
                <c:pt idx="6">
                  <c:v>2</c:v>
                </c:pt>
                <c:pt idx="7">
                  <c:v>1</c:v>
                </c:pt>
                <c:pt idx="8">
                  <c:v>10</c:v>
                </c:pt>
                <c:pt idx="9">
                  <c:v>-1</c:v>
                </c:pt>
                <c:pt idx="10">
                  <c:v>2</c:v>
                </c:pt>
                <c:pt idx="11">
                  <c:v>1</c:v>
                </c:pt>
                <c:pt idx="12">
                  <c:v>4</c:v>
                </c:pt>
                <c:pt idx="13">
                  <c:v>-2</c:v>
                </c:pt>
                <c:pt idx="14">
                  <c:v>0</c:v>
                </c:pt>
                <c:pt idx="15">
                  <c:v>1</c:v>
                </c:pt>
                <c:pt idx="16">
                  <c:v>7</c:v>
                </c:pt>
                <c:pt idx="17">
                  <c:v>3</c:v>
                </c:pt>
                <c:pt idx="18">
                  <c:v>-5</c:v>
                </c:pt>
                <c:pt idx="19">
                  <c:v>1</c:v>
                </c:pt>
                <c:pt idx="20">
                  <c:v>6</c:v>
                </c:pt>
                <c:pt idx="21">
                  <c:v>3</c:v>
                </c:pt>
                <c:pt idx="22">
                  <c:v>4</c:v>
                </c:pt>
                <c:pt idx="23">
                  <c:v>-2</c:v>
                </c:pt>
                <c:pt idx="24">
                  <c:v>3</c:v>
                </c:pt>
                <c:pt idx="25">
                  <c:v>3</c:v>
                </c:pt>
                <c:pt idx="26">
                  <c:v>-2</c:v>
                </c:pt>
                <c:pt idx="27">
                  <c:v>-2</c:v>
                </c:pt>
                <c:pt idx="28">
                  <c:v>1</c:v>
                </c:pt>
                <c:pt idx="30" formatCode="0.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A7-454C-B7D4-3ADE5E5A879F}"/>
            </c:ext>
          </c:extLst>
        </c:ser>
        <c:ser>
          <c:idx val="1"/>
          <c:order val="1"/>
          <c:tx>
            <c:strRef>
              <c:f>'AM-Summary'!$A$7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'AM-Summary'!$B$7:$AF$7</c:f>
              <c:numCache>
                <c:formatCode>General</c:formatCode>
                <c:ptCount val="31"/>
                <c:pt idx="3">
                  <c:v>0</c:v>
                </c:pt>
                <c:pt idx="4">
                  <c:v>3</c:v>
                </c:pt>
                <c:pt idx="5">
                  <c:v>6</c:v>
                </c:pt>
                <c:pt idx="6">
                  <c:v>0</c:v>
                </c:pt>
                <c:pt idx="7">
                  <c:v>0</c:v>
                </c:pt>
                <c:pt idx="8">
                  <c:v>9</c:v>
                </c:pt>
                <c:pt idx="9">
                  <c:v>-3</c:v>
                </c:pt>
                <c:pt idx="10">
                  <c:v>0</c:v>
                </c:pt>
                <c:pt idx="11">
                  <c:v>0</c:v>
                </c:pt>
                <c:pt idx="12">
                  <c:v>2</c:v>
                </c:pt>
                <c:pt idx="13">
                  <c:v>-4</c:v>
                </c:pt>
                <c:pt idx="14">
                  <c:v>-2</c:v>
                </c:pt>
                <c:pt idx="15">
                  <c:v>-1</c:v>
                </c:pt>
                <c:pt idx="16">
                  <c:v>5</c:v>
                </c:pt>
                <c:pt idx="17">
                  <c:v>1</c:v>
                </c:pt>
                <c:pt idx="18">
                  <c:v>-6</c:v>
                </c:pt>
                <c:pt idx="20">
                  <c:v>5</c:v>
                </c:pt>
                <c:pt idx="21">
                  <c:v>2</c:v>
                </c:pt>
                <c:pt idx="22">
                  <c:v>4</c:v>
                </c:pt>
                <c:pt idx="23">
                  <c:v>-2</c:v>
                </c:pt>
                <c:pt idx="24">
                  <c:v>2</c:v>
                </c:pt>
                <c:pt idx="25">
                  <c:v>3</c:v>
                </c:pt>
                <c:pt idx="26">
                  <c:v>-2</c:v>
                </c:pt>
                <c:pt idx="27">
                  <c:v>-1</c:v>
                </c:pt>
                <c:pt idx="28">
                  <c:v>1</c:v>
                </c:pt>
                <c:pt idx="30" formatCode="0.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4A7-454C-B7D4-3ADE5E5A879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653392"/>
        <c:axId val="590653952"/>
      </c:barChart>
      <c:catAx>
        <c:axId val="5906533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539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0653952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00"/>
                  <a:t>Percent</a:t>
                </a:r>
              </a:p>
            </c:rich>
          </c:tx>
          <c:layout>
            <c:manualLayout>
              <c:xMode val="edge"/>
              <c:yMode val="edge"/>
              <c:x val="3.4428866976478331E-2"/>
              <c:y val="0.3912880754770531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5339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17557834340766"/>
          <c:y val="0.20052138013998286"/>
          <c:w val="0.20229002624671888"/>
          <c:h val="0.101562773403324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COMPUTERS</a:t>
            </a:r>
          </a:p>
        </c:rich>
      </c:tx>
      <c:layout>
        <c:manualLayout>
          <c:xMode val="edge"/>
          <c:yMode val="edge"/>
          <c:x val="0.42930607886048755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689001677604878E-2"/>
          <c:y val="0.18229213025952762"/>
          <c:w val="0.90231419098084809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'AM-Summary'!$A$13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'AM-Summary'!$B$13:$AF$13</c:f>
              <c:numCache>
                <c:formatCode>General</c:formatCode>
                <c:ptCount val="31"/>
                <c:pt idx="0">
                  <c:v>15</c:v>
                </c:pt>
                <c:pt idx="1">
                  <c:v>6</c:v>
                </c:pt>
                <c:pt idx="2">
                  <c:v>6</c:v>
                </c:pt>
                <c:pt idx="3">
                  <c:v>4</c:v>
                </c:pt>
                <c:pt idx="4">
                  <c:v>4</c:v>
                </c:pt>
                <c:pt idx="5">
                  <c:v>8</c:v>
                </c:pt>
                <c:pt idx="6">
                  <c:v>10</c:v>
                </c:pt>
                <c:pt idx="7">
                  <c:v>9</c:v>
                </c:pt>
                <c:pt idx="8">
                  <c:v>11</c:v>
                </c:pt>
                <c:pt idx="9">
                  <c:v>8</c:v>
                </c:pt>
                <c:pt idx="10">
                  <c:v>7</c:v>
                </c:pt>
                <c:pt idx="11">
                  <c:v>3</c:v>
                </c:pt>
                <c:pt idx="12">
                  <c:v>7</c:v>
                </c:pt>
                <c:pt idx="13">
                  <c:v>2</c:v>
                </c:pt>
                <c:pt idx="14">
                  <c:v>1</c:v>
                </c:pt>
                <c:pt idx="15">
                  <c:v>1</c:v>
                </c:pt>
                <c:pt idx="16">
                  <c:v>6</c:v>
                </c:pt>
                <c:pt idx="17">
                  <c:v>3</c:v>
                </c:pt>
                <c:pt idx="18">
                  <c:v>4</c:v>
                </c:pt>
                <c:pt idx="19">
                  <c:v>3</c:v>
                </c:pt>
                <c:pt idx="20">
                  <c:v>2</c:v>
                </c:pt>
                <c:pt idx="21">
                  <c:v>-1</c:v>
                </c:pt>
                <c:pt idx="22">
                  <c:v>-4</c:v>
                </c:pt>
                <c:pt idx="23">
                  <c:v>-2</c:v>
                </c:pt>
                <c:pt idx="24">
                  <c:v>3</c:v>
                </c:pt>
                <c:pt idx="25">
                  <c:v>5</c:v>
                </c:pt>
                <c:pt idx="26">
                  <c:v>3</c:v>
                </c:pt>
                <c:pt idx="27">
                  <c:v>-5</c:v>
                </c:pt>
                <c:pt idx="28">
                  <c:v>-4</c:v>
                </c:pt>
                <c:pt idx="30" formatCode="0.0">
                  <c:v>-0.25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C8F-45FC-A104-C5EB788A452A}"/>
            </c:ext>
          </c:extLst>
        </c:ser>
        <c:ser>
          <c:idx val="1"/>
          <c:order val="1"/>
          <c:tx>
            <c:strRef>
              <c:f>'AM-Summary'!$A$14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'AM-Summary'!$B$14:$AF$14</c:f>
              <c:numCache>
                <c:formatCode>General</c:formatCode>
                <c:ptCount val="31"/>
                <c:pt idx="3">
                  <c:v>2</c:v>
                </c:pt>
                <c:pt idx="4">
                  <c:v>1</c:v>
                </c:pt>
                <c:pt idx="5">
                  <c:v>5</c:v>
                </c:pt>
                <c:pt idx="6">
                  <c:v>8</c:v>
                </c:pt>
                <c:pt idx="7">
                  <c:v>7</c:v>
                </c:pt>
                <c:pt idx="8">
                  <c:v>9</c:v>
                </c:pt>
                <c:pt idx="9">
                  <c:v>5</c:v>
                </c:pt>
                <c:pt idx="10">
                  <c:v>3</c:v>
                </c:pt>
                <c:pt idx="11">
                  <c:v>1</c:v>
                </c:pt>
                <c:pt idx="12">
                  <c:v>4</c:v>
                </c:pt>
                <c:pt idx="13">
                  <c:v>0</c:v>
                </c:pt>
                <c:pt idx="14">
                  <c:v>-2</c:v>
                </c:pt>
                <c:pt idx="15">
                  <c:v>-1</c:v>
                </c:pt>
                <c:pt idx="16">
                  <c:v>4</c:v>
                </c:pt>
                <c:pt idx="17">
                  <c:v>1</c:v>
                </c:pt>
                <c:pt idx="18">
                  <c:v>2</c:v>
                </c:pt>
                <c:pt idx="20">
                  <c:v>1</c:v>
                </c:pt>
                <c:pt idx="21">
                  <c:v>-2</c:v>
                </c:pt>
                <c:pt idx="22">
                  <c:v>-3</c:v>
                </c:pt>
                <c:pt idx="23">
                  <c:v>-2</c:v>
                </c:pt>
                <c:pt idx="24">
                  <c:v>4</c:v>
                </c:pt>
                <c:pt idx="25">
                  <c:v>5</c:v>
                </c:pt>
                <c:pt idx="26">
                  <c:v>4</c:v>
                </c:pt>
                <c:pt idx="27">
                  <c:v>-4</c:v>
                </c:pt>
                <c:pt idx="28">
                  <c:v>-3</c:v>
                </c:pt>
                <c:pt idx="30" formatCode="0.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7C8F-45FC-A104-C5EB788A45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656752"/>
        <c:axId val="590657312"/>
      </c:barChart>
      <c:catAx>
        <c:axId val="5906567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573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0657312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0565476865824051E-2"/>
              <c:y val="0.417512662268568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5675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04890613601665"/>
          <c:y val="0.20572971347331584"/>
          <c:w val="0.15809775210763477"/>
          <c:h val="0.11197944006999125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ELECTRICITY AND MAGNETISM</a:t>
            </a:r>
          </a:p>
        </c:rich>
      </c:tx>
      <c:layout>
        <c:manualLayout>
          <c:xMode val="edge"/>
          <c:yMode val="edge"/>
          <c:x val="0.37757730714695253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91752577319624E-2"/>
          <c:y val="0.18229213025952762"/>
          <c:w val="0.90206185567010455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'AM-Summary'!$A$27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'AM-Summary'!$B$27:$AF$27</c:f>
              <c:numCache>
                <c:formatCode>General</c:formatCode>
                <c:ptCount val="31"/>
                <c:pt idx="0">
                  <c:v>12</c:v>
                </c:pt>
                <c:pt idx="1">
                  <c:v>7</c:v>
                </c:pt>
                <c:pt idx="2">
                  <c:v>6</c:v>
                </c:pt>
                <c:pt idx="3">
                  <c:v>12</c:v>
                </c:pt>
                <c:pt idx="4">
                  <c:v>13</c:v>
                </c:pt>
                <c:pt idx="5">
                  <c:v>14</c:v>
                </c:pt>
                <c:pt idx="6">
                  <c:v>15</c:v>
                </c:pt>
                <c:pt idx="7">
                  <c:v>10</c:v>
                </c:pt>
                <c:pt idx="8">
                  <c:v>11</c:v>
                </c:pt>
                <c:pt idx="9">
                  <c:v>3</c:v>
                </c:pt>
                <c:pt idx="10">
                  <c:v>2</c:v>
                </c:pt>
                <c:pt idx="11">
                  <c:v>6</c:v>
                </c:pt>
                <c:pt idx="12">
                  <c:v>4</c:v>
                </c:pt>
                <c:pt idx="13">
                  <c:v>-7</c:v>
                </c:pt>
                <c:pt idx="14">
                  <c:v>0</c:v>
                </c:pt>
                <c:pt idx="15">
                  <c:v>5</c:v>
                </c:pt>
                <c:pt idx="16">
                  <c:v>4</c:v>
                </c:pt>
                <c:pt idx="17">
                  <c:v>3</c:v>
                </c:pt>
                <c:pt idx="18">
                  <c:v>-2</c:v>
                </c:pt>
                <c:pt idx="19">
                  <c:v>1</c:v>
                </c:pt>
                <c:pt idx="20">
                  <c:v>8</c:v>
                </c:pt>
                <c:pt idx="21">
                  <c:v>2</c:v>
                </c:pt>
                <c:pt idx="22">
                  <c:v>-1</c:v>
                </c:pt>
                <c:pt idx="23">
                  <c:v>-5</c:v>
                </c:pt>
                <c:pt idx="24">
                  <c:v>1</c:v>
                </c:pt>
                <c:pt idx="25">
                  <c:v>-2</c:v>
                </c:pt>
                <c:pt idx="26">
                  <c:v>-1</c:v>
                </c:pt>
                <c:pt idx="27">
                  <c:v>5</c:v>
                </c:pt>
                <c:pt idx="28">
                  <c:v>-7</c:v>
                </c:pt>
                <c:pt idx="30" formatCode="0.0">
                  <c:v>-1.25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3FD-4021-8427-2DDF80E86D6C}"/>
            </c:ext>
          </c:extLst>
        </c:ser>
        <c:ser>
          <c:idx val="1"/>
          <c:order val="1"/>
          <c:tx>
            <c:strRef>
              <c:f>'AM-Summary'!$A$28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'AM-Summary'!$B$28:$AF$28</c:f>
              <c:numCache>
                <c:formatCode>General</c:formatCode>
                <c:ptCount val="31"/>
                <c:pt idx="3">
                  <c:v>11</c:v>
                </c:pt>
                <c:pt idx="4">
                  <c:v>12</c:v>
                </c:pt>
                <c:pt idx="5">
                  <c:v>13</c:v>
                </c:pt>
                <c:pt idx="6">
                  <c:v>15</c:v>
                </c:pt>
                <c:pt idx="7">
                  <c:v>10</c:v>
                </c:pt>
                <c:pt idx="8">
                  <c:v>11</c:v>
                </c:pt>
                <c:pt idx="9">
                  <c:v>2</c:v>
                </c:pt>
                <c:pt idx="10">
                  <c:v>1</c:v>
                </c:pt>
                <c:pt idx="11">
                  <c:v>5</c:v>
                </c:pt>
                <c:pt idx="12">
                  <c:v>3</c:v>
                </c:pt>
                <c:pt idx="13">
                  <c:v>-9</c:v>
                </c:pt>
                <c:pt idx="14">
                  <c:v>-1</c:v>
                </c:pt>
                <c:pt idx="15">
                  <c:v>3</c:v>
                </c:pt>
                <c:pt idx="16">
                  <c:v>2</c:v>
                </c:pt>
                <c:pt idx="17">
                  <c:v>2</c:v>
                </c:pt>
                <c:pt idx="18">
                  <c:v>-3</c:v>
                </c:pt>
                <c:pt idx="20">
                  <c:v>8</c:v>
                </c:pt>
                <c:pt idx="21">
                  <c:v>2</c:v>
                </c:pt>
                <c:pt idx="22">
                  <c:v>-1</c:v>
                </c:pt>
                <c:pt idx="23">
                  <c:v>-5</c:v>
                </c:pt>
                <c:pt idx="24">
                  <c:v>3</c:v>
                </c:pt>
                <c:pt idx="25">
                  <c:v>-1</c:v>
                </c:pt>
                <c:pt idx="26">
                  <c:v>0</c:v>
                </c:pt>
                <c:pt idx="27">
                  <c:v>6</c:v>
                </c:pt>
                <c:pt idx="28">
                  <c:v>-7</c:v>
                </c:pt>
                <c:pt idx="30" formatCode="0.0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3FD-4021-8427-2DDF80E86D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660112"/>
        <c:axId val="590660672"/>
      </c:barChart>
      <c:catAx>
        <c:axId val="5906601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606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0660672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0618390909228831E-2"/>
              <c:y val="0.4282178780667775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6011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8028349473557187"/>
          <c:y val="0.20312554680664918"/>
          <c:w val="0.15850514375358249"/>
          <c:h val="0.11197944006999133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ENGR ECONOMICS</a:t>
            </a:r>
          </a:p>
        </c:rich>
      </c:tx>
      <c:layout>
        <c:manualLayout>
          <c:xMode val="edge"/>
          <c:yMode val="edge"/>
          <c:x val="0.37358496854559953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051785289762433"/>
          <c:y val="0.16927126381241844"/>
          <c:w val="0.86438769886154654"/>
          <c:h val="0.76562694709001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'AM-Summary'!$A$34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'AM-Summary'!$B$34:$AF$34</c:f>
              <c:numCache>
                <c:formatCode>General</c:formatCode>
                <c:ptCount val="31"/>
                <c:pt idx="0">
                  <c:v>-3</c:v>
                </c:pt>
                <c:pt idx="1">
                  <c:v>2</c:v>
                </c:pt>
                <c:pt idx="2">
                  <c:v>-7</c:v>
                </c:pt>
                <c:pt idx="3">
                  <c:v>-4</c:v>
                </c:pt>
                <c:pt idx="4">
                  <c:v>4</c:v>
                </c:pt>
                <c:pt idx="5">
                  <c:v>-4</c:v>
                </c:pt>
                <c:pt idx="6">
                  <c:v>0</c:v>
                </c:pt>
                <c:pt idx="7">
                  <c:v>4</c:v>
                </c:pt>
                <c:pt idx="8">
                  <c:v>12</c:v>
                </c:pt>
                <c:pt idx="9">
                  <c:v>1</c:v>
                </c:pt>
                <c:pt idx="10">
                  <c:v>1</c:v>
                </c:pt>
                <c:pt idx="11">
                  <c:v>-2</c:v>
                </c:pt>
                <c:pt idx="12">
                  <c:v>3</c:v>
                </c:pt>
                <c:pt idx="13">
                  <c:v>-7</c:v>
                </c:pt>
                <c:pt idx="14">
                  <c:v>-1</c:v>
                </c:pt>
                <c:pt idx="15">
                  <c:v>1</c:v>
                </c:pt>
                <c:pt idx="16">
                  <c:v>-2</c:v>
                </c:pt>
                <c:pt idx="17">
                  <c:v>-1</c:v>
                </c:pt>
                <c:pt idx="18">
                  <c:v>3</c:v>
                </c:pt>
                <c:pt idx="19">
                  <c:v>-3</c:v>
                </c:pt>
                <c:pt idx="20">
                  <c:v>9</c:v>
                </c:pt>
                <c:pt idx="21">
                  <c:v>2</c:v>
                </c:pt>
                <c:pt idx="22">
                  <c:v>1</c:v>
                </c:pt>
                <c:pt idx="23">
                  <c:v>-3</c:v>
                </c:pt>
                <c:pt idx="24">
                  <c:v>-2</c:v>
                </c:pt>
                <c:pt idx="25">
                  <c:v>-1</c:v>
                </c:pt>
                <c:pt idx="26">
                  <c:v>-3</c:v>
                </c:pt>
                <c:pt idx="27">
                  <c:v>-4</c:v>
                </c:pt>
                <c:pt idx="28">
                  <c:v>-4</c:v>
                </c:pt>
                <c:pt idx="30" formatCode="0.0">
                  <c:v>-3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0FB-406D-9093-50EECA29CB55}"/>
            </c:ext>
          </c:extLst>
        </c:ser>
        <c:ser>
          <c:idx val="1"/>
          <c:order val="1"/>
          <c:tx>
            <c:strRef>
              <c:f>'AM-Summary'!$A$35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'AM-Summary'!$B$35:$AF$35</c:f>
              <c:numCache>
                <c:formatCode>General</c:formatCode>
                <c:ptCount val="31"/>
                <c:pt idx="3">
                  <c:v>-5</c:v>
                </c:pt>
                <c:pt idx="4">
                  <c:v>2</c:v>
                </c:pt>
                <c:pt idx="5">
                  <c:v>-5</c:v>
                </c:pt>
                <c:pt idx="6">
                  <c:v>0</c:v>
                </c:pt>
                <c:pt idx="7">
                  <c:v>3</c:v>
                </c:pt>
                <c:pt idx="8">
                  <c:v>11</c:v>
                </c:pt>
                <c:pt idx="9">
                  <c:v>0</c:v>
                </c:pt>
                <c:pt idx="10">
                  <c:v>-2</c:v>
                </c:pt>
                <c:pt idx="11">
                  <c:v>-4</c:v>
                </c:pt>
                <c:pt idx="12">
                  <c:v>2</c:v>
                </c:pt>
                <c:pt idx="13">
                  <c:v>-8</c:v>
                </c:pt>
                <c:pt idx="14">
                  <c:v>-3</c:v>
                </c:pt>
                <c:pt idx="15">
                  <c:v>0</c:v>
                </c:pt>
                <c:pt idx="16">
                  <c:v>-4</c:v>
                </c:pt>
                <c:pt idx="17">
                  <c:v>-3</c:v>
                </c:pt>
                <c:pt idx="18">
                  <c:v>1</c:v>
                </c:pt>
                <c:pt idx="20">
                  <c:v>7</c:v>
                </c:pt>
                <c:pt idx="21">
                  <c:v>1</c:v>
                </c:pt>
                <c:pt idx="22">
                  <c:v>0</c:v>
                </c:pt>
                <c:pt idx="23">
                  <c:v>-4</c:v>
                </c:pt>
                <c:pt idx="24">
                  <c:v>-3</c:v>
                </c:pt>
                <c:pt idx="25">
                  <c:v>-2</c:v>
                </c:pt>
                <c:pt idx="26">
                  <c:v>-4</c:v>
                </c:pt>
                <c:pt idx="27">
                  <c:v>-5</c:v>
                </c:pt>
                <c:pt idx="28">
                  <c:v>-6</c:v>
                </c:pt>
                <c:pt idx="30" formatCode="0.0">
                  <c:v>-4.25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D0FB-406D-9093-50EECA29CB5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663472"/>
        <c:axId val="590664032"/>
      </c:barChart>
      <c:catAx>
        <c:axId val="5906634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640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0664032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3.4056893580127E-2"/>
              <c:y val="0.4123041781939431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6347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5849049171883864"/>
          <c:y val="0.20833388013998286"/>
          <c:w val="0.2"/>
          <c:h val="0.101562773403324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ENGINEERING PROBABILITY &amp; STATISTICS</a:t>
            </a:r>
          </a:p>
        </c:rich>
      </c:tx>
      <c:layout>
        <c:manualLayout>
          <c:xMode val="edge"/>
          <c:yMode val="edge"/>
          <c:x val="0.18874773139746001"/>
          <c:y val="2.9469548133595279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152450090744103"/>
          <c:y val="0.1493123772102162"/>
          <c:w val="0.80580762250453974"/>
          <c:h val="0.74066797642436288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'AM-Summary'!$A$87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'AM-Summary'!$B$87:$AE$87</c:f>
              <c:numCache>
                <c:formatCode>General</c:formatCode>
                <c:ptCount val="30"/>
                <c:pt idx="12" formatCode="0">
                  <c:v>62</c:v>
                </c:pt>
                <c:pt idx="13" formatCode="0">
                  <c:v>63</c:v>
                </c:pt>
                <c:pt idx="14">
                  <c:v>62</c:v>
                </c:pt>
                <c:pt idx="15">
                  <c:v>57</c:v>
                </c:pt>
                <c:pt idx="16">
                  <c:v>46</c:v>
                </c:pt>
                <c:pt idx="17">
                  <c:v>59</c:v>
                </c:pt>
                <c:pt idx="18">
                  <c:v>67</c:v>
                </c:pt>
                <c:pt idx="19">
                  <c:v>53</c:v>
                </c:pt>
                <c:pt idx="20">
                  <c:v>53</c:v>
                </c:pt>
                <c:pt idx="21">
                  <c:v>62</c:v>
                </c:pt>
                <c:pt idx="22">
                  <c:v>59</c:v>
                </c:pt>
                <c:pt idx="23">
                  <c:v>55</c:v>
                </c:pt>
                <c:pt idx="24">
                  <c:v>75</c:v>
                </c:pt>
                <c:pt idx="25">
                  <c:v>46</c:v>
                </c:pt>
                <c:pt idx="26">
                  <c:v>48</c:v>
                </c:pt>
                <c:pt idx="27">
                  <c:v>48</c:v>
                </c:pt>
                <c:pt idx="28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2B7-4912-9602-8AB59EB92D5A}"/>
            </c:ext>
          </c:extLst>
        </c:ser>
        <c:ser>
          <c:idx val="1"/>
          <c:order val="1"/>
          <c:tx>
            <c:strRef>
              <c:f>'AM-Summary'!$A$88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'AM-Summary'!$B$88:$AE$88</c:f>
              <c:numCache>
                <c:formatCode>General</c:formatCode>
                <c:ptCount val="30"/>
                <c:pt idx="12" formatCode="0">
                  <c:v>58</c:v>
                </c:pt>
                <c:pt idx="13" formatCode="0">
                  <c:v>63</c:v>
                </c:pt>
                <c:pt idx="14">
                  <c:v>59</c:v>
                </c:pt>
                <c:pt idx="15">
                  <c:v>64</c:v>
                </c:pt>
                <c:pt idx="16">
                  <c:v>48</c:v>
                </c:pt>
                <c:pt idx="17">
                  <c:v>60</c:v>
                </c:pt>
                <c:pt idx="18">
                  <c:v>67</c:v>
                </c:pt>
                <c:pt idx="19">
                  <c:v>53</c:v>
                </c:pt>
                <c:pt idx="20">
                  <c:v>53</c:v>
                </c:pt>
                <c:pt idx="21">
                  <c:v>62</c:v>
                </c:pt>
                <c:pt idx="22">
                  <c:v>61</c:v>
                </c:pt>
                <c:pt idx="23">
                  <c:v>62</c:v>
                </c:pt>
                <c:pt idx="24">
                  <c:v>74</c:v>
                </c:pt>
                <c:pt idx="25">
                  <c:v>48</c:v>
                </c:pt>
                <c:pt idx="26">
                  <c:v>52</c:v>
                </c:pt>
                <c:pt idx="27">
                  <c:v>53</c:v>
                </c:pt>
                <c:pt idx="28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2B7-4912-9602-8AB59EB92D5A}"/>
            </c:ext>
          </c:extLst>
        </c:ser>
        <c:ser>
          <c:idx val="2"/>
          <c:order val="2"/>
          <c:tx>
            <c:strRef>
              <c:f>'AM-Summary'!$A$89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'AM-Summary'!$B$89:$AE$89</c:f>
              <c:numCache>
                <c:formatCode>General</c:formatCode>
                <c:ptCount val="30"/>
                <c:pt idx="12" formatCode="0">
                  <c:v>60</c:v>
                </c:pt>
                <c:pt idx="13" formatCode="0">
                  <c:v>65</c:v>
                </c:pt>
                <c:pt idx="14">
                  <c:v>61</c:v>
                </c:pt>
                <c:pt idx="15">
                  <c:v>66</c:v>
                </c:pt>
                <c:pt idx="16">
                  <c:v>51</c:v>
                </c:pt>
                <c:pt idx="17">
                  <c:v>62</c:v>
                </c:pt>
                <c:pt idx="18">
                  <c:v>69</c:v>
                </c:pt>
                <c:pt idx="20">
                  <c:v>54</c:v>
                </c:pt>
                <c:pt idx="21">
                  <c:v>63</c:v>
                </c:pt>
                <c:pt idx="22">
                  <c:v>62</c:v>
                </c:pt>
                <c:pt idx="23">
                  <c:v>62</c:v>
                </c:pt>
                <c:pt idx="24">
                  <c:v>75</c:v>
                </c:pt>
                <c:pt idx="25">
                  <c:v>48</c:v>
                </c:pt>
                <c:pt idx="26">
                  <c:v>53</c:v>
                </c:pt>
                <c:pt idx="27">
                  <c:v>53</c:v>
                </c:pt>
                <c:pt idx="28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2B7-4912-9602-8AB59EB92D5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476432"/>
        <c:axId val="588476992"/>
      </c:lineChart>
      <c:dateAx>
        <c:axId val="58847643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476992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8476992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5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8345524220937013E-2"/>
              <c:y val="0.201957176177103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5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47643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7513611615245062"/>
          <c:y val="0.67779960707269482"/>
          <c:w val="0.25952813067150626"/>
          <c:h val="0.17288801571709256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ETHICS AND BUSINESS</a:t>
            </a:r>
            <a:r>
              <a:rPr lang="en-US" baseline="0"/>
              <a:t> PRACTICES</a:t>
            </a:r>
            <a:endParaRPr lang="en-US"/>
          </a:p>
        </c:rich>
      </c:tx>
      <c:layout>
        <c:manualLayout>
          <c:xMode val="edge"/>
          <c:yMode val="edge"/>
          <c:x val="0.29883207764497194"/>
          <c:y val="2.690972222222225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9032314158464243E-2"/>
          <c:y val="0.18229213025952762"/>
          <c:w val="0.90064572873344861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'AM-Summary'!$A$41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'AM-Summary'!$B$41:$AF$41</c:f>
              <c:numCache>
                <c:formatCode>General</c:formatCode>
                <c:ptCount val="31"/>
                <c:pt idx="0">
                  <c:v>0</c:v>
                </c:pt>
                <c:pt idx="1">
                  <c:v>5</c:v>
                </c:pt>
                <c:pt idx="2">
                  <c:v>-11</c:v>
                </c:pt>
                <c:pt idx="3">
                  <c:v>1</c:v>
                </c:pt>
                <c:pt idx="4">
                  <c:v>6</c:v>
                </c:pt>
                <c:pt idx="5">
                  <c:v>1</c:v>
                </c:pt>
                <c:pt idx="6">
                  <c:v>-1</c:v>
                </c:pt>
                <c:pt idx="7">
                  <c:v>4</c:v>
                </c:pt>
                <c:pt idx="8">
                  <c:v>5</c:v>
                </c:pt>
                <c:pt idx="9">
                  <c:v>-1</c:v>
                </c:pt>
                <c:pt idx="10">
                  <c:v>6</c:v>
                </c:pt>
                <c:pt idx="11">
                  <c:v>4</c:v>
                </c:pt>
                <c:pt idx="12">
                  <c:v>5</c:v>
                </c:pt>
                <c:pt idx="13">
                  <c:v>1</c:v>
                </c:pt>
                <c:pt idx="14">
                  <c:v>1</c:v>
                </c:pt>
                <c:pt idx="15">
                  <c:v>-1</c:v>
                </c:pt>
                <c:pt idx="16">
                  <c:v>2</c:v>
                </c:pt>
                <c:pt idx="17">
                  <c:v>5</c:v>
                </c:pt>
                <c:pt idx="18">
                  <c:v>3</c:v>
                </c:pt>
                <c:pt idx="19">
                  <c:v>2</c:v>
                </c:pt>
                <c:pt idx="20">
                  <c:v>2</c:v>
                </c:pt>
                <c:pt idx="21">
                  <c:v>3</c:v>
                </c:pt>
                <c:pt idx="22">
                  <c:v>6</c:v>
                </c:pt>
                <c:pt idx="23">
                  <c:v>0</c:v>
                </c:pt>
                <c:pt idx="24">
                  <c:v>-1</c:v>
                </c:pt>
                <c:pt idx="25">
                  <c:v>3</c:v>
                </c:pt>
                <c:pt idx="26">
                  <c:v>-1</c:v>
                </c:pt>
                <c:pt idx="27">
                  <c:v>2</c:v>
                </c:pt>
                <c:pt idx="28">
                  <c:v>4</c:v>
                </c:pt>
                <c:pt idx="30" formatCode="0.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3B8-4BA9-B98B-0D5F927B8AAF}"/>
            </c:ext>
          </c:extLst>
        </c:ser>
        <c:ser>
          <c:idx val="1"/>
          <c:order val="1"/>
          <c:tx>
            <c:strRef>
              <c:f>'AM-Summary'!$A$42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'AM-Summary'!$B$42:$AF$42</c:f>
              <c:numCache>
                <c:formatCode>General</c:formatCode>
                <c:ptCount val="31"/>
                <c:pt idx="3">
                  <c:v>0</c:v>
                </c:pt>
                <c:pt idx="4">
                  <c:v>5</c:v>
                </c:pt>
                <c:pt idx="5">
                  <c:v>1</c:v>
                </c:pt>
                <c:pt idx="6">
                  <c:v>-1</c:v>
                </c:pt>
                <c:pt idx="7">
                  <c:v>4</c:v>
                </c:pt>
                <c:pt idx="8">
                  <c:v>5</c:v>
                </c:pt>
                <c:pt idx="9">
                  <c:v>-2</c:v>
                </c:pt>
                <c:pt idx="10">
                  <c:v>5</c:v>
                </c:pt>
                <c:pt idx="11">
                  <c:v>3</c:v>
                </c:pt>
                <c:pt idx="12">
                  <c:v>4</c:v>
                </c:pt>
                <c:pt idx="13">
                  <c:v>0</c:v>
                </c:pt>
                <c:pt idx="14">
                  <c:v>0</c:v>
                </c:pt>
                <c:pt idx="15">
                  <c:v>-2</c:v>
                </c:pt>
                <c:pt idx="16">
                  <c:v>0</c:v>
                </c:pt>
                <c:pt idx="17">
                  <c:v>4</c:v>
                </c:pt>
                <c:pt idx="18">
                  <c:v>2</c:v>
                </c:pt>
                <c:pt idx="20">
                  <c:v>1</c:v>
                </c:pt>
                <c:pt idx="21">
                  <c:v>1</c:v>
                </c:pt>
                <c:pt idx="22">
                  <c:v>4</c:v>
                </c:pt>
                <c:pt idx="23">
                  <c:v>-1</c:v>
                </c:pt>
                <c:pt idx="24">
                  <c:v>-2</c:v>
                </c:pt>
                <c:pt idx="25">
                  <c:v>3</c:v>
                </c:pt>
                <c:pt idx="26">
                  <c:v>-2</c:v>
                </c:pt>
                <c:pt idx="27">
                  <c:v>1</c:v>
                </c:pt>
                <c:pt idx="28">
                  <c:v>3</c:v>
                </c:pt>
                <c:pt idx="30" formatCode="0.0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3B8-4BA9-B98B-0D5F927B8AA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0666832"/>
        <c:axId val="591246528"/>
      </c:barChart>
      <c:catAx>
        <c:axId val="5906668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46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124652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0645038762340015E-2"/>
              <c:y val="0.4175126622685686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066683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8838769614229876"/>
          <c:y val="0.20572971347331584"/>
          <c:w val="0.1587097943692298"/>
          <c:h val="0.11197944006999125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FLUID MECHANICS</a:t>
            </a:r>
          </a:p>
        </c:rich>
      </c:tx>
      <c:layout>
        <c:manualLayout>
          <c:xMode val="edge"/>
          <c:yMode val="edge"/>
          <c:x val="0.37547170240083638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2245200374220119"/>
          <c:y val="0.16927126381241844"/>
          <c:w val="0.86434033501015584"/>
          <c:h val="0.76562694709001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'AM-Summary'!$A$48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'AM-Summary'!$B$48:$AF$48</c:f>
              <c:numCache>
                <c:formatCode>General</c:formatCode>
                <c:ptCount val="31"/>
                <c:pt idx="0">
                  <c:v>7</c:v>
                </c:pt>
                <c:pt idx="1">
                  <c:v>0</c:v>
                </c:pt>
                <c:pt idx="2">
                  <c:v>-1</c:v>
                </c:pt>
                <c:pt idx="3">
                  <c:v>2</c:v>
                </c:pt>
                <c:pt idx="4">
                  <c:v>6</c:v>
                </c:pt>
                <c:pt idx="5">
                  <c:v>3</c:v>
                </c:pt>
                <c:pt idx="6">
                  <c:v>7</c:v>
                </c:pt>
                <c:pt idx="7">
                  <c:v>8</c:v>
                </c:pt>
                <c:pt idx="8">
                  <c:v>16</c:v>
                </c:pt>
                <c:pt idx="9">
                  <c:v>7</c:v>
                </c:pt>
                <c:pt idx="10">
                  <c:v>2</c:v>
                </c:pt>
                <c:pt idx="11">
                  <c:v>5</c:v>
                </c:pt>
                <c:pt idx="12">
                  <c:v>4</c:v>
                </c:pt>
                <c:pt idx="13">
                  <c:v>-1</c:v>
                </c:pt>
                <c:pt idx="14">
                  <c:v>1</c:v>
                </c:pt>
                <c:pt idx="15">
                  <c:v>4</c:v>
                </c:pt>
                <c:pt idx="16">
                  <c:v>-1</c:v>
                </c:pt>
                <c:pt idx="17">
                  <c:v>-6</c:v>
                </c:pt>
                <c:pt idx="18">
                  <c:v>3</c:v>
                </c:pt>
                <c:pt idx="19">
                  <c:v>-3</c:v>
                </c:pt>
                <c:pt idx="20">
                  <c:v>5</c:v>
                </c:pt>
                <c:pt idx="21">
                  <c:v>2</c:v>
                </c:pt>
                <c:pt idx="22">
                  <c:v>3</c:v>
                </c:pt>
                <c:pt idx="23">
                  <c:v>2</c:v>
                </c:pt>
                <c:pt idx="24">
                  <c:v>-3</c:v>
                </c:pt>
                <c:pt idx="25">
                  <c:v>2</c:v>
                </c:pt>
                <c:pt idx="26">
                  <c:v>-6</c:v>
                </c:pt>
                <c:pt idx="27">
                  <c:v>-2</c:v>
                </c:pt>
                <c:pt idx="28">
                  <c:v>-1</c:v>
                </c:pt>
                <c:pt idx="30" formatCode="0.0">
                  <c:v>-1.75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D2C-4690-864B-A3B6D178F3E2}"/>
            </c:ext>
          </c:extLst>
        </c:ser>
        <c:ser>
          <c:idx val="1"/>
          <c:order val="1"/>
          <c:tx>
            <c:strRef>
              <c:f>'AM-Summary'!$A$49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'AM-Summary'!$B$49:$AF$49</c:f>
              <c:numCache>
                <c:formatCode>General</c:formatCode>
                <c:ptCount val="31"/>
                <c:pt idx="3">
                  <c:v>2</c:v>
                </c:pt>
                <c:pt idx="4">
                  <c:v>3</c:v>
                </c:pt>
                <c:pt idx="5">
                  <c:v>2</c:v>
                </c:pt>
                <c:pt idx="6">
                  <c:v>5</c:v>
                </c:pt>
                <c:pt idx="7">
                  <c:v>6</c:v>
                </c:pt>
                <c:pt idx="8">
                  <c:v>15</c:v>
                </c:pt>
                <c:pt idx="9">
                  <c:v>6</c:v>
                </c:pt>
                <c:pt idx="10">
                  <c:v>0</c:v>
                </c:pt>
                <c:pt idx="11">
                  <c:v>3</c:v>
                </c:pt>
                <c:pt idx="12">
                  <c:v>2</c:v>
                </c:pt>
                <c:pt idx="13">
                  <c:v>-3</c:v>
                </c:pt>
                <c:pt idx="14">
                  <c:v>-1</c:v>
                </c:pt>
                <c:pt idx="15">
                  <c:v>1</c:v>
                </c:pt>
                <c:pt idx="16">
                  <c:v>-2</c:v>
                </c:pt>
                <c:pt idx="17">
                  <c:v>-8</c:v>
                </c:pt>
                <c:pt idx="18">
                  <c:v>1</c:v>
                </c:pt>
                <c:pt idx="20">
                  <c:v>4</c:v>
                </c:pt>
                <c:pt idx="21">
                  <c:v>0</c:v>
                </c:pt>
                <c:pt idx="22">
                  <c:v>1</c:v>
                </c:pt>
                <c:pt idx="23">
                  <c:v>2</c:v>
                </c:pt>
                <c:pt idx="24">
                  <c:v>-2</c:v>
                </c:pt>
                <c:pt idx="25">
                  <c:v>1</c:v>
                </c:pt>
                <c:pt idx="26">
                  <c:v>-6</c:v>
                </c:pt>
                <c:pt idx="27">
                  <c:v>-3</c:v>
                </c:pt>
                <c:pt idx="28">
                  <c:v>-2</c:v>
                </c:pt>
                <c:pt idx="30" formatCode="0.0">
                  <c:v>-2.5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D2C-4690-864B-A3B6D178F3E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249328"/>
        <c:axId val="591249888"/>
      </c:barChart>
      <c:catAx>
        <c:axId val="591249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49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124988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3.4056893580127E-2"/>
              <c:y val="0.4121800767895298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4932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7924532160752802"/>
          <c:y val="0.20052138013998286"/>
          <c:w val="0.2"/>
          <c:h val="0.101562773403324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MATERIAL PROPERTIES</a:t>
            </a:r>
          </a:p>
        </c:rich>
      </c:tx>
      <c:layout>
        <c:manualLayout>
          <c:xMode val="edge"/>
          <c:yMode val="edge"/>
          <c:x val="0.37437321775700366"/>
          <c:y val="2.690972222222225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689001677604878E-2"/>
          <c:y val="0.18229213025952762"/>
          <c:w val="0.90102884313044962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'AM-Summary'!$A$55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'AM-Summary'!$B$55:$AF$55</c:f>
              <c:numCache>
                <c:formatCode>General</c:formatCode>
                <c:ptCount val="31"/>
                <c:pt idx="0">
                  <c:v>3</c:v>
                </c:pt>
                <c:pt idx="1">
                  <c:v>-5</c:v>
                </c:pt>
                <c:pt idx="2">
                  <c:v>-2</c:v>
                </c:pt>
                <c:pt idx="3">
                  <c:v>-7</c:v>
                </c:pt>
                <c:pt idx="4">
                  <c:v>6</c:v>
                </c:pt>
                <c:pt idx="5">
                  <c:v>9</c:v>
                </c:pt>
                <c:pt idx="6">
                  <c:v>-4</c:v>
                </c:pt>
                <c:pt idx="7">
                  <c:v>1</c:v>
                </c:pt>
                <c:pt idx="8">
                  <c:v>-2</c:v>
                </c:pt>
                <c:pt idx="9">
                  <c:v>-1</c:v>
                </c:pt>
                <c:pt idx="10">
                  <c:v>1</c:v>
                </c:pt>
                <c:pt idx="11">
                  <c:v>1</c:v>
                </c:pt>
                <c:pt idx="12">
                  <c:v>-3</c:v>
                </c:pt>
                <c:pt idx="13">
                  <c:v>-4</c:v>
                </c:pt>
                <c:pt idx="14">
                  <c:v>-7</c:v>
                </c:pt>
                <c:pt idx="15">
                  <c:v>-8</c:v>
                </c:pt>
                <c:pt idx="16">
                  <c:v>-4</c:v>
                </c:pt>
                <c:pt idx="17">
                  <c:v>-2</c:v>
                </c:pt>
                <c:pt idx="18">
                  <c:v>-2</c:v>
                </c:pt>
                <c:pt idx="19">
                  <c:v>-7</c:v>
                </c:pt>
                <c:pt idx="20">
                  <c:v>2</c:v>
                </c:pt>
                <c:pt idx="21">
                  <c:v>0</c:v>
                </c:pt>
                <c:pt idx="22">
                  <c:v>-3</c:v>
                </c:pt>
                <c:pt idx="23">
                  <c:v>-2</c:v>
                </c:pt>
                <c:pt idx="24">
                  <c:v>-3</c:v>
                </c:pt>
                <c:pt idx="25">
                  <c:v>-1</c:v>
                </c:pt>
                <c:pt idx="26">
                  <c:v>-3</c:v>
                </c:pt>
                <c:pt idx="27">
                  <c:v>-1</c:v>
                </c:pt>
                <c:pt idx="28">
                  <c:v>-1</c:v>
                </c:pt>
                <c:pt idx="30" formatCode="0.0">
                  <c:v>-1.5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76E-4B5C-8082-A20A3D82A1D0}"/>
            </c:ext>
          </c:extLst>
        </c:ser>
        <c:ser>
          <c:idx val="1"/>
          <c:order val="1"/>
          <c:tx>
            <c:strRef>
              <c:f>'AM-Summary'!$A$56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'AM-Summary'!$B$56:$AF$56</c:f>
              <c:numCache>
                <c:formatCode>General</c:formatCode>
                <c:ptCount val="31"/>
                <c:pt idx="3">
                  <c:v>-7</c:v>
                </c:pt>
                <c:pt idx="4">
                  <c:v>4</c:v>
                </c:pt>
                <c:pt idx="5">
                  <c:v>8</c:v>
                </c:pt>
                <c:pt idx="6">
                  <c:v>-5</c:v>
                </c:pt>
                <c:pt idx="7">
                  <c:v>-1</c:v>
                </c:pt>
                <c:pt idx="8">
                  <c:v>-3</c:v>
                </c:pt>
                <c:pt idx="9">
                  <c:v>-2</c:v>
                </c:pt>
                <c:pt idx="10">
                  <c:v>-1</c:v>
                </c:pt>
                <c:pt idx="11">
                  <c:v>-1</c:v>
                </c:pt>
                <c:pt idx="12">
                  <c:v>-5</c:v>
                </c:pt>
                <c:pt idx="13">
                  <c:v>-6</c:v>
                </c:pt>
                <c:pt idx="14">
                  <c:v>-8</c:v>
                </c:pt>
                <c:pt idx="15">
                  <c:v>-9</c:v>
                </c:pt>
                <c:pt idx="16">
                  <c:v>-6</c:v>
                </c:pt>
                <c:pt idx="17">
                  <c:v>-3</c:v>
                </c:pt>
                <c:pt idx="18">
                  <c:v>-3</c:v>
                </c:pt>
                <c:pt idx="20">
                  <c:v>1</c:v>
                </c:pt>
                <c:pt idx="21">
                  <c:v>0</c:v>
                </c:pt>
                <c:pt idx="22">
                  <c:v>-3</c:v>
                </c:pt>
                <c:pt idx="23">
                  <c:v>-2</c:v>
                </c:pt>
                <c:pt idx="24">
                  <c:v>-3</c:v>
                </c:pt>
                <c:pt idx="25">
                  <c:v>-1</c:v>
                </c:pt>
                <c:pt idx="26">
                  <c:v>-3</c:v>
                </c:pt>
                <c:pt idx="27">
                  <c:v>-1</c:v>
                </c:pt>
                <c:pt idx="28">
                  <c:v>-2</c:v>
                </c:pt>
                <c:pt idx="30" formatCode="0.0">
                  <c:v>-1.75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76E-4B5C-8082-A20A3D82A1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252688"/>
        <c:axId val="591253248"/>
      </c:barChart>
      <c:catAx>
        <c:axId val="59125268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5324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125324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1.6700673285404578E-2"/>
              <c:y val="0.4318276908454025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5268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691559448440763"/>
          <c:y val="0.20312554680664918"/>
          <c:w val="0.15809768015309386"/>
          <c:h val="0.1119794400699914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STRENGTH OF MATERIALS (SOLIDS)</a:t>
            </a:r>
          </a:p>
        </c:rich>
      </c:tx>
      <c:layout>
        <c:manualLayout>
          <c:xMode val="edge"/>
          <c:yMode val="edge"/>
          <c:x val="0.30719809664079761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689001677604878E-2"/>
          <c:y val="0.18229213025952762"/>
          <c:w val="0.8997434952800496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'AM-Summary'!$A$69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'AM-Summary'!$B$69:$AF$69</c:f>
              <c:numCache>
                <c:formatCode>General</c:formatCode>
                <c:ptCount val="31"/>
                <c:pt idx="0">
                  <c:v>9</c:v>
                </c:pt>
                <c:pt idx="1">
                  <c:v>1</c:v>
                </c:pt>
                <c:pt idx="2">
                  <c:v>5</c:v>
                </c:pt>
                <c:pt idx="3">
                  <c:v>0</c:v>
                </c:pt>
                <c:pt idx="4">
                  <c:v>6</c:v>
                </c:pt>
                <c:pt idx="5">
                  <c:v>5</c:v>
                </c:pt>
                <c:pt idx="6">
                  <c:v>0</c:v>
                </c:pt>
                <c:pt idx="7">
                  <c:v>7</c:v>
                </c:pt>
                <c:pt idx="8">
                  <c:v>7</c:v>
                </c:pt>
                <c:pt idx="9">
                  <c:v>-4</c:v>
                </c:pt>
                <c:pt idx="10">
                  <c:v>5</c:v>
                </c:pt>
                <c:pt idx="11">
                  <c:v>0</c:v>
                </c:pt>
                <c:pt idx="12">
                  <c:v>1</c:v>
                </c:pt>
                <c:pt idx="13">
                  <c:v>-1</c:v>
                </c:pt>
                <c:pt idx="14">
                  <c:v>-3</c:v>
                </c:pt>
                <c:pt idx="15">
                  <c:v>4</c:v>
                </c:pt>
                <c:pt idx="16">
                  <c:v>-1</c:v>
                </c:pt>
                <c:pt idx="17">
                  <c:v>2</c:v>
                </c:pt>
                <c:pt idx="18">
                  <c:v>-6</c:v>
                </c:pt>
                <c:pt idx="19">
                  <c:v>2</c:v>
                </c:pt>
                <c:pt idx="20">
                  <c:v>5</c:v>
                </c:pt>
                <c:pt idx="21">
                  <c:v>2</c:v>
                </c:pt>
                <c:pt idx="22">
                  <c:v>2</c:v>
                </c:pt>
                <c:pt idx="23">
                  <c:v>1</c:v>
                </c:pt>
                <c:pt idx="24">
                  <c:v>-2</c:v>
                </c:pt>
                <c:pt idx="25">
                  <c:v>4</c:v>
                </c:pt>
                <c:pt idx="26">
                  <c:v>2</c:v>
                </c:pt>
                <c:pt idx="27">
                  <c:v>4</c:v>
                </c:pt>
                <c:pt idx="28">
                  <c:v>3</c:v>
                </c:pt>
                <c:pt idx="30" formatCode="0.0">
                  <c:v>3.25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72-4FA5-9D79-B35661E19441}"/>
            </c:ext>
          </c:extLst>
        </c:ser>
        <c:ser>
          <c:idx val="1"/>
          <c:order val="1"/>
          <c:tx>
            <c:strRef>
              <c:f>'AM-Summary'!$A$70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'AM-Summary'!$B$70:$AF$70</c:f>
              <c:numCache>
                <c:formatCode>General</c:formatCode>
                <c:ptCount val="31"/>
                <c:pt idx="3">
                  <c:v>-1</c:v>
                </c:pt>
                <c:pt idx="4">
                  <c:v>4</c:v>
                </c:pt>
                <c:pt idx="5">
                  <c:v>4</c:v>
                </c:pt>
                <c:pt idx="6">
                  <c:v>-2</c:v>
                </c:pt>
                <c:pt idx="7">
                  <c:v>5</c:v>
                </c:pt>
                <c:pt idx="8">
                  <c:v>6</c:v>
                </c:pt>
                <c:pt idx="9">
                  <c:v>-5</c:v>
                </c:pt>
                <c:pt idx="10">
                  <c:v>3</c:v>
                </c:pt>
                <c:pt idx="11">
                  <c:v>-1</c:v>
                </c:pt>
                <c:pt idx="12">
                  <c:v>-2</c:v>
                </c:pt>
                <c:pt idx="13">
                  <c:v>-3</c:v>
                </c:pt>
                <c:pt idx="14">
                  <c:v>-5</c:v>
                </c:pt>
                <c:pt idx="15">
                  <c:v>2</c:v>
                </c:pt>
                <c:pt idx="16">
                  <c:v>-3</c:v>
                </c:pt>
                <c:pt idx="17">
                  <c:v>0</c:v>
                </c:pt>
                <c:pt idx="18">
                  <c:v>-7</c:v>
                </c:pt>
                <c:pt idx="20">
                  <c:v>5</c:v>
                </c:pt>
                <c:pt idx="21">
                  <c:v>1</c:v>
                </c:pt>
                <c:pt idx="22">
                  <c:v>0</c:v>
                </c:pt>
                <c:pt idx="23">
                  <c:v>0</c:v>
                </c:pt>
                <c:pt idx="24">
                  <c:v>-3</c:v>
                </c:pt>
                <c:pt idx="25">
                  <c:v>3</c:v>
                </c:pt>
                <c:pt idx="26">
                  <c:v>1</c:v>
                </c:pt>
                <c:pt idx="27">
                  <c:v>5</c:v>
                </c:pt>
                <c:pt idx="28">
                  <c:v>3</c:v>
                </c:pt>
                <c:pt idx="30" formatCode="0.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72-4FA5-9D79-B35661E1944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256048"/>
        <c:axId val="591256608"/>
      </c:barChart>
      <c:catAx>
        <c:axId val="5912560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566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125660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0565424980343437E-2"/>
              <c:y val="0.42832347307937996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5604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820102343322263"/>
          <c:y val="0.20052138013998286"/>
          <c:w val="0.15809769821937741"/>
          <c:h val="0.1119794400699913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THERMODYNAMICS</a:t>
            </a:r>
          </a:p>
        </c:rich>
      </c:tx>
      <c:layout>
        <c:manualLayout>
          <c:xMode val="edge"/>
          <c:yMode val="edge"/>
          <c:x val="0.3979460337242034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8.857509627727897E-2"/>
          <c:y val="0.18229213025952762"/>
          <c:w val="0.89987163029525064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'AM-Summary'!$A$83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'AM-Summary'!$B$83:$AF$83</c:f>
              <c:numCache>
                <c:formatCode>General</c:formatCode>
                <c:ptCount val="31"/>
                <c:pt idx="0">
                  <c:v>2</c:v>
                </c:pt>
                <c:pt idx="1">
                  <c:v>8</c:v>
                </c:pt>
                <c:pt idx="2">
                  <c:v>0</c:v>
                </c:pt>
                <c:pt idx="3">
                  <c:v>-2</c:v>
                </c:pt>
                <c:pt idx="4">
                  <c:v>7</c:v>
                </c:pt>
                <c:pt idx="5">
                  <c:v>7</c:v>
                </c:pt>
                <c:pt idx="6">
                  <c:v>6</c:v>
                </c:pt>
                <c:pt idx="7">
                  <c:v>9</c:v>
                </c:pt>
                <c:pt idx="8">
                  <c:v>14</c:v>
                </c:pt>
                <c:pt idx="9">
                  <c:v>9</c:v>
                </c:pt>
                <c:pt idx="10">
                  <c:v>1</c:v>
                </c:pt>
                <c:pt idx="11">
                  <c:v>3</c:v>
                </c:pt>
                <c:pt idx="12">
                  <c:v>0</c:v>
                </c:pt>
                <c:pt idx="13">
                  <c:v>-5</c:v>
                </c:pt>
                <c:pt idx="14">
                  <c:v>-4</c:v>
                </c:pt>
                <c:pt idx="15">
                  <c:v>-4</c:v>
                </c:pt>
                <c:pt idx="16">
                  <c:v>-6</c:v>
                </c:pt>
                <c:pt idx="17">
                  <c:v>-4</c:v>
                </c:pt>
                <c:pt idx="18">
                  <c:v>-7</c:v>
                </c:pt>
                <c:pt idx="19">
                  <c:v>-12</c:v>
                </c:pt>
                <c:pt idx="20">
                  <c:v>-3</c:v>
                </c:pt>
                <c:pt idx="21">
                  <c:v>-1</c:v>
                </c:pt>
                <c:pt idx="22">
                  <c:v>-8</c:v>
                </c:pt>
                <c:pt idx="23">
                  <c:v>-9</c:v>
                </c:pt>
                <c:pt idx="24">
                  <c:v>-5</c:v>
                </c:pt>
                <c:pt idx="25">
                  <c:v>0</c:v>
                </c:pt>
                <c:pt idx="26">
                  <c:v>-4</c:v>
                </c:pt>
                <c:pt idx="27">
                  <c:v>-12</c:v>
                </c:pt>
                <c:pt idx="28">
                  <c:v>-8</c:v>
                </c:pt>
                <c:pt idx="30" formatCode="0.0">
                  <c:v>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FF-46DD-BD41-144E09AE4DB4}"/>
            </c:ext>
          </c:extLst>
        </c:ser>
        <c:ser>
          <c:idx val="1"/>
          <c:order val="1"/>
          <c:tx>
            <c:strRef>
              <c:f>'AM-Summary'!$A$84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'AM-Summary'!$B$84:$AF$84</c:f>
              <c:numCache>
                <c:formatCode>General</c:formatCode>
                <c:ptCount val="31"/>
                <c:pt idx="3">
                  <c:v>-3</c:v>
                </c:pt>
                <c:pt idx="4">
                  <c:v>6</c:v>
                </c:pt>
                <c:pt idx="5">
                  <c:v>6</c:v>
                </c:pt>
                <c:pt idx="6">
                  <c:v>5</c:v>
                </c:pt>
                <c:pt idx="7">
                  <c:v>9</c:v>
                </c:pt>
                <c:pt idx="8">
                  <c:v>13</c:v>
                </c:pt>
                <c:pt idx="9">
                  <c:v>7</c:v>
                </c:pt>
                <c:pt idx="10">
                  <c:v>-1</c:v>
                </c:pt>
                <c:pt idx="11">
                  <c:v>2</c:v>
                </c:pt>
                <c:pt idx="12">
                  <c:v>-1</c:v>
                </c:pt>
                <c:pt idx="13">
                  <c:v>-6</c:v>
                </c:pt>
                <c:pt idx="14">
                  <c:v>-5</c:v>
                </c:pt>
                <c:pt idx="15">
                  <c:v>-5</c:v>
                </c:pt>
                <c:pt idx="16">
                  <c:v>-8</c:v>
                </c:pt>
                <c:pt idx="17">
                  <c:v>-6</c:v>
                </c:pt>
                <c:pt idx="18">
                  <c:v>-9</c:v>
                </c:pt>
                <c:pt idx="20">
                  <c:v>-4</c:v>
                </c:pt>
                <c:pt idx="21">
                  <c:v>-1</c:v>
                </c:pt>
                <c:pt idx="22">
                  <c:v>-8</c:v>
                </c:pt>
                <c:pt idx="23">
                  <c:v>-9</c:v>
                </c:pt>
                <c:pt idx="24">
                  <c:v>-6</c:v>
                </c:pt>
                <c:pt idx="25">
                  <c:v>0</c:v>
                </c:pt>
                <c:pt idx="26">
                  <c:v>-4</c:v>
                </c:pt>
                <c:pt idx="27">
                  <c:v>-13</c:v>
                </c:pt>
                <c:pt idx="28">
                  <c:v>-7</c:v>
                </c:pt>
                <c:pt idx="30" formatCode="0.0">
                  <c:v>-6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FF-46DD-BD41-144E09AE4D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259408"/>
        <c:axId val="591259968"/>
      </c:barChart>
      <c:catAx>
        <c:axId val="5912594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599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125996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053898834281026E-2"/>
              <c:y val="0.417388605330755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2594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845963858834346"/>
          <c:y val="0.20833388013998286"/>
          <c:w val="0.15789467323778739"/>
          <c:h val="0.1119794400699913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80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STATICS</a:t>
            </a:r>
          </a:p>
        </c:rich>
      </c:tx>
      <c:layout>
        <c:manualLayout>
          <c:xMode val="edge"/>
          <c:yMode val="edge"/>
          <c:x val="0.44382094579218145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372615194797327"/>
          <c:y val="0.16927126381241844"/>
          <c:w val="0.87316693716448002"/>
          <c:h val="0.76562694709001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'AM-Summary'!$A$76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'AM-Summary'!$B$76:$AF$76</c:f>
              <c:numCache>
                <c:formatCode>General</c:formatCode>
                <c:ptCount val="31"/>
                <c:pt idx="0">
                  <c:v>3</c:v>
                </c:pt>
                <c:pt idx="1">
                  <c:v>4</c:v>
                </c:pt>
                <c:pt idx="2">
                  <c:v>4</c:v>
                </c:pt>
                <c:pt idx="3">
                  <c:v>5</c:v>
                </c:pt>
                <c:pt idx="4">
                  <c:v>14</c:v>
                </c:pt>
                <c:pt idx="5">
                  <c:v>7</c:v>
                </c:pt>
                <c:pt idx="6">
                  <c:v>4</c:v>
                </c:pt>
                <c:pt idx="7">
                  <c:v>8</c:v>
                </c:pt>
                <c:pt idx="8">
                  <c:v>10</c:v>
                </c:pt>
                <c:pt idx="9">
                  <c:v>5</c:v>
                </c:pt>
                <c:pt idx="10">
                  <c:v>8</c:v>
                </c:pt>
                <c:pt idx="11">
                  <c:v>7</c:v>
                </c:pt>
                <c:pt idx="19">
                  <c:v>1</c:v>
                </c:pt>
                <c:pt idx="20">
                  <c:v>9</c:v>
                </c:pt>
                <c:pt idx="21">
                  <c:v>5</c:v>
                </c:pt>
                <c:pt idx="22">
                  <c:v>2</c:v>
                </c:pt>
                <c:pt idx="23">
                  <c:v>2</c:v>
                </c:pt>
                <c:pt idx="24">
                  <c:v>3</c:v>
                </c:pt>
                <c:pt idx="25">
                  <c:v>2</c:v>
                </c:pt>
                <c:pt idx="26">
                  <c:v>-2</c:v>
                </c:pt>
                <c:pt idx="27">
                  <c:v>4</c:v>
                </c:pt>
                <c:pt idx="28">
                  <c:v>-1</c:v>
                </c:pt>
                <c:pt idx="30" formatCode="0.0">
                  <c:v>0.75000000000000056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605-453D-93F4-10BAD9BC37AD}"/>
            </c:ext>
          </c:extLst>
        </c:ser>
        <c:ser>
          <c:idx val="1"/>
          <c:order val="1"/>
          <c:tx>
            <c:strRef>
              <c:f>'AM-Summary'!$A$77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'AM-Summary'!$B$77:$AF$77</c:f>
              <c:numCache>
                <c:formatCode>General</c:formatCode>
                <c:ptCount val="31"/>
                <c:pt idx="3">
                  <c:v>4</c:v>
                </c:pt>
                <c:pt idx="4">
                  <c:v>12</c:v>
                </c:pt>
                <c:pt idx="5">
                  <c:v>6</c:v>
                </c:pt>
                <c:pt idx="6">
                  <c:v>2</c:v>
                </c:pt>
                <c:pt idx="7">
                  <c:v>7</c:v>
                </c:pt>
                <c:pt idx="8">
                  <c:v>9</c:v>
                </c:pt>
                <c:pt idx="9">
                  <c:v>4</c:v>
                </c:pt>
                <c:pt idx="10">
                  <c:v>6</c:v>
                </c:pt>
                <c:pt idx="11">
                  <c:v>6</c:v>
                </c:pt>
                <c:pt idx="20">
                  <c:v>8</c:v>
                </c:pt>
                <c:pt idx="21">
                  <c:v>3</c:v>
                </c:pt>
                <c:pt idx="22">
                  <c:v>2</c:v>
                </c:pt>
                <c:pt idx="23">
                  <c:v>1</c:v>
                </c:pt>
                <c:pt idx="24">
                  <c:v>2</c:v>
                </c:pt>
                <c:pt idx="25">
                  <c:v>2</c:v>
                </c:pt>
                <c:pt idx="26">
                  <c:v>-2</c:v>
                </c:pt>
                <c:pt idx="27">
                  <c:v>4</c:v>
                </c:pt>
                <c:pt idx="28">
                  <c:v>-1</c:v>
                </c:pt>
                <c:pt idx="30" formatCode="0.0">
                  <c:v>0.75000000000000056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605-453D-93F4-10BAD9BC37A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794016"/>
        <c:axId val="591794576"/>
      </c:barChart>
      <c:catAx>
        <c:axId val="59179401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79457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1794576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996252968883072E-2"/>
              <c:y val="0.4121802438697871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79401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8277289760745261"/>
          <c:y val="0.19270888013998286"/>
          <c:w val="0.19850226814133767"/>
          <c:h val="0.10156277340332473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025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DYNAMICS</a:t>
            </a:r>
          </a:p>
        </c:rich>
      </c:tx>
      <c:layout>
        <c:manualLayout>
          <c:xMode val="edge"/>
          <c:yMode val="edge"/>
          <c:x val="0.42613715436733179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899858740235207"/>
          <c:y val="0.16927126381241844"/>
          <c:w val="0.86774571770402276"/>
          <c:h val="0.7656269470900157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'AM-Summary'!$A$20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'AM-Summary'!$B$20:$AF$20</c:f>
              <c:numCache>
                <c:formatCode>General</c:formatCode>
                <c:ptCount val="31"/>
                <c:pt idx="0">
                  <c:v>3</c:v>
                </c:pt>
                <c:pt idx="1">
                  <c:v>11</c:v>
                </c:pt>
                <c:pt idx="2">
                  <c:v>0</c:v>
                </c:pt>
                <c:pt idx="3">
                  <c:v>2</c:v>
                </c:pt>
                <c:pt idx="4">
                  <c:v>13</c:v>
                </c:pt>
                <c:pt idx="5">
                  <c:v>6</c:v>
                </c:pt>
                <c:pt idx="6">
                  <c:v>10</c:v>
                </c:pt>
                <c:pt idx="7">
                  <c:v>15</c:v>
                </c:pt>
                <c:pt idx="8">
                  <c:v>18</c:v>
                </c:pt>
                <c:pt idx="9">
                  <c:v>6</c:v>
                </c:pt>
                <c:pt idx="10">
                  <c:v>7</c:v>
                </c:pt>
                <c:pt idx="11">
                  <c:v>3</c:v>
                </c:pt>
                <c:pt idx="19">
                  <c:v>3</c:v>
                </c:pt>
                <c:pt idx="20">
                  <c:v>3</c:v>
                </c:pt>
                <c:pt idx="21">
                  <c:v>1</c:v>
                </c:pt>
                <c:pt idx="22">
                  <c:v>1</c:v>
                </c:pt>
                <c:pt idx="23">
                  <c:v>2</c:v>
                </c:pt>
                <c:pt idx="24">
                  <c:v>-4</c:v>
                </c:pt>
                <c:pt idx="25">
                  <c:v>1</c:v>
                </c:pt>
                <c:pt idx="26">
                  <c:v>-10</c:v>
                </c:pt>
                <c:pt idx="27">
                  <c:v>0</c:v>
                </c:pt>
                <c:pt idx="28">
                  <c:v>6</c:v>
                </c:pt>
                <c:pt idx="30" formatCode="0.0">
                  <c:v>-0.75000000000000056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F4C-47C2-8F50-564C1683C70A}"/>
            </c:ext>
          </c:extLst>
        </c:ser>
        <c:ser>
          <c:idx val="1"/>
          <c:order val="1"/>
          <c:tx>
            <c:strRef>
              <c:f>'AM-Summary'!$A$21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'AM-Summary'!$B$1:$AF$1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'AM-Summary'!$B$21:$AF$21</c:f>
              <c:numCache>
                <c:formatCode>General</c:formatCode>
                <c:ptCount val="31"/>
                <c:pt idx="3">
                  <c:v>1</c:v>
                </c:pt>
                <c:pt idx="4">
                  <c:v>11</c:v>
                </c:pt>
                <c:pt idx="5">
                  <c:v>5</c:v>
                </c:pt>
                <c:pt idx="6">
                  <c:v>8</c:v>
                </c:pt>
                <c:pt idx="7">
                  <c:v>14</c:v>
                </c:pt>
                <c:pt idx="8">
                  <c:v>17</c:v>
                </c:pt>
                <c:pt idx="9">
                  <c:v>5</c:v>
                </c:pt>
                <c:pt idx="10">
                  <c:v>4</c:v>
                </c:pt>
                <c:pt idx="11">
                  <c:v>2</c:v>
                </c:pt>
                <c:pt idx="20">
                  <c:v>3</c:v>
                </c:pt>
                <c:pt idx="21">
                  <c:v>0</c:v>
                </c:pt>
                <c:pt idx="22">
                  <c:v>2</c:v>
                </c:pt>
                <c:pt idx="23">
                  <c:v>2</c:v>
                </c:pt>
                <c:pt idx="24">
                  <c:v>-4</c:v>
                </c:pt>
                <c:pt idx="25">
                  <c:v>2</c:v>
                </c:pt>
                <c:pt idx="26">
                  <c:v>-9</c:v>
                </c:pt>
                <c:pt idx="27">
                  <c:v>1</c:v>
                </c:pt>
                <c:pt idx="28">
                  <c:v>6</c:v>
                </c:pt>
                <c:pt idx="30" formatCode="0.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F4C-47C2-8F50-564C1683C70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591797376"/>
        <c:axId val="591797936"/>
      </c:barChart>
      <c:catAx>
        <c:axId val="591797376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9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797936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591797936"/>
        <c:scaling>
          <c:orientation val="minMax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3.0303002425473066E-2"/>
              <c:y val="0.4121800767895298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79737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8030443142281669"/>
          <c:y val="0.19531304680664921"/>
          <c:w val="0.20075795031434973"/>
          <c:h val="0.1015627734033248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8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CONSTRUCTION MGMNT</a:t>
            </a:r>
          </a:p>
        </c:rich>
      </c:tx>
      <c:layout>
        <c:manualLayout>
          <c:xMode val="edge"/>
          <c:yMode val="edge"/>
          <c:x val="0.32072128821735207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756775673311106"/>
          <c:y val="0.13502955966120672"/>
          <c:w val="0.80720862754896461"/>
          <c:h val="0.73972673423619473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'PM-Summary'!$A$3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'PM-Summary'!$B$3:$AE$3</c:f>
              <c:numCache>
                <c:formatCode>General</c:formatCode>
                <c:ptCount val="30"/>
                <c:pt idx="0">
                  <c:v>64</c:v>
                </c:pt>
                <c:pt idx="1">
                  <c:v>52</c:v>
                </c:pt>
                <c:pt idx="2">
                  <c:v>39</c:v>
                </c:pt>
                <c:pt idx="3">
                  <c:v>36</c:v>
                </c:pt>
                <c:pt idx="4">
                  <c:v>38</c:v>
                </c:pt>
                <c:pt idx="5">
                  <c:v>58</c:v>
                </c:pt>
                <c:pt idx="6">
                  <c:v>41</c:v>
                </c:pt>
                <c:pt idx="7">
                  <c:v>30</c:v>
                </c:pt>
                <c:pt idx="8">
                  <c:v>54</c:v>
                </c:pt>
                <c:pt idx="9">
                  <c:v>40</c:v>
                </c:pt>
                <c:pt idx="10">
                  <c:v>61</c:v>
                </c:pt>
                <c:pt idx="11">
                  <c:v>47</c:v>
                </c:pt>
                <c:pt idx="12">
                  <c:v>66</c:v>
                </c:pt>
                <c:pt idx="13">
                  <c:v>64</c:v>
                </c:pt>
                <c:pt idx="14">
                  <c:v>59</c:v>
                </c:pt>
                <c:pt idx="15">
                  <c:v>59</c:v>
                </c:pt>
                <c:pt idx="16">
                  <c:v>50</c:v>
                </c:pt>
                <c:pt idx="17">
                  <c:v>64</c:v>
                </c:pt>
                <c:pt idx="18">
                  <c:v>61</c:v>
                </c:pt>
                <c:pt idx="19">
                  <c:v>76</c:v>
                </c:pt>
                <c:pt idx="20">
                  <c:v>64</c:v>
                </c:pt>
                <c:pt idx="21">
                  <c:v>58</c:v>
                </c:pt>
                <c:pt idx="22">
                  <c:v>70</c:v>
                </c:pt>
                <c:pt idx="23">
                  <c:v>55</c:v>
                </c:pt>
                <c:pt idx="24">
                  <c:v>65</c:v>
                </c:pt>
                <c:pt idx="25">
                  <c:v>63</c:v>
                </c:pt>
                <c:pt idx="26">
                  <c:v>54</c:v>
                </c:pt>
                <c:pt idx="27">
                  <c:v>68</c:v>
                </c:pt>
                <c:pt idx="28">
                  <c:v>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B5-45BD-976E-F5E32A12A5EE}"/>
            </c:ext>
          </c:extLst>
        </c:ser>
        <c:ser>
          <c:idx val="1"/>
          <c:order val="1"/>
          <c:tx>
            <c:strRef>
              <c:f>'PM-Summary'!$A$4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'PM-Summary'!$B$4:$AE$4</c:f>
              <c:numCache>
                <c:formatCode>General</c:formatCode>
                <c:ptCount val="30"/>
                <c:pt idx="0">
                  <c:v>76</c:v>
                </c:pt>
                <c:pt idx="1">
                  <c:v>46</c:v>
                </c:pt>
                <c:pt idx="2">
                  <c:v>48</c:v>
                </c:pt>
                <c:pt idx="3">
                  <c:v>37</c:v>
                </c:pt>
                <c:pt idx="4">
                  <c:v>42</c:v>
                </c:pt>
                <c:pt idx="5">
                  <c:v>48</c:v>
                </c:pt>
                <c:pt idx="6">
                  <c:v>43</c:v>
                </c:pt>
                <c:pt idx="7">
                  <c:v>44</c:v>
                </c:pt>
                <c:pt idx="8">
                  <c:v>48</c:v>
                </c:pt>
                <c:pt idx="9">
                  <c:v>49</c:v>
                </c:pt>
                <c:pt idx="10">
                  <c:v>60</c:v>
                </c:pt>
                <c:pt idx="11">
                  <c:v>49</c:v>
                </c:pt>
                <c:pt idx="12">
                  <c:v>68</c:v>
                </c:pt>
                <c:pt idx="13">
                  <c:v>64</c:v>
                </c:pt>
                <c:pt idx="14">
                  <c:v>59</c:v>
                </c:pt>
                <c:pt idx="15">
                  <c:v>69</c:v>
                </c:pt>
                <c:pt idx="16">
                  <c:v>51</c:v>
                </c:pt>
                <c:pt idx="17">
                  <c:v>63</c:v>
                </c:pt>
                <c:pt idx="18">
                  <c:v>56</c:v>
                </c:pt>
                <c:pt idx="19">
                  <c:v>72</c:v>
                </c:pt>
                <c:pt idx="20">
                  <c:v>61</c:v>
                </c:pt>
                <c:pt idx="21">
                  <c:v>60</c:v>
                </c:pt>
                <c:pt idx="22">
                  <c:v>69</c:v>
                </c:pt>
                <c:pt idx="23">
                  <c:v>65</c:v>
                </c:pt>
                <c:pt idx="24">
                  <c:v>67</c:v>
                </c:pt>
                <c:pt idx="25">
                  <c:v>68</c:v>
                </c:pt>
                <c:pt idx="26">
                  <c:v>62</c:v>
                </c:pt>
                <c:pt idx="27">
                  <c:v>73</c:v>
                </c:pt>
                <c:pt idx="28">
                  <c:v>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B5-45BD-976E-F5E32A12A5EE}"/>
            </c:ext>
          </c:extLst>
        </c:ser>
        <c:ser>
          <c:idx val="2"/>
          <c:order val="2"/>
          <c:tx>
            <c:strRef>
              <c:f>'PM-Summary'!$A$5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'PM-Summary'!$B$5:$AE$5</c:f>
              <c:numCache>
                <c:formatCode>General</c:formatCode>
                <c:ptCount val="30"/>
                <c:pt idx="3">
                  <c:v>37</c:v>
                </c:pt>
                <c:pt idx="4">
                  <c:v>44</c:v>
                </c:pt>
                <c:pt idx="5">
                  <c:v>49</c:v>
                </c:pt>
                <c:pt idx="6">
                  <c:v>43</c:v>
                </c:pt>
                <c:pt idx="7">
                  <c:v>45</c:v>
                </c:pt>
                <c:pt idx="8">
                  <c:v>50</c:v>
                </c:pt>
                <c:pt idx="9">
                  <c:v>50</c:v>
                </c:pt>
                <c:pt idx="10">
                  <c:v>61</c:v>
                </c:pt>
                <c:pt idx="11">
                  <c:v>51</c:v>
                </c:pt>
                <c:pt idx="12">
                  <c:v>70</c:v>
                </c:pt>
                <c:pt idx="13">
                  <c:v>66</c:v>
                </c:pt>
                <c:pt idx="14">
                  <c:v>61</c:v>
                </c:pt>
                <c:pt idx="15">
                  <c:v>71</c:v>
                </c:pt>
                <c:pt idx="16">
                  <c:v>53</c:v>
                </c:pt>
                <c:pt idx="17">
                  <c:v>65</c:v>
                </c:pt>
                <c:pt idx="18">
                  <c:v>58</c:v>
                </c:pt>
                <c:pt idx="20">
                  <c:v>63</c:v>
                </c:pt>
                <c:pt idx="21">
                  <c:v>63</c:v>
                </c:pt>
                <c:pt idx="22">
                  <c:v>72</c:v>
                </c:pt>
                <c:pt idx="23">
                  <c:v>67</c:v>
                </c:pt>
                <c:pt idx="24">
                  <c:v>69</c:v>
                </c:pt>
                <c:pt idx="25">
                  <c:v>70</c:v>
                </c:pt>
                <c:pt idx="26">
                  <c:v>64</c:v>
                </c:pt>
                <c:pt idx="27">
                  <c:v>73</c:v>
                </c:pt>
                <c:pt idx="28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B5-45BD-976E-F5E32A12A5E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801296"/>
        <c:axId val="591801856"/>
      </c:lineChart>
      <c:dateAx>
        <c:axId val="591801296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801856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91801856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 </a:t>
                </a:r>
              </a:p>
            </c:rich>
          </c:tx>
          <c:layout>
            <c:manualLayout>
              <c:xMode val="edge"/>
              <c:yMode val="edge"/>
              <c:x val="4.1441441441441483E-2"/>
              <c:y val="0.2407047064322443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80129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126239625452365"/>
          <c:y val="0.6986307533476126"/>
          <c:w val="0.27387444137050543"/>
          <c:h val="0.1585129256103265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ENVIRONMENTAL ENGR</a:t>
            </a:r>
          </a:p>
        </c:rich>
      </c:tx>
      <c:layout>
        <c:manualLayout>
          <c:xMode val="edge"/>
          <c:yMode val="edge"/>
          <c:x val="0.3232142857142874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892857142857142"/>
          <c:y val="0.15068507549255777"/>
          <c:w val="0.8035714285714286"/>
          <c:h val="0.73972673423619473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'PM-Summary'!$A$17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'PM-Summary'!$B$17:$AE$17</c:f>
              <c:numCache>
                <c:formatCode>General</c:formatCode>
                <c:ptCount val="30"/>
                <c:pt idx="0">
                  <c:v>66</c:v>
                </c:pt>
                <c:pt idx="1">
                  <c:v>60</c:v>
                </c:pt>
                <c:pt idx="2">
                  <c:v>65</c:v>
                </c:pt>
                <c:pt idx="3">
                  <c:v>62</c:v>
                </c:pt>
                <c:pt idx="4">
                  <c:v>70</c:v>
                </c:pt>
                <c:pt idx="5">
                  <c:v>48</c:v>
                </c:pt>
                <c:pt idx="6">
                  <c:v>62</c:v>
                </c:pt>
                <c:pt idx="7">
                  <c:v>69</c:v>
                </c:pt>
                <c:pt idx="8">
                  <c:v>72</c:v>
                </c:pt>
                <c:pt idx="9">
                  <c:v>53</c:v>
                </c:pt>
                <c:pt idx="10">
                  <c:v>53</c:v>
                </c:pt>
                <c:pt idx="11">
                  <c:v>38</c:v>
                </c:pt>
                <c:pt idx="12">
                  <c:v>69</c:v>
                </c:pt>
                <c:pt idx="13">
                  <c:v>64</c:v>
                </c:pt>
                <c:pt idx="14">
                  <c:v>71</c:v>
                </c:pt>
                <c:pt idx="15">
                  <c:v>73</c:v>
                </c:pt>
                <c:pt idx="16">
                  <c:v>63</c:v>
                </c:pt>
                <c:pt idx="17">
                  <c:v>71</c:v>
                </c:pt>
                <c:pt idx="18">
                  <c:v>54</c:v>
                </c:pt>
                <c:pt idx="19">
                  <c:v>74</c:v>
                </c:pt>
                <c:pt idx="20">
                  <c:v>71</c:v>
                </c:pt>
                <c:pt idx="21">
                  <c:v>66</c:v>
                </c:pt>
                <c:pt idx="22">
                  <c:v>63</c:v>
                </c:pt>
                <c:pt idx="23">
                  <c:v>52</c:v>
                </c:pt>
                <c:pt idx="24">
                  <c:v>41</c:v>
                </c:pt>
                <c:pt idx="25">
                  <c:v>65</c:v>
                </c:pt>
                <c:pt idx="26">
                  <c:v>45</c:v>
                </c:pt>
                <c:pt idx="27">
                  <c:v>58</c:v>
                </c:pt>
                <c:pt idx="28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76B-48A2-A686-FBD9AC1D7CAA}"/>
            </c:ext>
          </c:extLst>
        </c:ser>
        <c:ser>
          <c:idx val="1"/>
          <c:order val="1"/>
          <c:tx>
            <c:strRef>
              <c:f>'PM-Summary'!$A$18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'PM-Summary'!$B$18:$AE$18</c:f>
              <c:numCache>
                <c:formatCode>General</c:formatCode>
                <c:ptCount val="30"/>
                <c:pt idx="0">
                  <c:v>64</c:v>
                </c:pt>
                <c:pt idx="1">
                  <c:v>52</c:v>
                </c:pt>
                <c:pt idx="2">
                  <c:v>60</c:v>
                </c:pt>
                <c:pt idx="3">
                  <c:v>53</c:v>
                </c:pt>
                <c:pt idx="4">
                  <c:v>65</c:v>
                </c:pt>
                <c:pt idx="5">
                  <c:v>44</c:v>
                </c:pt>
                <c:pt idx="6">
                  <c:v>55</c:v>
                </c:pt>
                <c:pt idx="7">
                  <c:v>67</c:v>
                </c:pt>
                <c:pt idx="8">
                  <c:v>59</c:v>
                </c:pt>
                <c:pt idx="9">
                  <c:v>56</c:v>
                </c:pt>
                <c:pt idx="10">
                  <c:v>48</c:v>
                </c:pt>
                <c:pt idx="11">
                  <c:v>42</c:v>
                </c:pt>
                <c:pt idx="12">
                  <c:v>58</c:v>
                </c:pt>
                <c:pt idx="13">
                  <c:v>55</c:v>
                </c:pt>
                <c:pt idx="14">
                  <c:v>65</c:v>
                </c:pt>
                <c:pt idx="15">
                  <c:v>64</c:v>
                </c:pt>
                <c:pt idx="16">
                  <c:v>64</c:v>
                </c:pt>
                <c:pt idx="17">
                  <c:v>70</c:v>
                </c:pt>
                <c:pt idx="18">
                  <c:v>55</c:v>
                </c:pt>
                <c:pt idx="19">
                  <c:v>73</c:v>
                </c:pt>
                <c:pt idx="20">
                  <c:v>66</c:v>
                </c:pt>
                <c:pt idx="21">
                  <c:v>66</c:v>
                </c:pt>
                <c:pt idx="22">
                  <c:v>65</c:v>
                </c:pt>
                <c:pt idx="23">
                  <c:v>61</c:v>
                </c:pt>
                <c:pt idx="24">
                  <c:v>46</c:v>
                </c:pt>
                <c:pt idx="25">
                  <c:v>59</c:v>
                </c:pt>
                <c:pt idx="26">
                  <c:v>50</c:v>
                </c:pt>
                <c:pt idx="27">
                  <c:v>62</c:v>
                </c:pt>
                <c:pt idx="28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76B-48A2-A686-FBD9AC1D7CAA}"/>
            </c:ext>
          </c:extLst>
        </c:ser>
        <c:ser>
          <c:idx val="2"/>
          <c:order val="2"/>
          <c:tx>
            <c:strRef>
              <c:f>'PM-Summary'!$A$19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'PM-Summary'!$B$19:$AE$19</c:f>
              <c:numCache>
                <c:formatCode>General</c:formatCode>
                <c:ptCount val="30"/>
                <c:pt idx="3">
                  <c:v>53</c:v>
                </c:pt>
                <c:pt idx="4">
                  <c:v>66</c:v>
                </c:pt>
                <c:pt idx="5">
                  <c:v>45</c:v>
                </c:pt>
                <c:pt idx="6">
                  <c:v>56</c:v>
                </c:pt>
                <c:pt idx="7">
                  <c:v>69</c:v>
                </c:pt>
                <c:pt idx="8">
                  <c:v>60</c:v>
                </c:pt>
                <c:pt idx="9">
                  <c:v>58</c:v>
                </c:pt>
                <c:pt idx="10">
                  <c:v>50</c:v>
                </c:pt>
                <c:pt idx="11">
                  <c:v>44</c:v>
                </c:pt>
                <c:pt idx="12">
                  <c:v>59</c:v>
                </c:pt>
                <c:pt idx="13">
                  <c:v>56</c:v>
                </c:pt>
                <c:pt idx="14">
                  <c:v>67</c:v>
                </c:pt>
                <c:pt idx="15">
                  <c:v>66</c:v>
                </c:pt>
                <c:pt idx="16">
                  <c:v>66</c:v>
                </c:pt>
                <c:pt idx="17">
                  <c:v>73</c:v>
                </c:pt>
                <c:pt idx="18">
                  <c:v>56</c:v>
                </c:pt>
                <c:pt idx="20">
                  <c:v>68</c:v>
                </c:pt>
                <c:pt idx="21">
                  <c:v>67</c:v>
                </c:pt>
                <c:pt idx="22">
                  <c:v>66</c:v>
                </c:pt>
                <c:pt idx="23">
                  <c:v>61</c:v>
                </c:pt>
                <c:pt idx="24">
                  <c:v>46</c:v>
                </c:pt>
                <c:pt idx="25">
                  <c:v>60</c:v>
                </c:pt>
                <c:pt idx="26">
                  <c:v>51</c:v>
                </c:pt>
                <c:pt idx="27">
                  <c:v>62</c:v>
                </c:pt>
                <c:pt idx="2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76B-48A2-A686-FBD9AC1D7C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805216"/>
        <c:axId val="591805776"/>
      </c:lineChart>
      <c:dateAx>
        <c:axId val="591805216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805776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91805776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1071428571428557E-2"/>
              <c:y val="0.2407047064322443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80521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8214285714285761"/>
          <c:y val="0.68884601753548269"/>
          <c:w val="0.24464285714285741"/>
          <c:h val="0.1722115557473128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HYDRAULICS/HYDROLOGIC SYSTEMS</a:t>
            </a:r>
          </a:p>
        </c:rich>
      </c:tx>
      <c:layout>
        <c:manualLayout>
          <c:xMode val="edge"/>
          <c:yMode val="edge"/>
          <c:x val="0.22603997285149544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094046760255459"/>
          <c:y val="0.15068507549255777"/>
          <c:w val="0.79566073870925857"/>
          <c:h val="0.73972673423619473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'PM-Summary'!$A$24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'PM-Summary'!$B$24:$AE$24</c:f>
              <c:numCache>
                <c:formatCode>General</c:formatCode>
                <c:ptCount val="30"/>
                <c:pt idx="0">
                  <c:v>54</c:v>
                </c:pt>
                <c:pt idx="1">
                  <c:v>51</c:v>
                </c:pt>
                <c:pt idx="2">
                  <c:v>69</c:v>
                </c:pt>
                <c:pt idx="3">
                  <c:v>66</c:v>
                </c:pt>
                <c:pt idx="4">
                  <c:v>69</c:v>
                </c:pt>
                <c:pt idx="5">
                  <c:v>69</c:v>
                </c:pt>
                <c:pt idx="6">
                  <c:v>67</c:v>
                </c:pt>
                <c:pt idx="7">
                  <c:v>65</c:v>
                </c:pt>
                <c:pt idx="8">
                  <c:v>66</c:v>
                </c:pt>
                <c:pt idx="9">
                  <c:v>43</c:v>
                </c:pt>
                <c:pt idx="10">
                  <c:v>57</c:v>
                </c:pt>
                <c:pt idx="11">
                  <c:v>55</c:v>
                </c:pt>
                <c:pt idx="12">
                  <c:v>69</c:v>
                </c:pt>
                <c:pt idx="13">
                  <c:v>64</c:v>
                </c:pt>
                <c:pt idx="14">
                  <c:v>52</c:v>
                </c:pt>
                <c:pt idx="15">
                  <c:v>50</c:v>
                </c:pt>
                <c:pt idx="16">
                  <c:v>61</c:v>
                </c:pt>
                <c:pt idx="17">
                  <c:v>52</c:v>
                </c:pt>
                <c:pt idx="18">
                  <c:v>47</c:v>
                </c:pt>
                <c:pt idx="19">
                  <c:v>66</c:v>
                </c:pt>
                <c:pt idx="20">
                  <c:v>68</c:v>
                </c:pt>
                <c:pt idx="21">
                  <c:v>58</c:v>
                </c:pt>
                <c:pt idx="22">
                  <c:v>66</c:v>
                </c:pt>
                <c:pt idx="23">
                  <c:v>61</c:v>
                </c:pt>
                <c:pt idx="24">
                  <c:v>64</c:v>
                </c:pt>
                <c:pt idx="25">
                  <c:v>62</c:v>
                </c:pt>
                <c:pt idx="26">
                  <c:v>50</c:v>
                </c:pt>
                <c:pt idx="27">
                  <c:v>63</c:v>
                </c:pt>
                <c:pt idx="28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1BD-441C-86A2-0EA6135E5335}"/>
            </c:ext>
          </c:extLst>
        </c:ser>
        <c:ser>
          <c:idx val="1"/>
          <c:order val="1"/>
          <c:tx>
            <c:strRef>
              <c:f>'PM-Summary'!$A$25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'PM-Summary'!$B$25:$AE$25</c:f>
              <c:numCache>
                <c:formatCode>General</c:formatCode>
                <c:ptCount val="30"/>
                <c:pt idx="0">
                  <c:v>44</c:v>
                </c:pt>
                <c:pt idx="1">
                  <c:v>44</c:v>
                </c:pt>
                <c:pt idx="2">
                  <c:v>63</c:v>
                </c:pt>
                <c:pt idx="3">
                  <c:v>48</c:v>
                </c:pt>
                <c:pt idx="4">
                  <c:v>53</c:v>
                </c:pt>
                <c:pt idx="5">
                  <c:v>58</c:v>
                </c:pt>
                <c:pt idx="6">
                  <c:v>59</c:v>
                </c:pt>
                <c:pt idx="7">
                  <c:v>59</c:v>
                </c:pt>
                <c:pt idx="8">
                  <c:v>56</c:v>
                </c:pt>
                <c:pt idx="9">
                  <c:v>31</c:v>
                </c:pt>
                <c:pt idx="10">
                  <c:v>41</c:v>
                </c:pt>
                <c:pt idx="11">
                  <c:v>49</c:v>
                </c:pt>
                <c:pt idx="12">
                  <c:v>69</c:v>
                </c:pt>
                <c:pt idx="13">
                  <c:v>63</c:v>
                </c:pt>
                <c:pt idx="14">
                  <c:v>52</c:v>
                </c:pt>
                <c:pt idx="15">
                  <c:v>50</c:v>
                </c:pt>
                <c:pt idx="16">
                  <c:v>63</c:v>
                </c:pt>
                <c:pt idx="17">
                  <c:v>50</c:v>
                </c:pt>
                <c:pt idx="18">
                  <c:v>42</c:v>
                </c:pt>
                <c:pt idx="19">
                  <c:v>62</c:v>
                </c:pt>
                <c:pt idx="20">
                  <c:v>63</c:v>
                </c:pt>
                <c:pt idx="21">
                  <c:v>57</c:v>
                </c:pt>
                <c:pt idx="22">
                  <c:v>60</c:v>
                </c:pt>
                <c:pt idx="23">
                  <c:v>61</c:v>
                </c:pt>
                <c:pt idx="24">
                  <c:v>60</c:v>
                </c:pt>
                <c:pt idx="25">
                  <c:v>56</c:v>
                </c:pt>
                <c:pt idx="26">
                  <c:v>54</c:v>
                </c:pt>
                <c:pt idx="27">
                  <c:v>57</c:v>
                </c:pt>
                <c:pt idx="28">
                  <c:v>56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BD-441C-86A2-0EA6135E5335}"/>
            </c:ext>
          </c:extLst>
        </c:ser>
        <c:ser>
          <c:idx val="2"/>
          <c:order val="2"/>
          <c:tx>
            <c:strRef>
              <c:f>'PM-Summary'!$A$26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'PM-Summary'!$B$26:$AE$26</c:f>
              <c:numCache>
                <c:formatCode>General</c:formatCode>
                <c:ptCount val="30"/>
                <c:pt idx="3">
                  <c:v>49</c:v>
                </c:pt>
                <c:pt idx="4">
                  <c:v>55</c:v>
                </c:pt>
                <c:pt idx="5">
                  <c:v>59</c:v>
                </c:pt>
                <c:pt idx="6">
                  <c:v>59</c:v>
                </c:pt>
                <c:pt idx="7">
                  <c:v>60</c:v>
                </c:pt>
                <c:pt idx="8">
                  <c:v>56</c:v>
                </c:pt>
                <c:pt idx="9">
                  <c:v>31</c:v>
                </c:pt>
                <c:pt idx="10">
                  <c:v>41</c:v>
                </c:pt>
                <c:pt idx="11">
                  <c:v>50</c:v>
                </c:pt>
                <c:pt idx="12">
                  <c:v>71</c:v>
                </c:pt>
                <c:pt idx="13">
                  <c:v>65</c:v>
                </c:pt>
                <c:pt idx="14">
                  <c:v>54</c:v>
                </c:pt>
                <c:pt idx="15">
                  <c:v>52</c:v>
                </c:pt>
                <c:pt idx="16">
                  <c:v>64</c:v>
                </c:pt>
                <c:pt idx="17">
                  <c:v>51</c:v>
                </c:pt>
                <c:pt idx="18">
                  <c:v>42</c:v>
                </c:pt>
                <c:pt idx="20">
                  <c:v>64</c:v>
                </c:pt>
                <c:pt idx="21">
                  <c:v>58</c:v>
                </c:pt>
                <c:pt idx="22">
                  <c:v>61</c:v>
                </c:pt>
                <c:pt idx="23">
                  <c:v>62</c:v>
                </c:pt>
                <c:pt idx="24">
                  <c:v>62</c:v>
                </c:pt>
                <c:pt idx="25">
                  <c:v>57</c:v>
                </c:pt>
                <c:pt idx="26">
                  <c:v>55</c:v>
                </c:pt>
                <c:pt idx="27">
                  <c:v>57</c:v>
                </c:pt>
                <c:pt idx="28">
                  <c:v>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1BD-441C-86A2-0EA6135E533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91809136"/>
        <c:axId val="591809696"/>
      </c:lineChart>
      <c:dateAx>
        <c:axId val="591809136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809696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91809696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 of Questions Answered Correctly</a:t>
                </a:r>
              </a:p>
            </c:rich>
          </c:tx>
          <c:layout>
            <c:manualLayout>
              <c:xMode val="edge"/>
              <c:yMode val="edge"/>
              <c:x val="4.1591320072332717E-2"/>
              <c:y val="0.264188072381363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91809136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9077814640258794"/>
          <c:y val="0.69080296469790559"/>
          <c:w val="0.24050651896361017"/>
          <c:h val="0.1722115557473129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CHEMISTRY</a:t>
            </a:r>
          </a:p>
        </c:rich>
      </c:tx>
      <c:layout>
        <c:manualLayout>
          <c:xMode val="edge"/>
          <c:yMode val="edge"/>
          <c:x val="0.40983683050547642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300573664784142"/>
          <c:y val="0.17025456581626691"/>
          <c:w val="0.81420909859029811"/>
          <c:h val="0.72015724391248381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'AM-Summary'!$A$2</c:f>
              <c:strCache>
                <c:ptCount val="1"/>
                <c:pt idx="0">
                  <c:v>    CHEMISTRY </c:v>
                </c:pt>
              </c:strCache>
            </c:strRef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'AM-Summary'!$B$2:$Y$2</c:f>
              <c:numCache>
                <c:formatCode>General</c:formatCode>
                <c:ptCount val="24"/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6AD-4A1A-A64E-6C6D449D36F6}"/>
            </c:ext>
          </c:extLst>
        </c:ser>
        <c:ser>
          <c:idx val="1"/>
          <c:order val="1"/>
          <c:tx>
            <c:strRef>
              <c:f>'AM-Summary'!$A$3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'AM-Summary'!$B$3:$AE$3</c:f>
              <c:numCache>
                <c:formatCode>0</c:formatCode>
                <c:ptCount val="30"/>
                <c:pt idx="0">
                  <c:v>60</c:v>
                </c:pt>
                <c:pt idx="1">
                  <c:v>60</c:v>
                </c:pt>
                <c:pt idx="2">
                  <c:v>48</c:v>
                </c:pt>
                <c:pt idx="3">
                  <c:v>63</c:v>
                </c:pt>
                <c:pt idx="4">
                  <c:v>75</c:v>
                </c:pt>
                <c:pt idx="5">
                  <c:v>67</c:v>
                </c:pt>
                <c:pt idx="6">
                  <c:v>63</c:v>
                </c:pt>
                <c:pt idx="7">
                  <c:v>72</c:v>
                </c:pt>
                <c:pt idx="8">
                  <c:v>65</c:v>
                </c:pt>
                <c:pt idx="9">
                  <c:v>58</c:v>
                </c:pt>
                <c:pt idx="10">
                  <c:v>64</c:v>
                </c:pt>
                <c:pt idx="11">
                  <c:v>60</c:v>
                </c:pt>
                <c:pt idx="12">
                  <c:v>65</c:v>
                </c:pt>
                <c:pt idx="13">
                  <c:v>62</c:v>
                </c:pt>
                <c:pt idx="14" formatCode="General">
                  <c:v>61</c:v>
                </c:pt>
                <c:pt idx="15" formatCode="General">
                  <c:v>68</c:v>
                </c:pt>
                <c:pt idx="16" formatCode="General">
                  <c:v>71</c:v>
                </c:pt>
                <c:pt idx="17" formatCode="General">
                  <c:v>72</c:v>
                </c:pt>
                <c:pt idx="18" formatCode="General">
                  <c:v>54</c:v>
                </c:pt>
                <c:pt idx="19" formatCode="General">
                  <c:v>65</c:v>
                </c:pt>
                <c:pt idx="20" formatCode="General">
                  <c:v>65</c:v>
                </c:pt>
                <c:pt idx="21" formatCode="General">
                  <c:v>79</c:v>
                </c:pt>
                <c:pt idx="22" formatCode="General">
                  <c:v>67</c:v>
                </c:pt>
                <c:pt idx="23" formatCode="General">
                  <c:v>62</c:v>
                </c:pt>
                <c:pt idx="24" formatCode="General">
                  <c:v>62</c:v>
                </c:pt>
                <c:pt idx="25" formatCode="General">
                  <c:v>71</c:v>
                </c:pt>
                <c:pt idx="26" formatCode="General">
                  <c:v>49</c:v>
                </c:pt>
                <c:pt idx="27" formatCode="General">
                  <c:v>60</c:v>
                </c:pt>
                <c:pt idx="28" formatCode="General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6AD-4A1A-A64E-6C6D449D36F6}"/>
            </c:ext>
          </c:extLst>
        </c:ser>
        <c:ser>
          <c:idx val="2"/>
          <c:order val="2"/>
          <c:tx>
            <c:strRef>
              <c:f>'AM-Summary'!$A$4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'AM-Summary'!$B$4:$AE$4</c:f>
              <c:numCache>
                <c:formatCode>0</c:formatCode>
                <c:ptCount val="30"/>
                <c:pt idx="0">
                  <c:v>56</c:v>
                </c:pt>
                <c:pt idx="1">
                  <c:v>62</c:v>
                </c:pt>
                <c:pt idx="2">
                  <c:v>53</c:v>
                </c:pt>
                <c:pt idx="3">
                  <c:v>62</c:v>
                </c:pt>
                <c:pt idx="4">
                  <c:v>70</c:v>
                </c:pt>
                <c:pt idx="5">
                  <c:v>60</c:v>
                </c:pt>
                <c:pt idx="6">
                  <c:v>61</c:v>
                </c:pt>
                <c:pt idx="7">
                  <c:v>71</c:v>
                </c:pt>
                <c:pt idx="8">
                  <c:v>55</c:v>
                </c:pt>
                <c:pt idx="9">
                  <c:v>59</c:v>
                </c:pt>
                <c:pt idx="10">
                  <c:v>62</c:v>
                </c:pt>
                <c:pt idx="11">
                  <c:v>59</c:v>
                </c:pt>
                <c:pt idx="12">
                  <c:v>61</c:v>
                </c:pt>
                <c:pt idx="13">
                  <c:v>64</c:v>
                </c:pt>
                <c:pt idx="14" formatCode="General">
                  <c:v>61</c:v>
                </c:pt>
                <c:pt idx="15" formatCode="General">
                  <c:v>67</c:v>
                </c:pt>
                <c:pt idx="16" formatCode="General">
                  <c:v>64</c:v>
                </c:pt>
                <c:pt idx="17" formatCode="General">
                  <c:v>69</c:v>
                </c:pt>
                <c:pt idx="18" formatCode="General">
                  <c:v>59</c:v>
                </c:pt>
                <c:pt idx="19" formatCode="General">
                  <c:v>64</c:v>
                </c:pt>
                <c:pt idx="20" formatCode="General">
                  <c:v>59</c:v>
                </c:pt>
                <c:pt idx="21" formatCode="General">
                  <c:v>76</c:v>
                </c:pt>
                <c:pt idx="22" formatCode="General">
                  <c:v>63</c:v>
                </c:pt>
                <c:pt idx="23" formatCode="General">
                  <c:v>64</c:v>
                </c:pt>
                <c:pt idx="24" formatCode="General">
                  <c:v>59</c:v>
                </c:pt>
                <c:pt idx="25" formatCode="General">
                  <c:v>68</c:v>
                </c:pt>
                <c:pt idx="26" formatCode="General">
                  <c:v>51</c:v>
                </c:pt>
                <c:pt idx="27" formatCode="General">
                  <c:v>62</c:v>
                </c:pt>
                <c:pt idx="28" formatCode="General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6AD-4A1A-A64E-6C6D449D36F6}"/>
            </c:ext>
          </c:extLst>
        </c:ser>
        <c:ser>
          <c:idx val="3"/>
          <c:order val="3"/>
          <c:tx>
            <c:strRef>
              <c:f>'AM-Summary'!$A$5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'AM-Summary'!$B$5:$AE$5</c:f>
              <c:numCache>
                <c:formatCode>General</c:formatCode>
                <c:ptCount val="30"/>
                <c:pt idx="3" formatCode="0">
                  <c:v>63</c:v>
                </c:pt>
                <c:pt idx="4" formatCode="0">
                  <c:v>72</c:v>
                </c:pt>
                <c:pt idx="5" formatCode="0">
                  <c:v>61</c:v>
                </c:pt>
                <c:pt idx="6" formatCode="0">
                  <c:v>63</c:v>
                </c:pt>
                <c:pt idx="7" formatCode="0">
                  <c:v>72</c:v>
                </c:pt>
                <c:pt idx="8" formatCode="0">
                  <c:v>56</c:v>
                </c:pt>
                <c:pt idx="9" formatCode="0">
                  <c:v>61</c:v>
                </c:pt>
                <c:pt idx="10" formatCode="0">
                  <c:v>64</c:v>
                </c:pt>
                <c:pt idx="11" formatCode="0">
                  <c:v>60</c:v>
                </c:pt>
                <c:pt idx="12" formatCode="0">
                  <c:v>63</c:v>
                </c:pt>
                <c:pt idx="13" formatCode="0">
                  <c:v>66</c:v>
                </c:pt>
                <c:pt idx="14">
                  <c:v>63</c:v>
                </c:pt>
                <c:pt idx="15">
                  <c:v>69</c:v>
                </c:pt>
                <c:pt idx="16">
                  <c:v>66</c:v>
                </c:pt>
                <c:pt idx="17">
                  <c:v>71</c:v>
                </c:pt>
                <c:pt idx="18">
                  <c:v>60</c:v>
                </c:pt>
                <c:pt idx="20">
                  <c:v>60</c:v>
                </c:pt>
                <c:pt idx="21">
                  <c:v>77</c:v>
                </c:pt>
                <c:pt idx="22">
                  <c:v>63</c:v>
                </c:pt>
                <c:pt idx="23">
                  <c:v>64</c:v>
                </c:pt>
                <c:pt idx="24">
                  <c:v>60</c:v>
                </c:pt>
                <c:pt idx="25">
                  <c:v>68</c:v>
                </c:pt>
                <c:pt idx="26">
                  <c:v>51</c:v>
                </c:pt>
                <c:pt idx="27">
                  <c:v>61</c:v>
                </c:pt>
                <c:pt idx="28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C6AD-4A1A-A64E-6C6D449D36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842832"/>
        <c:axId val="588843392"/>
      </c:lineChart>
      <c:dateAx>
        <c:axId val="58884283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43392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8843392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5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3.5228575669093411E-2"/>
              <c:y val="0.20983157590097307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42832"/>
        <c:crosses val="autoZero"/>
        <c:crossBetween val="between"/>
        <c:minorUnit val="10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egendEntry>
        <c:idx val="0"/>
        <c:delete val="1"/>
      </c:legendEntry>
      <c:layout>
        <c:manualLayout>
          <c:xMode val="edge"/>
          <c:yMode val="edge"/>
          <c:x val="0.68488275031194856"/>
          <c:y val="0.68297517604820135"/>
          <c:w val="0.25318799630920547"/>
          <c:h val="0.1878671330467260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STRUCTURAL ANALYSIS</a:t>
            </a:r>
          </a:p>
        </c:rich>
      </c:tx>
      <c:layout>
        <c:manualLayout>
          <c:xMode val="edge"/>
          <c:yMode val="edge"/>
          <c:x val="0.31899698021618333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949848702552297"/>
          <c:y val="0.15068507549255777"/>
          <c:w val="0.80107667079110467"/>
          <c:h val="0.73972673423619473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'PM-Summary'!$A$38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'PM-Summary'!$B$38:$AE$38</c:f>
              <c:numCache>
                <c:formatCode>General</c:formatCode>
                <c:ptCount val="30"/>
                <c:pt idx="0">
                  <c:v>62</c:v>
                </c:pt>
                <c:pt idx="1">
                  <c:v>52</c:v>
                </c:pt>
                <c:pt idx="2">
                  <c:v>52</c:v>
                </c:pt>
                <c:pt idx="3">
                  <c:v>44</c:v>
                </c:pt>
                <c:pt idx="4">
                  <c:v>62</c:v>
                </c:pt>
                <c:pt idx="5">
                  <c:v>44</c:v>
                </c:pt>
                <c:pt idx="6">
                  <c:v>69</c:v>
                </c:pt>
                <c:pt idx="7">
                  <c:v>43</c:v>
                </c:pt>
                <c:pt idx="8">
                  <c:v>70</c:v>
                </c:pt>
                <c:pt idx="9">
                  <c:v>48</c:v>
                </c:pt>
                <c:pt idx="10">
                  <c:v>61</c:v>
                </c:pt>
                <c:pt idx="11">
                  <c:v>43</c:v>
                </c:pt>
                <c:pt idx="12">
                  <c:v>50</c:v>
                </c:pt>
                <c:pt idx="13">
                  <c:v>54</c:v>
                </c:pt>
                <c:pt idx="14">
                  <c:v>43</c:v>
                </c:pt>
                <c:pt idx="15">
                  <c:v>33</c:v>
                </c:pt>
                <c:pt idx="16">
                  <c:v>53</c:v>
                </c:pt>
                <c:pt idx="17">
                  <c:v>43</c:v>
                </c:pt>
                <c:pt idx="18">
                  <c:v>40</c:v>
                </c:pt>
                <c:pt idx="19">
                  <c:v>52</c:v>
                </c:pt>
                <c:pt idx="20">
                  <c:v>43</c:v>
                </c:pt>
                <c:pt idx="21">
                  <c:v>66</c:v>
                </c:pt>
                <c:pt idx="22">
                  <c:v>50</c:v>
                </c:pt>
                <c:pt idx="23">
                  <c:v>41</c:v>
                </c:pt>
                <c:pt idx="24">
                  <c:v>60</c:v>
                </c:pt>
                <c:pt idx="25">
                  <c:v>42</c:v>
                </c:pt>
                <c:pt idx="26">
                  <c:v>49</c:v>
                </c:pt>
                <c:pt idx="27">
                  <c:v>51</c:v>
                </c:pt>
                <c:pt idx="28">
                  <c:v>44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E7B-4566-A24E-9C372D7CC7A2}"/>
            </c:ext>
          </c:extLst>
        </c:ser>
        <c:ser>
          <c:idx val="1"/>
          <c:order val="1"/>
          <c:tx>
            <c:strRef>
              <c:f>'PM-Summary'!$A$39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'PM-Summary'!$B$39:$AE$39</c:f>
              <c:numCache>
                <c:formatCode>General</c:formatCode>
                <c:ptCount val="30"/>
                <c:pt idx="0">
                  <c:v>56</c:v>
                </c:pt>
                <c:pt idx="1">
                  <c:v>50</c:v>
                </c:pt>
                <c:pt idx="2">
                  <c:v>53</c:v>
                </c:pt>
                <c:pt idx="3">
                  <c:v>39</c:v>
                </c:pt>
                <c:pt idx="4">
                  <c:v>56</c:v>
                </c:pt>
                <c:pt idx="5">
                  <c:v>50</c:v>
                </c:pt>
                <c:pt idx="6">
                  <c:v>64</c:v>
                </c:pt>
                <c:pt idx="7">
                  <c:v>47</c:v>
                </c:pt>
                <c:pt idx="8">
                  <c:v>55</c:v>
                </c:pt>
                <c:pt idx="9">
                  <c:v>46</c:v>
                </c:pt>
                <c:pt idx="10">
                  <c:v>50</c:v>
                </c:pt>
                <c:pt idx="11">
                  <c:v>43</c:v>
                </c:pt>
                <c:pt idx="12">
                  <c:v>46</c:v>
                </c:pt>
                <c:pt idx="13">
                  <c:v>51</c:v>
                </c:pt>
                <c:pt idx="14">
                  <c:v>49</c:v>
                </c:pt>
                <c:pt idx="15">
                  <c:v>42</c:v>
                </c:pt>
                <c:pt idx="16">
                  <c:v>54</c:v>
                </c:pt>
                <c:pt idx="17">
                  <c:v>45</c:v>
                </c:pt>
                <c:pt idx="18">
                  <c:v>47</c:v>
                </c:pt>
                <c:pt idx="19">
                  <c:v>48</c:v>
                </c:pt>
                <c:pt idx="20">
                  <c:v>44</c:v>
                </c:pt>
                <c:pt idx="21">
                  <c:v>62</c:v>
                </c:pt>
                <c:pt idx="22">
                  <c:v>53</c:v>
                </c:pt>
                <c:pt idx="23">
                  <c:v>51</c:v>
                </c:pt>
                <c:pt idx="24">
                  <c:v>58</c:v>
                </c:pt>
                <c:pt idx="25">
                  <c:v>42</c:v>
                </c:pt>
                <c:pt idx="26">
                  <c:v>57</c:v>
                </c:pt>
                <c:pt idx="27">
                  <c:v>48</c:v>
                </c:pt>
                <c:pt idx="28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7B-4566-A24E-9C372D7CC7A2}"/>
            </c:ext>
          </c:extLst>
        </c:ser>
        <c:ser>
          <c:idx val="2"/>
          <c:order val="2"/>
          <c:tx>
            <c:strRef>
              <c:f>'PM-Summary'!$A$40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'PM-Summary'!$B$40:$AE$40</c:f>
              <c:numCache>
                <c:formatCode>General</c:formatCode>
                <c:ptCount val="30"/>
                <c:pt idx="3">
                  <c:v>41</c:v>
                </c:pt>
                <c:pt idx="4">
                  <c:v>57</c:v>
                </c:pt>
                <c:pt idx="5">
                  <c:v>51</c:v>
                </c:pt>
                <c:pt idx="6">
                  <c:v>64</c:v>
                </c:pt>
                <c:pt idx="7">
                  <c:v>48</c:v>
                </c:pt>
                <c:pt idx="8">
                  <c:v>57</c:v>
                </c:pt>
                <c:pt idx="9">
                  <c:v>47</c:v>
                </c:pt>
                <c:pt idx="10">
                  <c:v>52</c:v>
                </c:pt>
                <c:pt idx="11">
                  <c:v>44</c:v>
                </c:pt>
                <c:pt idx="12">
                  <c:v>48</c:v>
                </c:pt>
                <c:pt idx="13">
                  <c:v>52</c:v>
                </c:pt>
                <c:pt idx="14">
                  <c:v>51</c:v>
                </c:pt>
                <c:pt idx="15">
                  <c:v>43</c:v>
                </c:pt>
                <c:pt idx="16">
                  <c:v>56</c:v>
                </c:pt>
                <c:pt idx="17">
                  <c:v>45</c:v>
                </c:pt>
                <c:pt idx="18">
                  <c:v>47</c:v>
                </c:pt>
                <c:pt idx="20">
                  <c:v>45</c:v>
                </c:pt>
                <c:pt idx="21">
                  <c:v>63</c:v>
                </c:pt>
                <c:pt idx="22">
                  <c:v>54</c:v>
                </c:pt>
                <c:pt idx="23">
                  <c:v>50</c:v>
                </c:pt>
                <c:pt idx="24">
                  <c:v>58</c:v>
                </c:pt>
                <c:pt idx="25">
                  <c:v>42</c:v>
                </c:pt>
                <c:pt idx="26">
                  <c:v>57</c:v>
                </c:pt>
                <c:pt idx="27">
                  <c:v>49</c:v>
                </c:pt>
                <c:pt idx="28">
                  <c:v>45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E7B-4566-A24E-9C372D7CC7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060480"/>
        <c:axId val="654061040"/>
      </c:lineChart>
      <c:dateAx>
        <c:axId val="654060480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61040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654061040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1218637992831784E-2"/>
              <c:y val="0.2407047064322443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6048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9713374537860151"/>
          <c:y val="0.69667380618518915"/>
          <c:w val="0.23655951608199521"/>
          <c:h val="0.1643837670976058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STRUCTURAL DESIGN</a:t>
            </a:r>
          </a:p>
        </c:rich>
      </c:tx>
      <c:layout>
        <c:manualLayout>
          <c:xMode val="edge"/>
          <c:yMode val="edge"/>
          <c:x val="0.3345392585420493"/>
          <c:y val="2.994011976047911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094046760255459"/>
          <c:y val="0.12974077185623301"/>
          <c:w val="0.79566073870925857"/>
          <c:h val="0.75848451239028436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'PM-Summary'!$A$45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'PM-Summary'!$B$45:$AE$45</c:f>
              <c:numCache>
                <c:formatCode>General</c:formatCode>
                <c:ptCount val="30"/>
                <c:pt idx="0">
                  <c:v>44</c:v>
                </c:pt>
                <c:pt idx="1">
                  <c:v>55</c:v>
                </c:pt>
                <c:pt idx="2">
                  <c:v>56</c:v>
                </c:pt>
                <c:pt idx="3">
                  <c:v>50</c:v>
                </c:pt>
                <c:pt idx="4">
                  <c:v>50</c:v>
                </c:pt>
                <c:pt idx="5">
                  <c:v>52</c:v>
                </c:pt>
                <c:pt idx="6">
                  <c:v>55</c:v>
                </c:pt>
                <c:pt idx="7">
                  <c:v>55</c:v>
                </c:pt>
                <c:pt idx="8">
                  <c:v>52</c:v>
                </c:pt>
                <c:pt idx="9">
                  <c:v>57</c:v>
                </c:pt>
                <c:pt idx="10">
                  <c:v>57</c:v>
                </c:pt>
                <c:pt idx="11">
                  <c:v>27</c:v>
                </c:pt>
                <c:pt idx="12">
                  <c:v>47</c:v>
                </c:pt>
                <c:pt idx="13">
                  <c:v>41</c:v>
                </c:pt>
                <c:pt idx="14">
                  <c:v>22</c:v>
                </c:pt>
                <c:pt idx="15">
                  <c:v>61</c:v>
                </c:pt>
                <c:pt idx="16">
                  <c:v>48</c:v>
                </c:pt>
                <c:pt idx="17">
                  <c:v>45</c:v>
                </c:pt>
                <c:pt idx="18">
                  <c:v>43</c:v>
                </c:pt>
                <c:pt idx="19">
                  <c:v>54</c:v>
                </c:pt>
                <c:pt idx="20">
                  <c:v>69</c:v>
                </c:pt>
                <c:pt idx="21">
                  <c:v>55</c:v>
                </c:pt>
                <c:pt idx="22">
                  <c:v>52</c:v>
                </c:pt>
                <c:pt idx="23">
                  <c:v>67</c:v>
                </c:pt>
                <c:pt idx="24">
                  <c:v>58</c:v>
                </c:pt>
                <c:pt idx="25">
                  <c:v>50</c:v>
                </c:pt>
                <c:pt idx="26">
                  <c:v>61</c:v>
                </c:pt>
                <c:pt idx="27">
                  <c:v>66</c:v>
                </c:pt>
                <c:pt idx="28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CCA-4E32-8C24-02A6FC386DD5}"/>
            </c:ext>
          </c:extLst>
        </c:ser>
        <c:ser>
          <c:idx val="1"/>
          <c:order val="1"/>
          <c:tx>
            <c:strRef>
              <c:f>'PM-Summary'!$A$46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'PM-Summary'!$B$46:$AE$46</c:f>
              <c:numCache>
                <c:formatCode>General</c:formatCode>
                <c:ptCount val="30"/>
                <c:pt idx="0">
                  <c:v>42</c:v>
                </c:pt>
                <c:pt idx="1">
                  <c:v>51</c:v>
                </c:pt>
                <c:pt idx="2">
                  <c:v>50</c:v>
                </c:pt>
                <c:pt idx="3">
                  <c:v>44</c:v>
                </c:pt>
                <c:pt idx="4">
                  <c:v>35</c:v>
                </c:pt>
                <c:pt idx="5">
                  <c:v>41</c:v>
                </c:pt>
                <c:pt idx="6">
                  <c:v>48</c:v>
                </c:pt>
                <c:pt idx="7">
                  <c:v>43</c:v>
                </c:pt>
                <c:pt idx="8">
                  <c:v>43</c:v>
                </c:pt>
                <c:pt idx="9">
                  <c:v>55</c:v>
                </c:pt>
                <c:pt idx="10">
                  <c:v>55</c:v>
                </c:pt>
                <c:pt idx="11">
                  <c:v>31</c:v>
                </c:pt>
                <c:pt idx="12">
                  <c:v>41</c:v>
                </c:pt>
                <c:pt idx="13">
                  <c:v>42</c:v>
                </c:pt>
                <c:pt idx="14">
                  <c:v>29</c:v>
                </c:pt>
                <c:pt idx="15">
                  <c:v>48</c:v>
                </c:pt>
                <c:pt idx="16">
                  <c:v>46</c:v>
                </c:pt>
                <c:pt idx="17">
                  <c:v>52</c:v>
                </c:pt>
                <c:pt idx="18">
                  <c:v>44</c:v>
                </c:pt>
                <c:pt idx="19">
                  <c:v>51</c:v>
                </c:pt>
                <c:pt idx="20">
                  <c:v>59</c:v>
                </c:pt>
                <c:pt idx="21">
                  <c:v>53</c:v>
                </c:pt>
                <c:pt idx="22">
                  <c:v>52</c:v>
                </c:pt>
                <c:pt idx="23">
                  <c:v>63</c:v>
                </c:pt>
                <c:pt idx="24">
                  <c:v>50</c:v>
                </c:pt>
                <c:pt idx="25">
                  <c:v>50</c:v>
                </c:pt>
                <c:pt idx="26">
                  <c:v>58</c:v>
                </c:pt>
                <c:pt idx="27">
                  <c:v>63</c:v>
                </c:pt>
                <c:pt idx="28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CCA-4E32-8C24-02A6FC386DD5}"/>
            </c:ext>
          </c:extLst>
        </c:ser>
        <c:ser>
          <c:idx val="2"/>
          <c:order val="2"/>
          <c:tx>
            <c:strRef>
              <c:f>'PM-Summary'!$A$47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'PM-Summary'!$B$47:$AE$47</c:f>
              <c:numCache>
                <c:formatCode>General</c:formatCode>
                <c:ptCount val="30"/>
                <c:pt idx="3">
                  <c:v>44</c:v>
                </c:pt>
                <c:pt idx="4">
                  <c:v>37</c:v>
                </c:pt>
                <c:pt idx="5">
                  <c:v>42</c:v>
                </c:pt>
                <c:pt idx="6">
                  <c:v>47</c:v>
                </c:pt>
                <c:pt idx="7">
                  <c:v>44</c:v>
                </c:pt>
                <c:pt idx="8">
                  <c:v>43</c:v>
                </c:pt>
                <c:pt idx="9">
                  <c:v>56</c:v>
                </c:pt>
                <c:pt idx="10">
                  <c:v>57</c:v>
                </c:pt>
                <c:pt idx="11">
                  <c:v>32</c:v>
                </c:pt>
                <c:pt idx="12">
                  <c:v>41</c:v>
                </c:pt>
                <c:pt idx="13">
                  <c:v>43</c:v>
                </c:pt>
                <c:pt idx="14">
                  <c:v>29</c:v>
                </c:pt>
                <c:pt idx="15">
                  <c:v>50</c:v>
                </c:pt>
                <c:pt idx="16">
                  <c:v>47</c:v>
                </c:pt>
                <c:pt idx="17">
                  <c:v>53</c:v>
                </c:pt>
                <c:pt idx="18">
                  <c:v>44</c:v>
                </c:pt>
                <c:pt idx="20">
                  <c:v>60</c:v>
                </c:pt>
                <c:pt idx="21">
                  <c:v>54</c:v>
                </c:pt>
                <c:pt idx="22">
                  <c:v>52</c:v>
                </c:pt>
                <c:pt idx="23">
                  <c:v>63</c:v>
                </c:pt>
                <c:pt idx="24">
                  <c:v>50</c:v>
                </c:pt>
                <c:pt idx="25">
                  <c:v>50</c:v>
                </c:pt>
                <c:pt idx="26">
                  <c:v>59</c:v>
                </c:pt>
                <c:pt idx="27">
                  <c:v>62</c:v>
                </c:pt>
                <c:pt idx="28">
                  <c:v>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CCA-4E32-8C24-02A6FC386D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064400"/>
        <c:axId val="654064960"/>
      </c:lineChart>
      <c:dateAx>
        <c:axId val="654064400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64960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654064960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0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1591320072332717E-2"/>
              <c:y val="0.22355331332086481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6440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7323745924164538"/>
          <c:y val="0.70259627726174945"/>
          <c:w val="0.2513564285476973"/>
          <c:h val="0.1556888323091352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SOIL MECH &amp; FOUNDATIONS</a:t>
            </a:r>
          </a:p>
        </c:rich>
      </c:tx>
      <c:layout>
        <c:manualLayout>
          <c:xMode val="edge"/>
          <c:yMode val="edge"/>
          <c:x val="0.29432679957558638"/>
          <c:y val="3.006012024048096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780169167236677"/>
          <c:y val="0.13627267843565843"/>
          <c:w val="0.79610066922351064"/>
          <c:h val="0.75150374137311871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'PM-Summary'!$A$52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'PM-Summary'!$B$52:$AE$52</c:f>
              <c:numCache>
                <c:formatCode>General</c:formatCode>
                <c:ptCount val="30"/>
                <c:pt idx="0">
                  <c:v>51</c:v>
                </c:pt>
                <c:pt idx="1">
                  <c:v>61</c:v>
                </c:pt>
                <c:pt idx="2">
                  <c:v>46</c:v>
                </c:pt>
                <c:pt idx="3">
                  <c:v>67</c:v>
                </c:pt>
                <c:pt idx="4">
                  <c:v>74</c:v>
                </c:pt>
                <c:pt idx="5">
                  <c:v>48</c:v>
                </c:pt>
                <c:pt idx="6">
                  <c:v>69</c:v>
                </c:pt>
                <c:pt idx="7">
                  <c:v>48</c:v>
                </c:pt>
                <c:pt idx="8">
                  <c:v>74</c:v>
                </c:pt>
                <c:pt idx="9">
                  <c:v>51</c:v>
                </c:pt>
                <c:pt idx="10">
                  <c:v>67</c:v>
                </c:pt>
                <c:pt idx="11">
                  <c:v>62</c:v>
                </c:pt>
                <c:pt idx="12">
                  <c:v>56</c:v>
                </c:pt>
                <c:pt idx="13">
                  <c:v>63</c:v>
                </c:pt>
                <c:pt idx="14">
                  <c:v>42</c:v>
                </c:pt>
                <c:pt idx="15">
                  <c:v>62</c:v>
                </c:pt>
                <c:pt idx="16">
                  <c:v>59</c:v>
                </c:pt>
                <c:pt idx="17">
                  <c:v>52</c:v>
                </c:pt>
                <c:pt idx="18">
                  <c:v>51</c:v>
                </c:pt>
                <c:pt idx="19">
                  <c:v>43</c:v>
                </c:pt>
                <c:pt idx="20">
                  <c:v>69</c:v>
                </c:pt>
                <c:pt idx="21">
                  <c:v>59</c:v>
                </c:pt>
                <c:pt idx="22">
                  <c:v>64</c:v>
                </c:pt>
                <c:pt idx="23">
                  <c:v>60</c:v>
                </c:pt>
                <c:pt idx="24">
                  <c:v>65</c:v>
                </c:pt>
                <c:pt idx="25">
                  <c:v>62</c:v>
                </c:pt>
                <c:pt idx="26">
                  <c:v>63</c:v>
                </c:pt>
                <c:pt idx="27">
                  <c:v>59</c:v>
                </c:pt>
                <c:pt idx="28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32-4060-818C-0B46D987277D}"/>
            </c:ext>
          </c:extLst>
        </c:ser>
        <c:ser>
          <c:idx val="1"/>
          <c:order val="1"/>
          <c:tx>
            <c:strRef>
              <c:f>'PM-Summary'!$A$53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'PM-Summary'!$B$53:$AE$53</c:f>
              <c:numCache>
                <c:formatCode>General</c:formatCode>
                <c:ptCount val="30"/>
                <c:pt idx="0">
                  <c:v>41</c:v>
                </c:pt>
                <c:pt idx="1">
                  <c:v>64</c:v>
                </c:pt>
                <c:pt idx="2">
                  <c:v>36</c:v>
                </c:pt>
                <c:pt idx="3">
                  <c:v>54</c:v>
                </c:pt>
                <c:pt idx="4">
                  <c:v>63</c:v>
                </c:pt>
                <c:pt idx="5">
                  <c:v>40</c:v>
                </c:pt>
                <c:pt idx="6">
                  <c:v>56</c:v>
                </c:pt>
                <c:pt idx="7">
                  <c:v>47</c:v>
                </c:pt>
                <c:pt idx="8">
                  <c:v>60</c:v>
                </c:pt>
                <c:pt idx="9">
                  <c:v>51</c:v>
                </c:pt>
                <c:pt idx="10">
                  <c:v>62</c:v>
                </c:pt>
                <c:pt idx="11">
                  <c:v>58</c:v>
                </c:pt>
                <c:pt idx="12">
                  <c:v>54</c:v>
                </c:pt>
                <c:pt idx="13">
                  <c:v>60</c:v>
                </c:pt>
                <c:pt idx="14">
                  <c:v>45</c:v>
                </c:pt>
                <c:pt idx="15">
                  <c:v>54</c:v>
                </c:pt>
                <c:pt idx="16">
                  <c:v>56</c:v>
                </c:pt>
                <c:pt idx="17">
                  <c:v>54</c:v>
                </c:pt>
                <c:pt idx="18">
                  <c:v>51</c:v>
                </c:pt>
                <c:pt idx="19">
                  <c:v>45</c:v>
                </c:pt>
                <c:pt idx="20">
                  <c:v>62</c:v>
                </c:pt>
                <c:pt idx="21">
                  <c:v>56</c:v>
                </c:pt>
                <c:pt idx="22">
                  <c:v>60</c:v>
                </c:pt>
                <c:pt idx="23">
                  <c:v>59</c:v>
                </c:pt>
                <c:pt idx="24">
                  <c:v>66</c:v>
                </c:pt>
                <c:pt idx="25">
                  <c:v>60</c:v>
                </c:pt>
                <c:pt idx="26">
                  <c:v>62</c:v>
                </c:pt>
                <c:pt idx="27">
                  <c:v>60</c:v>
                </c:pt>
                <c:pt idx="2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B32-4060-818C-0B46D987277D}"/>
            </c:ext>
          </c:extLst>
        </c:ser>
        <c:ser>
          <c:idx val="2"/>
          <c:order val="2"/>
          <c:tx>
            <c:strRef>
              <c:f>'PM-Summary'!$A$54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'PM-Summary'!$B$54:$AE$54</c:f>
              <c:numCache>
                <c:formatCode>General</c:formatCode>
                <c:ptCount val="30"/>
                <c:pt idx="3">
                  <c:v>54</c:v>
                </c:pt>
                <c:pt idx="4">
                  <c:v>66</c:v>
                </c:pt>
                <c:pt idx="5">
                  <c:v>40</c:v>
                </c:pt>
                <c:pt idx="6">
                  <c:v>58</c:v>
                </c:pt>
                <c:pt idx="7">
                  <c:v>48</c:v>
                </c:pt>
                <c:pt idx="8">
                  <c:v>61</c:v>
                </c:pt>
                <c:pt idx="9">
                  <c:v>52</c:v>
                </c:pt>
                <c:pt idx="10">
                  <c:v>64</c:v>
                </c:pt>
                <c:pt idx="11">
                  <c:v>60</c:v>
                </c:pt>
                <c:pt idx="12">
                  <c:v>55</c:v>
                </c:pt>
                <c:pt idx="13">
                  <c:v>61</c:v>
                </c:pt>
                <c:pt idx="14">
                  <c:v>47</c:v>
                </c:pt>
                <c:pt idx="15">
                  <c:v>55</c:v>
                </c:pt>
                <c:pt idx="16">
                  <c:v>58</c:v>
                </c:pt>
                <c:pt idx="17">
                  <c:v>57</c:v>
                </c:pt>
                <c:pt idx="18">
                  <c:v>52</c:v>
                </c:pt>
                <c:pt idx="20">
                  <c:v>62</c:v>
                </c:pt>
                <c:pt idx="21">
                  <c:v>57</c:v>
                </c:pt>
                <c:pt idx="22">
                  <c:v>61</c:v>
                </c:pt>
                <c:pt idx="23">
                  <c:v>60</c:v>
                </c:pt>
                <c:pt idx="24">
                  <c:v>67</c:v>
                </c:pt>
                <c:pt idx="25">
                  <c:v>61</c:v>
                </c:pt>
                <c:pt idx="26">
                  <c:v>64</c:v>
                </c:pt>
                <c:pt idx="27">
                  <c:v>60</c:v>
                </c:pt>
                <c:pt idx="28">
                  <c:v>69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B32-4060-818C-0B46D98727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068320"/>
        <c:axId val="654068880"/>
      </c:lineChart>
      <c:dateAx>
        <c:axId val="654068320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68880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654068880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0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0780141843971822E-2"/>
              <c:y val="0.22444910819013425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6832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212896260308177"/>
          <c:y val="0.69539141274675365"/>
          <c:w val="0.23581597513076821"/>
          <c:h val="0.1543088276290111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SURVEYING</a:t>
            </a:r>
          </a:p>
        </c:rich>
      </c:tx>
      <c:layout>
        <c:manualLayout>
          <c:xMode val="edge"/>
          <c:yMode val="edge"/>
          <c:x val="0.41071428571428675"/>
          <c:y val="3.0120481927710788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428571428571417"/>
          <c:y val="0.12449823610503756"/>
          <c:w val="0.79642857142857315"/>
          <c:h val="0.76305370515990767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'PM-Summary'!$A$59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'PM-Summary'!$B$59:$AE$59</c:f>
              <c:numCache>
                <c:formatCode>General</c:formatCode>
                <c:ptCount val="30"/>
                <c:pt idx="0">
                  <c:v>47</c:v>
                </c:pt>
                <c:pt idx="1">
                  <c:v>48</c:v>
                </c:pt>
                <c:pt idx="2">
                  <c:v>56</c:v>
                </c:pt>
                <c:pt idx="3">
                  <c:v>29</c:v>
                </c:pt>
                <c:pt idx="4">
                  <c:v>60</c:v>
                </c:pt>
                <c:pt idx="5">
                  <c:v>54</c:v>
                </c:pt>
                <c:pt idx="6">
                  <c:v>38</c:v>
                </c:pt>
                <c:pt idx="7">
                  <c:v>53</c:v>
                </c:pt>
                <c:pt idx="8">
                  <c:v>69</c:v>
                </c:pt>
                <c:pt idx="9">
                  <c:v>43</c:v>
                </c:pt>
                <c:pt idx="10">
                  <c:v>56</c:v>
                </c:pt>
                <c:pt idx="11">
                  <c:v>40</c:v>
                </c:pt>
                <c:pt idx="12">
                  <c:v>58</c:v>
                </c:pt>
                <c:pt idx="13">
                  <c:v>54</c:v>
                </c:pt>
                <c:pt idx="14">
                  <c:v>48</c:v>
                </c:pt>
                <c:pt idx="15">
                  <c:v>57</c:v>
                </c:pt>
                <c:pt idx="16">
                  <c:v>34</c:v>
                </c:pt>
                <c:pt idx="17">
                  <c:v>53</c:v>
                </c:pt>
                <c:pt idx="18">
                  <c:v>68</c:v>
                </c:pt>
                <c:pt idx="19">
                  <c:v>49</c:v>
                </c:pt>
                <c:pt idx="20">
                  <c:v>52</c:v>
                </c:pt>
                <c:pt idx="21">
                  <c:v>44</c:v>
                </c:pt>
                <c:pt idx="22">
                  <c:v>55</c:v>
                </c:pt>
                <c:pt idx="23">
                  <c:v>54</c:v>
                </c:pt>
                <c:pt idx="24">
                  <c:v>63</c:v>
                </c:pt>
                <c:pt idx="25">
                  <c:v>66</c:v>
                </c:pt>
                <c:pt idx="26">
                  <c:v>37</c:v>
                </c:pt>
                <c:pt idx="27">
                  <c:v>54</c:v>
                </c:pt>
                <c:pt idx="28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84B-49FC-948E-630D4E92747B}"/>
            </c:ext>
          </c:extLst>
        </c:ser>
        <c:ser>
          <c:idx val="1"/>
          <c:order val="1"/>
          <c:tx>
            <c:strRef>
              <c:f>'PM-Summary'!$A$60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'PM-Summary'!$B$60:$AE$60</c:f>
              <c:numCache>
                <c:formatCode>General</c:formatCode>
                <c:ptCount val="30"/>
                <c:pt idx="0">
                  <c:v>45</c:v>
                </c:pt>
                <c:pt idx="1">
                  <c:v>44</c:v>
                </c:pt>
                <c:pt idx="2">
                  <c:v>53</c:v>
                </c:pt>
                <c:pt idx="3">
                  <c:v>35</c:v>
                </c:pt>
                <c:pt idx="4">
                  <c:v>58</c:v>
                </c:pt>
                <c:pt idx="5">
                  <c:v>55</c:v>
                </c:pt>
                <c:pt idx="6">
                  <c:v>45</c:v>
                </c:pt>
                <c:pt idx="7">
                  <c:v>47</c:v>
                </c:pt>
                <c:pt idx="8">
                  <c:v>62</c:v>
                </c:pt>
                <c:pt idx="9">
                  <c:v>42</c:v>
                </c:pt>
                <c:pt idx="10">
                  <c:v>51</c:v>
                </c:pt>
                <c:pt idx="11">
                  <c:v>46</c:v>
                </c:pt>
                <c:pt idx="12">
                  <c:v>59</c:v>
                </c:pt>
                <c:pt idx="13">
                  <c:v>53</c:v>
                </c:pt>
                <c:pt idx="14">
                  <c:v>55</c:v>
                </c:pt>
                <c:pt idx="15">
                  <c:v>59</c:v>
                </c:pt>
                <c:pt idx="16">
                  <c:v>43</c:v>
                </c:pt>
                <c:pt idx="17">
                  <c:v>57</c:v>
                </c:pt>
                <c:pt idx="18">
                  <c:v>59</c:v>
                </c:pt>
                <c:pt idx="19">
                  <c:v>51</c:v>
                </c:pt>
                <c:pt idx="20">
                  <c:v>57</c:v>
                </c:pt>
                <c:pt idx="21">
                  <c:v>49</c:v>
                </c:pt>
                <c:pt idx="22">
                  <c:v>54</c:v>
                </c:pt>
                <c:pt idx="23">
                  <c:v>59</c:v>
                </c:pt>
                <c:pt idx="24">
                  <c:v>67</c:v>
                </c:pt>
                <c:pt idx="25">
                  <c:v>63</c:v>
                </c:pt>
                <c:pt idx="26">
                  <c:v>44</c:v>
                </c:pt>
                <c:pt idx="27">
                  <c:v>56</c:v>
                </c:pt>
                <c:pt idx="28">
                  <c:v>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84B-49FC-948E-630D4E92747B}"/>
            </c:ext>
          </c:extLst>
        </c:ser>
        <c:ser>
          <c:idx val="2"/>
          <c:order val="2"/>
          <c:tx>
            <c:strRef>
              <c:f>'PM-Summary'!$A$61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'PM-Summary'!$B$61:$AE$61</c:f>
              <c:numCache>
                <c:formatCode>General</c:formatCode>
                <c:ptCount val="30"/>
                <c:pt idx="3">
                  <c:v>35</c:v>
                </c:pt>
                <c:pt idx="4">
                  <c:v>59</c:v>
                </c:pt>
                <c:pt idx="5">
                  <c:v>55</c:v>
                </c:pt>
                <c:pt idx="6">
                  <c:v>45</c:v>
                </c:pt>
                <c:pt idx="7">
                  <c:v>49</c:v>
                </c:pt>
                <c:pt idx="8">
                  <c:v>62</c:v>
                </c:pt>
                <c:pt idx="9">
                  <c:v>43</c:v>
                </c:pt>
                <c:pt idx="10">
                  <c:v>54</c:v>
                </c:pt>
                <c:pt idx="11">
                  <c:v>46</c:v>
                </c:pt>
                <c:pt idx="12">
                  <c:v>60</c:v>
                </c:pt>
                <c:pt idx="13">
                  <c:v>54</c:v>
                </c:pt>
                <c:pt idx="14">
                  <c:v>56</c:v>
                </c:pt>
                <c:pt idx="15">
                  <c:v>61</c:v>
                </c:pt>
                <c:pt idx="16">
                  <c:v>44</c:v>
                </c:pt>
                <c:pt idx="17">
                  <c:v>59</c:v>
                </c:pt>
                <c:pt idx="18">
                  <c:v>60</c:v>
                </c:pt>
                <c:pt idx="20">
                  <c:v>58</c:v>
                </c:pt>
                <c:pt idx="21">
                  <c:v>51</c:v>
                </c:pt>
                <c:pt idx="22">
                  <c:v>55</c:v>
                </c:pt>
                <c:pt idx="23">
                  <c:v>60</c:v>
                </c:pt>
                <c:pt idx="24">
                  <c:v>68</c:v>
                </c:pt>
                <c:pt idx="25">
                  <c:v>64</c:v>
                </c:pt>
                <c:pt idx="26">
                  <c:v>45</c:v>
                </c:pt>
                <c:pt idx="27">
                  <c:v>58</c:v>
                </c:pt>
                <c:pt idx="28">
                  <c:v>52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B84B-49FC-948E-630D4E9274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4072240"/>
        <c:axId val="654072800"/>
      </c:lineChart>
      <c:dateAx>
        <c:axId val="654072240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72800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654072800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0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642857142857143E-2"/>
              <c:y val="0.2188759236420748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072240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357142857142863"/>
          <c:y val="0.69678841349650855"/>
          <c:w val="0.23571428571428632"/>
          <c:h val="0.1546186847126040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TRANSPORTATION</a:t>
            </a:r>
          </a:p>
        </c:rich>
      </c:tx>
      <c:layout>
        <c:manualLayout>
          <c:xMode val="edge"/>
          <c:yMode val="edge"/>
          <c:x val="0.35114503816793879"/>
          <c:y val="2.958579881656804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521628498727813"/>
          <c:y val="0.12426059437522063"/>
          <c:w val="0.80089058524173029"/>
          <c:h val="0.76528747012040588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'PM-Summary'!$A$66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'PM-Summary'!$B$66:$AE$66</c:f>
              <c:numCache>
                <c:formatCode>General</c:formatCode>
                <c:ptCount val="30"/>
                <c:pt idx="0">
                  <c:v>66</c:v>
                </c:pt>
                <c:pt idx="1">
                  <c:v>50</c:v>
                </c:pt>
                <c:pt idx="2">
                  <c:v>47</c:v>
                </c:pt>
                <c:pt idx="3">
                  <c:v>63</c:v>
                </c:pt>
                <c:pt idx="4">
                  <c:v>60</c:v>
                </c:pt>
                <c:pt idx="5">
                  <c:v>56</c:v>
                </c:pt>
                <c:pt idx="6">
                  <c:v>65</c:v>
                </c:pt>
                <c:pt idx="7">
                  <c:v>48</c:v>
                </c:pt>
                <c:pt idx="8">
                  <c:v>59</c:v>
                </c:pt>
                <c:pt idx="9">
                  <c:v>48</c:v>
                </c:pt>
                <c:pt idx="10">
                  <c:v>72</c:v>
                </c:pt>
                <c:pt idx="11">
                  <c:v>57</c:v>
                </c:pt>
                <c:pt idx="12">
                  <c:v>68</c:v>
                </c:pt>
                <c:pt idx="13">
                  <c:v>65</c:v>
                </c:pt>
                <c:pt idx="14">
                  <c:v>66</c:v>
                </c:pt>
                <c:pt idx="15">
                  <c:v>51</c:v>
                </c:pt>
                <c:pt idx="16">
                  <c:v>40</c:v>
                </c:pt>
                <c:pt idx="17">
                  <c:v>58</c:v>
                </c:pt>
                <c:pt idx="18">
                  <c:v>63</c:v>
                </c:pt>
                <c:pt idx="19">
                  <c:v>44</c:v>
                </c:pt>
                <c:pt idx="20">
                  <c:v>78</c:v>
                </c:pt>
                <c:pt idx="21">
                  <c:v>62</c:v>
                </c:pt>
                <c:pt idx="22">
                  <c:v>59</c:v>
                </c:pt>
                <c:pt idx="23">
                  <c:v>46</c:v>
                </c:pt>
                <c:pt idx="24">
                  <c:v>58</c:v>
                </c:pt>
                <c:pt idx="25">
                  <c:v>73</c:v>
                </c:pt>
                <c:pt idx="26">
                  <c:v>62</c:v>
                </c:pt>
                <c:pt idx="27">
                  <c:v>52</c:v>
                </c:pt>
                <c:pt idx="28">
                  <c:v>68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BC3-4711-8D86-DB029EFD6C4D}"/>
            </c:ext>
          </c:extLst>
        </c:ser>
        <c:ser>
          <c:idx val="1"/>
          <c:order val="1"/>
          <c:tx>
            <c:strRef>
              <c:f>'PM-Summary'!$A$67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'PM-Summary'!$B$67:$AE$67</c:f>
              <c:numCache>
                <c:formatCode>General</c:formatCode>
                <c:ptCount val="30"/>
                <c:pt idx="0">
                  <c:v>51</c:v>
                </c:pt>
                <c:pt idx="1">
                  <c:v>53</c:v>
                </c:pt>
                <c:pt idx="2">
                  <c:v>47</c:v>
                </c:pt>
                <c:pt idx="3">
                  <c:v>58</c:v>
                </c:pt>
                <c:pt idx="4">
                  <c:v>54</c:v>
                </c:pt>
                <c:pt idx="5">
                  <c:v>47</c:v>
                </c:pt>
                <c:pt idx="6">
                  <c:v>50</c:v>
                </c:pt>
                <c:pt idx="7">
                  <c:v>43</c:v>
                </c:pt>
                <c:pt idx="8">
                  <c:v>57</c:v>
                </c:pt>
                <c:pt idx="9">
                  <c:v>43</c:v>
                </c:pt>
                <c:pt idx="10">
                  <c:v>62</c:v>
                </c:pt>
                <c:pt idx="11">
                  <c:v>49</c:v>
                </c:pt>
                <c:pt idx="12">
                  <c:v>62</c:v>
                </c:pt>
                <c:pt idx="13">
                  <c:v>64</c:v>
                </c:pt>
                <c:pt idx="14">
                  <c:v>58</c:v>
                </c:pt>
                <c:pt idx="15">
                  <c:v>51</c:v>
                </c:pt>
                <c:pt idx="16">
                  <c:v>43</c:v>
                </c:pt>
                <c:pt idx="17">
                  <c:v>53</c:v>
                </c:pt>
                <c:pt idx="18">
                  <c:v>65</c:v>
                </c:pt>
                <c:pt idx="19">
                  <c:v>53</c:v>
                </c:pt>
                <c:pt idx="20">
                  <c:v>72</c:v>
                </c:pt>
                <c:pt idx="21">
                  <c:v>59</c:v>
                </c:pt>
                <c:pt idx="22">
                  <c:v>54</c:v>
                </c:pt>
                <c:pt idx="23">
                  <c:v>51</c:v>
                </c:pt>
                <c:pt idx="24">
                  <c:v>57</c:v>
                </c:pt>
                <c:pt idx="25">
                  <c:v>71</c:v>
                </c:pt>
                <c:pt idx="26">
                  <c:v>64</c:v>
                </c:pt>
                <c:pt idx="27">
                  <c:v>50</c:v>
                </c:pt>
                <c:pt idx="28">
                  <c:v>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BC3-4711-8D86-DB029EFD6C4D}"/>
            </c:ext>
          </c:extLst>
        </c:ser>
        <c:ser>
          <c:idx val="2"/>
          <c:order val="2"/>
          <c:tx>
            <c:strRef>
              <c:f>'PM-Summary'!$A$68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'PM-Summary'!$B$68:$AE$68</c:f>
              <c:numCache>
                <c:formatCode>General</c:formatCode>
                <c:ptCount val="30"/>
                <c:pt idx="3">
                  <c:v>58</c:v>
                </c:pt>
                <c:pt idx="4">
                  <c:v>56</c:v>
                </c:pt>
                <c:pt idx="5">
                  <c:v>49</c:v>
                </c:pt>
                <c:pt idx="6">
                  <c:v>50</c:v>
                </c:pt>
                <c:pt idx="7">
                  <c:v>44</c:v>
                </c:pt>
                <c:pt idx="8">
                  <c:v>58</c:v>
                </c:pt>
                <c:pt idx="9">
                  <c:v>44</c:v>
                </c:pt>
                <c:pt idx="10">
                  <c:v>64</c:v>
                </c:pt>
                <c:pt idx="11">
                  <c:v>50</c:v>
                </c:pt>
                <c:pt idx="12">
                  <c:v>64</c:v>
                </c:pt>
                <c:pt idx="13">
                  <c:v>66</c:v>
                </c:pt>
                <c:pt idx="14">
                  <c:v>59</c:v>
                </c:pt>
                <c:pt idx="15">
                  <c:v>53</c:v>
                </c:pt>
                <c:pt idx="16">
                  <c:v>44</c:v>
                </c:pt>
                <c:pt idx="17">
                  <c:v>55</c:v>
                </c:pt>
                <c:pt idx="18">
                  <c:v>67</c:v>
                </c:pt>
                <c:pt idx="20">
                  <c:v>73</c:v>
                </c:pt>
                <c:pt idx="21">
                  <c:v>60</c:v>
                </c:pt>
                <c:pt idx="22">
                  <c:v>55</c:v>
                </c:pt>
                <c:pt idx="23">
                  <c:v>52</c:v>
                </c:pt>
                <c:pt idx="24">
                  <c:v>57</c:v>
                </c:pt>
                <c:pt idx="25">
                  <c:v>73</c:v>
                </c:pt>
                <c:pt idx="26">
                  <c:v>65</c:v>
                </c:pt>
                <c:pt idx="27">
                  <c:v>51</c:v>
                </c:pt>
                <c:pt idx="28">
                  <c:v>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BC3-4711-8D86-DB029EFD6C4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92224"/>
        <c:axId val="653792784"/>
      </c:lineChart>
      <c:dateAx>
        <c:axId val="653792224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3792784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653792784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3.7531806615776223E-2"/>
              <c:y val="0.2248524851553323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379222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7748091603053651"/>
          <c:y val="0.69230893475593647"/>
          <c:w val="0.25763358778625922"/>
          <c:h val="0.1538463609208617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MATERIALS</a:t>
            </a:r>
          </a:p>
        </c:rich>
      </c:tx>
      <c:layout>
        <c:manualLayout>
          <c:xMode val="edge"/>
          <c:yMode val="edge"/>
          <c:x val="0.41354798564617928"/>
          <c:y val="3.006012024048096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4795034667158721"/>
          <c:y val="0.12224460859669418"/>
          <c:w val="0.81283563954510774"/>
          <c:h val="0.76553181121208536"/>
        </c:manualLayout>
      </c:layout>
      <c:lineChart>
        <c:grouping val="standard"/>
        <c:varyColors val="0"/>
        <c:ser>
          <c:idx val="0"/>
          <c:order val="0"/>
          <c:tx>
            <c:strRef>
              <c:f>'PM-Summary'!$A$80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'PM-Summary'!$B$80:$AE$80</c:f>
              <c:numCache>
                <c:formatCode>General</c:formatCode>
                <c:ptCount val="30"/>
                <c:pt idx="12">
                  <c:v>45</c:v>
                </c:pt>
                <c:pt idx="13">
                  <c:v>43</c:v>
                </c:pt>
                <c:pt idx="14">
                  <c:v>38</c:v>
                </c:pt>
                <c:pt idx="15">
                  <c:v>53</c:v>
                </c:pt>
                <c:pt idx="16">
                  <c:v>61</c:v>
                </c:pt>
                <c:pt idx="17">
                  <c:v>64</c:v>
                </c:pt>
                <c:pt idx="18">
                  <c:v>72</c:v>
                </c:pt>
                <c:pt idx="19">
                  <c:v>56</c:v>
                </c:pt>
                <c:pt idx="20">
                  <c:v>59</c:v>
                </c:pt>
                <c:pt idx="21">
                  <c:v>60</c:v>
                </c:pt>
                <c:pt idx="22">
                  <c:v>54</c:v>
                </c:pt>
                <c:pt idx="23">
                  <c:v>62</c:v>
                </c:pt>
                <c:pt idx="24">
                  <c:v>64</c:v>
                </c:pt>
                <c:pt idx="25">
                  <c:v>63</c:v>
                </c:pt>
                <c:pt idx="26">
                  <c:v>57</c:v>
                </c:pt>
                <c:pt idx="27">
                  <c:v>45</c:v>
                </c:pt>
                <c:pt idx="28">
                  <c:v>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249-4ACF-846A-8118C4EDE365}"/>
            </c:ext>
          </c:extLst>
        </c:ser>
        <c:ser>
          <c:idx val="1"/>
          <c:order val="1"/>
          <c:tx>
            <c:strRef>
              <c:f>'PM-Summary'!$A$81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'PM-Summary'!$B$81:$AE$81</c:f>
              <c:numCache>
                <c:formatCode>General</c:formatCode>
                <c:ptCount val="30"/>
                <c:pt idx="12">
                  <c:v>49</c:v>
                </c:pt>
                <c:pt idx="13">
                  <c:v>49</c:v>
                </c:pt>
                <c:pt idx="14">
                  <c:v>44</c:v>
                </c:pt>
                <c:pt idx="15">
                  <c:v>55</c:v>
                </c:pt>
                <c:pt idx="16">
                  <c:v>57</c:v>
                </c:pt>
                <c:pt idx="17">
                  <c:v>63</c:v>
                </c:pt>
                <c:pt idx="18">
                  <c:v>63</c:v>
                </c:pt>
                <c:pt idx="19">
                  <c:v>59</c:v>
                </c:pt>
                <c:pt idx="20">
                  <c:v>67</c:v>
                </c:pt>
                <c:pt idx="21">
                  <c:v>57</c:v>
                </c:pt>
                <c:pt idx="22">
                  <c:v>53</c:v>
                </c:pt>
                <c:pt idx="23">
                  <c:v>62</c:v>
                </c:pt>
                <c:pt idx="24">
                  <c:v>64</c:v>
                </c:pt>
                <c:pt idx="25">
                  <c:v>60</c:v>
                </c:pt>
                <c:pt idx="26">
                  <c:v>62</c:v>
                </c:pt>
                <c:pt idx="27">
                  <c:v>50</c:v>
                </c:pt>
                <c:pt idx="28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249-4ACF-846A-8118C4EDE365}"/>
            </c:ext>
          </c:extLst>
        </c:ser>
        <c:ser>
          <c:idx val="2"/>
          <c:order val="2"/>
          <c:tx>
            <c:strRef>
              <c:f>'PM-Summary'!$A$82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'PM-Summary'!$B$1:$AE$1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41194</c:v>
                </c:pt>
                <c:pt idx="27">
                  <c:v>41365</c:v>
                </c:pt>
                <c:pt idx="28">
                  <c:v>41559</c:v>
                </c:pt>
                <c:pt idx="29">
                  <c:v>41821</c:v>
                </c:pt>
              </c:numCache>
            </c:numRef>
          </c:cat>
          <c:val>
            <c:numRef>
              <c:f>'PM-Summary'!$B$82:$AE$82</c:f>
              <c:numCache>
                <c:formatCode>General</c:formatCode>
                <c:ptCount val="30"/>
                <c:pt idx="12">
                  <c:v>51</c:v>
                </c:pt>
                <c:pt idx="13">
                  <c:v>51</c:v>
                </c:pt>
                <c:pt idx="14">
                  <c:v>46</c:v>
                </c:pt>
                <c:pt idx="15">
                  <c:v>57</c:v>
                </c:pt>
                <c:pt idx="16">
                  <c:v>59</c:v>
                </c:pt>
                <c:pt idx="17">
                  <c:v>65</c:v>
                </c:pt>
                <c:pt idx="18">
                  <c:v>66</c:v>
                </c:pt>
                <c:pt idx="20">
                  <c:v>67</c:v>
                </c:pt>
                <c:pt idx="21">
                  <c:v>58</c:v>
                </c:pt>
                <c:pt idx="22">
                  <c:v>55</c:v>
                </c:pt>
                <c:pt idx="23">
                  <c:v>63</c:v>
                </c:pt>
                <c:pt idx="24">
                  <c:v>66</c:v>
                </c:pt>
                <c:pt idx="25">
                  <c:v>62</c:v>
                </c:pt>
                <c:pt idx="26">
                  <c:v>64</c:v>
                </c:pt>
                <c:pt idx="27">
                  <c:v>52</c:v>
                </c:pt>
                <c:pt idx="28">
                  <c:v>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249-4ACF-846A-8118C4EDE36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653796144"/>
        <c:axId val="653796704"/>
      </c:lineChart>
      <c:dateAx>
        <c:axId val="653796144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3796704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653796704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0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6345811051693414E-2"/>
              <c:y val="0.2484972043825189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7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379614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0053606935496471"/>
          <c:y val="0.6973954207627856"/>
          <c:w val="0.23529449193182497"/>
          <c:h val="0.15430882762901132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CONSTRUCTION MGMNT</a:t>
            </a:r>
          </a:p>
        </c:rich>
      </c:tx>
      <c:layout>
        <c:manualLayout>
          <c:xMode val="edge"/>
          <c:yMode val="edge"/>
          <c:x val="0.31876202974628182"/>
          <c:y val="3.2000000000000042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357376624218272"/>
          <c:y val="0.18666715277904394"/>
          <c:w val="0.87003450957519335"/>
          <c:h val="0.7466686111161776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'PM-Summary'!$A$6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'PM-Summary'!$B$6:$AF$6</c:f>
              <c:numCache>
                <c:formatCode>General</c:formatCode>
                <c:ptCount val="31"/>
                <c:pt idx="0">
                  <c:v>-12</c:v>
                </c:pt>
                <c:pt idx="1">
                  <c:v>6</c:v>
                </c:pt>
                <c:pt idx="2">
                  <c:v>-9</c:v>
                </c:pt>
                <c:pt idx="3">
                  <c:v>-1</c:v>
                </c:pt>
                <c:pt idx="4">
                  <c:v>-4</c:v>
                </c:pt>
                <c:pt idx="5">
                  <c:v>10</c:v>
                </c:pt>
                <c:pt idx="6">
                  <c:v>-2</c:v>
                </c:pt>
                <c:pt idx="7">
                  <c:v>-14</c:v>
                </c:pt>
                <c:pt idx="8">
                  <c:v>6</c:v>
                </c:pt>
                <c:pt idx="9">
                  <c:v>-9</c:v>
                </c:pt>
                <c:pt idx="10">
                  <c:v>1</c:v>
                </c:pt>
                <c:pt idx="11">
                  <c:v>-2</c:v>
                </c:pt>
                <c:pt idx="12">
                  <c:v>-2</c:v>
                </c:pt>
                <c:pt idx="13">
                  <c:v>0</c:v>
                </c:pt>
                <c:pt idx="14">
                  <c:v>0</c:v>
                </c:pt>
                <c:pt idx="15">
                  <c:v>-10</c:v>
                </c:pt>
                <c:pt idx="16">
                  <c:v>-1</c:v>
                </c:pt>
                <c:pt idx="17">
                  <c:v>1</c:v>
                </c:pt>
                <c:pt idx="18">
                  <c:v>5</c:v>
                </c:pt>
                <c:pt idx="19">
                  <c:v>4</c:v>
                </c:pt>
                <c:pt idx="20">
                  <c:v>3</c:v>
                </c:pt>
                <c:pt idx="21">
                  <c:v>-2</c:v>
                </c:pt>
                <c:pt idx="22">
                  <c:v>1</c:v>
                </c:pt>
                <c:pt idx="23">
                  <c:v>-10</c:v>
                </c:pt>
                <c:pt idx="24">
                  <c:v>-2</c:v>
                </c:pt>
                <c:pt idx="25">
                  <c:v>-5</c:v>
                </c:pt>
                <c:pt idx="26">
                  <c:v>-8</c:v>
                </c:pt>
                <c:pt idx="27">
                  <c:v>-5</c:v>
                </c:pt>
                <c:pt idx="28">
                  <c:v>-11</c:v>
                </c:pt>
                <c:pt idx="30" formatCode="0.0">
                  <c:v>-5.25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B1-423B-A555-0C2D7098C723}"/>
            </c:ext>
          </c:extLst>
        </c:ser>
        <c:ser>
          <c:idx val="1"/>
          <c:order val="1"/>
          <c:tx>
            <c:strRef>
              <c:f>'PM-Summary'!$A$7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'PM-Summary'!$B$7:$AF$7</c:f>
              <c:numCache>
                <c:formatCode>General</c:formatCode>
                <c:ptCount val="31"/>
                <c:pt idx="3">
                  <c:v>-1</c:v>
                </c:pt>
                <c:pt idx="4">
                  <c:v>-6</c:v>
                </c:pt>
                <c:pt idx="5">
                  <c:v>9</c:v>
                </c:pt>
                <c:pt idx="6">
                  <c:v>-2</c:v>
                </c:pt>
                <c:pt idx="7">
                  <c:v>-15</c:v>
                </c:pt>
                <c:pt idx="8">
                  <c:v>4</c:v>
                </c:pt>
                <c:pt idx="9">
                  <c:v>-10</c:v>
                </c:pt>
                <c:pt idx="10">
                  <c:v>0</c:v>
                </c:pt>
                <c:pt idx="11">
                  <c:v>-4</c:v>
                </c:pt>
                <c:pt idx="12">
                  <c:v>-4</c:v>
                </c:pt>
                <c:pt idx="13">
                  <c:v>-2</c:v>
                </c:pt>
                <c:pt idx="14">
                  <c:v>-2</c:v>
                </c:pt>
                <c:pt idx="15">
                  <c:v>-12</c:v>
                </c:pt>
                <c:pt idx="16">
                  <c:v>-3</c:v>
                </c:pt>
                <c:pt idx="17">
                  <c:v>-1</c:v>
                </c:pt>
                <c:pt idx="18">
                  <c:v>3</c:v>
                </c:pt>
                <c:pt idx="20">
                  <c:v>1</c:v>
                </c:pt>
                <c:pt idx="21">
                  <c:v>-5</c:v>
                </c:pt>
                <c:pt idx="22">
                  <c:v>-2</c:v>
                </c:pt>
                <c:pt idx="23">
                  <c:v>-12</c:v>
                </c:pt>
                <c:pt idx="24">
                  <c:v>-4</c:v>
                </c:pt>
                <c:pt idx="25">
                  <c:v>-7</c:v>
                </c:pt>
                <c:pt idx="26">
                  <c:v>-10</c:v>
                </c:pt>
                <c:pt idx="27">
                  <c:v>-5</c:v>
                </c:pt>
                <c:pt idx="28">
                  <c:v>-13</c:v>
                </c:pt>
                <c:pt idx="30" formatCode="0.0">
                  <c:v>-7.25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AB1-423B-A555-0C2D7098C72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300512"/>
        <c:axId val="654301072"/>
      </c:barChart>
      <c:catAx>
        <c:axId val="65430051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0107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301072"/>
        <c:scaling>
          <c:orientation val="minMax"/>
          <c:max val="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00"/>
                  <a:t>Percent</a:t>
                </a:r>
              </a:p>
            </c:rich>
          </c:tx>
          <c:layout>
            <c:manualLayout>
              <c:xMode val="edge"/>
              <c:yMode val="edge"/>
              <c:x val="3.0965458021451026E-2"/>
              <c:y val="0.49866806649168882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0051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5409967272609757"/>
          <c:y val="0.21866722659667584"/>
          <c:w val="0.19307864294740928"/>
          <c:h val="0.10400027996500465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ENVIRONMENTAL ENGR</a:t>
            </a:r>
          </a:p>
        </c:rich>
      </c:tx>
      <c:layout>
        <c:manualLayout>
          <c:xMode val="edge"/>
          <c:yMode val="edge"/>
          <c:x val="0.33394493912560158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0791391730239304"/>
          <c:y val="0.17968795697010542"/>
          <c:w val="0.87740721662128873"/>
          <c:h val="0.755210253932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'PM-Summary'!$A$20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'PM-Summary'!$B$20:$AF$20</c:f>
              <c:numCache>
                <c:formatCode>General</c:formatCode>
                <c:ptCount val="31"/>
                <c:pt idx="0">
                  <c:v>2</c:v>
                </c:pt>
                <c:pt idx="1">
                  <c:v>8</c:v>
                </c:pt>
                <c:pt idx="2">
                  <c:v>5</c:v>
                </c:pt>
                <c:pt idx="3">
                  <c:v>9</c:v>
                </c:pt>
                <c:pt idx="4">
                  <c:v>5</c:v>
                </c:pt>
                <c:pt idx="5">
                  <c:v>4</c:v>
                </c:pt>
                <c:pt idx="6">
                  <c:v>7</c:v>
                </c:pt>
                <c:pt idx="7">
                  <c:v>2</c:v>
                </c:pt>
                <c:pt idx="8">
                  <c:v>13</c:v>
                </c:pt>
                <c:pt idx="9">
                  <c:v>-3</c:v>
                </c:pt>
                <c:pt idx="10">
                  <c:v>5</c:v>
                </c:pt>
                <c:pt idx="11">
                  <c:v>-4</c:v>
                </c:pt>
                <c:pt idx="12">
                  <c:v>11</c:v>
                </c:pt>
                <c:pt idx="13">
                  <c:v>9</c:v>
                </c:pt>
                <c:pt idx="14">
                  <c:v>6</c:v>
                </c:pt>
                <c:pt idx="15">
                  <c:v>9</c:v>
                </c:pt>
                <c:pt idx="16">
                  <c:v>-1</c:v>
                </c:pt>
                <c:pt idx="17">
                  <c:v>1</c:v>
                </c:pt>
                <c:pt idx="18">
                  <c:v>-1</c:v>
                </c:pt>
                <c:pt idx="19">
                  <c:v>1</c:v>
                </c:pt>
                <c:pt idx="20">
                  <c:v>5</c:v>
                </c:pt>
                <c:pt idx="21">
                  <c:v>0</c:v>
                </c:pt>
                <c:pt idx="22">
                  <c:v>-2</c:v>
                </c:pt>
                <c:pt idx="23">
                  <c:v>-9</c:v>
                </c:pt>
                <c:pt idx="24">
                  <c:v>-5</c:v>
                </c:pt>
                <c:pt idx="25">
                  <c:v>6</c:v>
                </c:pt>
                <c:pt idx="26">
                  <c:v>-5</c:v>
                </c:pt>
                <c:pt idx="27">
                  <c:v>-4</c:v>
                </c:pt>
                <c:pt idx="28">
                  <c:v>3</c:v>
                </c:pt>
                <c:pt idx="30" formatCode="0.0">
                  <c:v>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0F8-41B1-B0E6-913F6C31223C}"/>
            </c:ext>
          </c:extLst>
        </c:ser>
        <c:ser>
          <c:idx val="1"/>
          <c:order val="1"/>
          <c:tx>
            <c:strRef>
              <c:f>'PM-Summary'!$A$21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'PM-Summary'!$B$21:$AF$21</c:f>
              <c:numCache>
                <c:formatCode>General</c:formatCode>
                <c:ptCount val="31"/>
                <c:pt idx="3">
                  <c:v>9</c:v>
                </c:pt>
                <c:pt idx="4">
                  <c:v>4</c:v>
                </c:pt>
                <c:pt idx="5">
                  <c:v>3</c:v>
                </c:pt>
                <c:pt idx="6">
                  <c:v>6</c:v>
                </c:pt>
                <c:pt idx="7">
                  <c:v>0</c:v>
                </c:pt>
                <c:pt idx="8">
                  <c:v>12</c:v>
                </c:pt>
                <c:pt idx="9">
                  <c:v>-5</c:v>
                </c:pt>
                <c:pt idx="10">
                  <c:v>3</c:v>
                </c:pt>
                <c:pt idx="11">
                  <c:v>-6</c:v>
                </c:pt>
                <c:pt idx="12">
                  <c:v>10</c:v>
                </c:pt>
                <c:pt idx="13">
                  <c:v>8</c:v>
                </c:pt>
                <c:pt idx="14">
                  <c:v>4</c:v>
                </c:pt>
                <c:pt idx="15">
                  <c:v>7</c:v>
                </c:pt>
                <c:pt idx="16">
                  <c:v>-3</c:v>
                </c:pt>
                <c:pt idx="17">
                  <c:v>-2</c:v>
                </c:pt>
                <c:pt idx="18">
                  <c:v>-2</c:v>
                </c:pt>
                <c:pt idx="20">
                  <c:v>3</c:v>
                </c:pt>
                <c:pt idx="21">
                  <c:v>-1</c:v>
                </c:pt>
                <c:pt idx="22">
                  <c:v>-3</c:v>
                </c:pt>
                <c:pt idx="23">
                  <c:v>-9</c:v>
                </c:pt>
                <c:pt idx="24">
                  <c:v>-5</c:v>
                </c:pt>
                <c:pt idx="25">
                  <c:v>5</c:v>
                </c:pt>
                <c:pt idx="26">
                  <c:v>-6</c:v>
                </c:pt>
                <c:pt idx="27">
                  <c:v>-4</c:v>
                </c:pt>
                <c:pt idx="28">
                  <c:v>2</c:v>
                </c:pt>
                <c:pt idx="30" formatCode="0.0">
                  <c:v>-2.625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0F8-41B1-B0E6-913F6C31223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303872"/>
        <c:axId val="654304432"/>
      </c:barChart>
      <c:catAx>
        <c:axId val="65430387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0443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304432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9357732152639801E-2"/>
              <c:y val="0.48958470034995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0387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7798170088552165"/>
          <c:y val="0.21614638013998319"/>
          <c:w val="0.19449538433863994"/>
          <c:h val="0.1015627734033247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HYDRAULICS/HYDROLOGIC SYSTEMS</a:t>
            </a:r>
          </a:p>
        </c:rich>
      </c:tx>
      <c:layout>
        <c:manualLayout>
          <c:xMode val="edge"/>
          <c:yMode val="edge"/>
          <c:x val="0.28264000707776732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8995765190497131E-2"/>
          <c:y val="0.18229213025952762"/>
          <c:w val="0.88378828054124259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'PM-Summary'!$A$27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'PM-Summary'!$B$27:$AF$27</c:f>
              <c:numCache>
                <c:formatCode>General</c:formatCode>
                <c:ptCount val="31"/>
                <c:pt idx="0">
                  <c:v>10</c:v>
                </c:pt>
                <c:pt idx="1">
                  <c:v>7</c:v>
                </c:pt>
                <c:pt idx="2">
                  <c:v>6</c:v>
                </c:pt>
                <c:pt idx="3">
                  <c:v>18</c:v>
                </c:pt>
                <c:pt idx="4">
                  <c:v>16</c:v>
                </c:pt>
                <c:pt idx="5">
                  <c:v>11</c:v>
                </c:pt>
                <c:pt idx="6">
                  <c:v>8</c:v>
                </c:pt>
                <c:pt idx="7">
                  <c:v>6</c:v>
                </c:pt>
                <c:pt idx="8">
                  <c:v>10</c:v>
                </c:pt>
                <c:pt idx="9">
                  <c:v>12</c:v>
                </c:pt>
                <c:pt idx="10">
                  <c:v>16</c:v>
                </c:pt>
                <c:pt idx="11">
                  <c:v>6</c:v>
                </c:pt>
                <c:pt idx="12">
                  <c:v>0</c:v>
                </c:pt>
                <c:pt idx="13">
                  <c:v>1</c:v>
                </c:pt>
                <c:pt idx="14">
                  <c:v>0</c:v>
                </c:pt>
                <c:pt idx="15">
                  <c:v>0</c:v>
                </c:pt>
                <c:pt idx="16">
                  <c:v>-2</c:v>
                </c:pt>
                <c:pt idx="17">
                  <c:v>2</c:v>
                </c:pt>
                <c:pt idx="18">
                  <c:v>5</c:v>
                </c:pt>
                <c:pt idx="19">
                  <c:v>4</c:v>
                </c:pt>
                <c:pt idx="20">
                  <c:v>5</c:v>
                </c:pt>
                <c:pt idx="21">
                  <c:v>1</c:v>
                </c:pt>
                <c:pt idx="22">
                  <c:v>6</c:v>
                </c:pt>
                <c:pt idx="23">
                  <c:v>0</c:v>
                </c:pt>
                <c:pt idx="24">
                  <c:v>4</c:v>
                </c:pt>
                <c:pt idx="25">
                  <c:v>6</c:v>
                </c:pt>
                <c:pt idx="26">
                  <c:v>-4</c:v>
                </c:pt>
                <c:pt idx="27">
                  <c:v>6</c:v>
                </c:pt>
                <c:pt idx="28">
                  <c:v>5</c:v>
                </c:pt>
                <c:pt idx="30" formatCode="0.0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888-46DF-9E93-AD664D03B289}"/>
            </c:ext>
          </c:extLst>
        </c:ser>
        <c:ser>
          <c:idx val="1"/>
          <c:order val="1"/>
          <c:tx>
            <c:strRef>
              <c:f>'PM-Summary'!$A$28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'PM-Summary'!$B$28:$AF$28</c:f>
              <c:numCache>
                <c:formatCode>General</c:formatCode>
                <c:ptCount val="31"/>
                <c:pt idx="3">
                  <c:v>17</c:v>
                </c:pt>
                <c:pt idx="4">
                  <c:v>14</c:v>
                </c:pt>
                <c:pt idx="5">
                  <c:v>10</c:v>
                </c:pt>
                <c:pt idx="6">
                  <c:v>8</c:v>
                </c:pt>
                <c:pt idx="7">
                  <c:v>5</c:v>
                </c:pt>
                <c:pt idx="8">
                  <c:v>10</c:v>
                </c:pt>
                <c:pt idx="9">
                  <c:v>12</c:v>
                </c:pt>
                <c:pt idx="10">
                  <c:v>16</c:v>
                </c:pt>
                <c:pt idx="11">
                  <c:v>5</c:v>
                </c:pt>
                <c:pt idx="12">
                  <c:v>-2</c:v>
                </c:pt>
                <c:pt idx="13">
                  <c:v>-1</c:v>
                </c:pt>
                <c:pt idx="14">
                  <c:v>-2</c:v>
                </c:pt>
                <c:pt idx="15">
                  <c:v>-2</c:v>
                </c:pt>
                <c:pt idx="16">
                  <c:v>-3</c:v>
                </c:pt>
                <c:pt idx="17">
                  <c:v>1</c:v>
                </c:pt>
                <c:pt idx="18">
                  <c:v>5</c:v>
                </c:pt>
                <c:pt idx="20">
                  <c:v>4</c:v>
                </c:pt>
                <c:pt idx="21">
                  <c:v>0</c:v>
                </c:pt>
                <c:pt idx="22">
                  <c:v>5</c:v>
                </c:pt>
                <c:pt idx="23">
                  <c:v>-1</c:v>
                </c:pt>
                <c:pt idx="24">
                  <c:v>2</c:v>
                </c:pt>
                <c:pt idx="25">
                  <c:v>5</c:v>
                </c:pt>
                <c:pt idx="26">
                  <c:v>-5</c:v>
                </c:pt>
                <c:pt idx="27">
                  <c:v>6</c:v>
                </c:pt>
                <c:pt idx="28">
                  <c:v>4</c:v>
                </c:pt>
                <c:pt idx="30" formatCode="0.0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888-46DF-9E93-AD664D03B28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307232"/>
        <c:axId val="654307792"/>
      </c:barChart>
      <c:catAx>
        <c:axId val="6543072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0779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307792"/>
        <c:scaling>
          <c:orientation val="minMax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2955557521602013E-2"/>
              <c:y val="0.48958470034995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0723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56384558671739071"/>
          <c:y val="0.19791721347331628"/>
          <c:w val="0.15208048432148308"/>
          <c:h val="0.10156277340332485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STRUCTURAL ANALYSIS</a:t>
            </a:r>
          </a:p>
        </c:rich>
      </c:tx>
      <c:layout>
        <c:manualLayout>
          <c:xMode val="edge"/>
          <c:yMode val="edge"/>
          <c:x val="0.35497885216577313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9567239875371846E-2"/>
          <c:y val="0.18229213025952762"/>
          <c:w val="0.8874471380196185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'PM-Summary'!$A$41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'PM-Summary'!$B$41:$AF$41</c:f>
              <c:numCache>
                <c:formatCode>General</c:formatCode>
                <c:ptCount val="31"/>
                <c:pt idx="0">
                  <c:v>6</c:v>
                </c:pt>
                <c:pt idx="1">
                  <c:v>2</c:v>
                </c:pt>
                <c:pt idx="2">
                  <c:v>-1</c:v>
                </c:pt>
                <c:pt idx="3">
                  <c:v>5</c:v>
                </c:pt>
                <c:pt idx="4">
                  <c:v>6</c:v>
                </c:pt>
                <c:pt idx="5">
                  <c:v>-6</c:v>
                </c:pt>
                <c:pt idx="6">
                  <c:v>5</c:v>
                </c:pt>
                <c:pt idx="7">
                  <c:v>-4</c:v>
                </c:pt>
                <c:pt idx="8">
                  <c:v>15</c:v>
                </c:pt>
                <c:pt idx="9">
                  <c:v>2</c:v>
                </c:pt>
                <c:pt idx="10">
                  <c:v>11</c:v>
                </c:pt>
                <c:pt idx="11">
                  <c:v>0</c:v>
                </c:pt>
                <c:pt idx="12">
                  <c:v>4</c:v>
                </c:pt>
                <c:pt idx="13">
                  <c:v>3</c:v>
                </c:pt>
                <c:pt idx="14">
                  <c:v>-6</c:v>
                </c:pt>
                <c:pt idx="15">
                  <c:v>-9</c:v>
                </c:pt>
                <c:pt idx="16">
                  <c:v>-1</c:v>
                </c:pt>
                <c:pt idx="17">
                  <c:v>-2</c:v>
                </c:pt>
                <c:pt idx="18">
                  <c:v>-7</c:v>
                </c:pt>
                <c:pt idx="19">
                  <c:v>4</c:v>
                </c:pt>
                <c:pt idx="20">
                  <c:v>-1</c:v>
                </c:pt>
                <c:pt idx="21">
                  <c:v>4</c:v>
                </c:pt>
                <c:pt idx="22">
                  <c:v>-3</c:v>
                </c:pt>
                <c:pt idx="23">
                  <c:v>-10</c:v>
                </c:pt>
                <c:pt idx="24">
                  <c:v>2</c:v>
                </c:pt>
                <c:pt idx="25">
                  <c:v>0</c:v>
                </c:pt>
                <c:pt idx="26">
                  <c:v>-8</c:v>
                </c:pt>
                <c:pt idx="27">
                  <c:v>3</c:v>
                </c:pt>
                <c:pt idx="28">
                  <c:v>-1</c:v>
                </c:pt>
                <c:pt idx="30" formatCode="0.0">
                  <c:v>-1.625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5CD-4A6A-8739-6AEDD577A994}"/>
            </c:ext>
          </c:extLst>
        </c:ser>
        <c:ser>
          <c:idx val="1"/>
          <c:order val="1"/>
          <c:tx>
            <c:strRef>
              <c:f>'PM-Summary'!$A$42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'PM-Summary'!$B$42:$AF$42</c:f>
              <c:numCache>
                <c:formatCode>General</c:formatCode>
                <c:ptCount val="31"/>
                <c:pt idx="3">
                  <c:v>3</c:v>
                </c:pt>
                <c:pt idx="4">
                  <c:v>5</c:v>
                </c:pt>
                <c:pt idx="5">
                  <c:v>-7</c:v>
                </c:pt>
                <c:pt idx="6">
                  <c:v>5</c:v>
                </c:pt>
                <c:pt idx="7">
                  <c:v>-5</c:v>
                </c:pt>
                <c:pt idx="8">
                  <c:v>13</c:v>
                </c:pt>
                <c:pt idx="9">
                  <c:v>1</c:v>
                </c:pt>
                <c:pt idx="10">
                  <c:v>9</c:v>
                </c:pt>
                <c:pt idx="11">
                  <c:v>-1</c:v>
                </c:pt>
                <c:pt idx="12">
                  <c:v>2</c:v>
                </c:pt>
                <c:pt idx="13">
                  <c:v>2</c:v>
                </c:pt>
                <c:pt idx="14">
                  <c:v>-8</c:v>
                </c:pt>
                <c:pt idx="15">
                  <c:v>-10</c:v>
                </c:pt>
                <c:pt idx="16">
                  <c:v>-3</c:v>
                </c:pt>
                <c:pt idx="17">
                  <c:v>-2</c:v>
                </c:pt>
                <c:pt idx="18">
                  <c:v>-7</c:v>
                </c:pt>
                <c:pt idx="20">
                  <c:v>-2</c:v>
                </c:pt>
                <c:pt idx="21">
                  <c:v>3</c:v>
                </c:pt>
                <c:pt idx="22">
                  <c:v>-4</c:v>
                </c:pt>
                <c:pt idx="23">
                  <c:v>-9</c:v>
                </c:pt>
                <c:pt idx="24">
                  <c:v>2</c:v>
                </c:pt>
                <c:pt idx="25">
                  <c:v>0</c:v>
                </c:pt>
                <c:pt idx="26">
                  <c:v>-8</c:v>
                </c:pt>
                <c:pt idx="27">
                  <c:v>2</c:v>
                </c:pt>
                <c:pt idx="28">
                  <c:v>-1</c:v>
                </c:pt>
                <c:pt idx="30" formatCode="0.0">
                  <c:v>-1.875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5CD-4A6A-8739-6AEDD577A99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310592"/>
        <c:axId val="654311152"/>
      </c:barChart>
      <c:catAx>
        <c:axId val="65431059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1115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311152"/>
        <c:scaling>
          <c:orientation val="minMax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3088085326913751E-2"/>
              <c:y val="0.48958470034995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1059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798084156677862"/>
          <c:y val="0.20833388013998286"/>
          <c:w val="0.15295835632011026"/>
          <c:h val="0.1015627734033248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COMPUTERS</a:t>
            </a:r>
          </a:p>
        </c:rich>
      </c:tx>
      <c:layout>
        <c:manualLayout>
          <c:xMode val="edge"/>
          <c:yMode val="edge"/>
          <c:x val="0.40144703431058459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250169678157321"/>
          <c:y val="0.16829761678389571"/>
          <c:w val="0.8059079323945284"/>
          <c:h val="0.69863080455640603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'AM-Summary'!$A$10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'AM-Summary'!$B$10:$AE$10</c:f>
              <c:numCache>
                <c:formatCode>0</c:formatCode>
                <c:ptCount val="30"/>
                <c:pt idx="0">
                  <c:v>78</c:v>
                </c:pt>
                <c:pt idx="1">
                  <c:v>65</c:v>
                </c:pt>
                <c:pt idx="2">
                  <c:v>55</c:v>
                </c:pt>
                <c:pt idx="3">
                  <c:v>81</c:v>
                </c:pt>
                <c:pt idx="4">
                  <c:v>68</c:v>
                </c:pt>
                <c:pt idx="5">
                  <c:v>70</c:v>
                </c:pt>
                <c:pt idx="6">
                  <c:v>63</c:v>
                </c:pt>
                <c:pt idx="7">
                  <c:v>62</c:v>
                </c:pt>
                <c:pt idx="8">
                  <c:v>67</c:v>
                </c:pt>
                <c:pt idx="9">
                  <c:v>77</c:v>
                </c:pt>
                <c:pt idx="10">
                  <c:v>67</c:v>
                </c:pt>
                <c:pt idx="11">
                  <c:v>63</c:v>
                </c:pt>
                <c:pt idx="12">
                  <c:v>70</c:v>
                </c:pt>
                <c:pt idx="13">
                  <c:v>66</c:v>
                </c:pt>
                <c:pt idx="14" formatCode="General">
                  <c:v>66</c:v>
                </c:pt>
                <c:pt idx="15" formatCode="General">
                  <c:v>80</c:v>
                </c:pt>
                <c:pt idx="16" formatCode="General">
                  <c:v>75</c:v>
                </c:pt>
                <c:pt idx="17" formatCode="General">
                  <c:v>71</c:v>
                </c:pt>
                <c:pt idx="18" formatCode="General">
                  <c:v>68</c:v>
                </c:pt>
                <c:pt idx="19" formatCode="General">
                  <c:v>65</c:v>
                </c:pt>
                <c:pt idx="20" formatCode="General">
                  <c:v>74</c:v>
                </c:pt>
                <c:pt idx="21" formatCode="General">
                  <c:v>68</c:v>
                </c:pt>
                <c:pt idx="22" formatCode="General">
                  <c:v>55</c:v>
                </c:pt>
                <c:pt idx="23" formatCode="General">
                  <c:v>68</c:v>
                </c:pt>
                <c:pt idx="24" formatCode="General">
                  <c:v>67</c:v>
                </c:pt>
                <c:pt idx="25" formatCode="General">
                  <c:v>76</c:v>
                </c:pt>
                <c:pt idx="26" formatCode="General">
                  <c:v>60</c:v>
                </c:pt>
                <c:pt idx="27" formatCode="General">
                  <c:v>69</c:v>
                </c:pt>
                <c:pt idx="28" formatCode="General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5E6-4D12-B163-5B0F8D67D7E6}"/>
            </c:ext>
          </c:extLst>
        </c:ser>
        <c:ser>
          <c:idx val="1"/>
          <c:order val="1"/>
          <c:tx>
            <c:strRef>
              <c:f>'AM-Summary'!$A$11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'AM-Summary'!$B$11:$AE$11</c:f>
              <c:numCache>
                <c:formatCode>0</c:formatCode>
                <c:ptCount val="30"/>
                <c:pt idx="0">
                  <c:v>63</c:v>
                </c:pt>
                <c:pt idx="1">
                  <c:v>59</c:v>
                </c:pt>
                <c:pt idx="2">
                  <c:v>49</c:v>
                </c:pt>
                <c:pt idx="3">
                  <c:v>77</c:v>
                </c:pt>
                <c:pt idx="4">
                  <c:v>64</c:v>
                </c:pt>
                <c:pt idx="5">
                  <c:v>62</c:v>
                </c:pt>
                <c:pt idx="6">
                  <c:v>53</c:v>
                </c:pt>
                <c:pt idx="7">
                  <c:v>53</c:v>
                </c:pt>
                <c:pt idx="8">
                  <c:v>56</c:v>
                </c:pt>
                <c:pt idx="9">
                  <c:v>69</c:v>
                </c:pt>
                <c:pt idx="10">
                  <c:v>60</c:v>
                </c:pt>
                <c:pt idx="11">
                  <c:v>60</c:v>
                </c:pt>
                <c:pt idx="12">
                  <c:v>63</c:v>
                </c:pt>
                <c:pt idx="13">
                  <c:v>64</c:v>
                </c:pt>
                <c:pt idx="14" formatCode="General">
                  <c:v>65</c:v>
                </c:pt>
                <c:pt idx="15" formatCode="General">
                  <c:v>79</c:v>
                </c:pt>
                <c:pt idx="16" formatCode="General">
                  <c:v>69</c:v>
                </c:pt>
                <c:pt idx="17" formatCode="General">
                  <c:v>68</c:v>
                </c:pt>
                <c:pt idx="18" formatCode="General">
                  <c:v>64</c:v>
                </c:pt>
                <c:pt idx="19" formatCode="General">
                  <c:v>62</c:v>
                </c:pt>
                <c:pt idx="20" formatCode="General">
                  <c:v>72</c:v>
                </c:pt>
                <c:pt idx="21" formatCode="General">
                  <c:v>69</c:v>
                </c:pt>
                <c:pt idx="22" formatCode="General">
                  <c:v>59</c:v>
                </c:pt>
                <c:pt idx="23" formatCode="General">
                  <c:v>70</c:v>
                </c:pt>
                <c:pt idx="24" formatCode="General">
                  <c:v>64</c:v>
                </c:pt>
                <c:pt idx="25" formatCode="General">
                  <c:v>71</c:v>
                </c:pt>
                <c:pt idx="26" formatCode="General">
                  <c:v>57</c:v>
                </c:pt>
                <c:pt idx="27" formatCode="General">
                  <c:v>74</c:v>
                </c:pt>
                <c:pt idx="28" formatCode="General">
                  <c:v>67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5E6-4D12-B163-5B0F8D67D7E6}"/>
            </c:ext>
          </c:extLst>
        </c:ser>
        <c:ser>
          <c:idx val="2"/>
          <c:order val="2"/>
          <c:tx>
            <c:strRef>
              <c:f>'AM-Summary'!$A$12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'AM-Summary'!$B$12:$AE$12</c:f>
              <c:numCache>
                <c:formatCode>General</c:formatCode>
                <c:ptCount val="30"/>
                <c:pt idx="3" formatCode="0">
                  <c:v>79</c:v>
                </c:pt>
                <c:pt idx="4" formatCode="0">
                  <c:v>67</c:v>
                </c:pt>
                <c:pt idx="5" formatCode="0">
                  <c:v>65</c:v>
                </c:pt>
                <c:pt idx="6" formatCode="0">
                  <c:v>55</c:v>
                </c:pt>
                <c:pt idx="7" formatCode="0">
                  <c:v>55</c:v>
                </c:pt>
                <c:pt idx="8" formatCode="0">
                  <c:v>58</c:v>
                </c:pt>
                <c:pt idx="9" formatCode="0">
                  <c:v>72</c:v>
                </c:pt>
                <c:pt idx="10" formatCode="0">
                  <c:v>64</c:v>
                </c:pt>
                <c:pt idx="11" formatCode="0">
                  <c:v>62</c:v>
                </c:pt>
                <c:pt idx="12" formatCode="0">
                  <c:v>66</c:v>
                </c:pt>
                <c:pt idx="13" formatCode="0">
                  <c:v>66</c:v>
                </c:pt>
                <c:pt idx="14">
                  <c:v>68</c:v>
                </c:pt>
                <c:pt idx="15">
                  <c:v>81</c:v>
                </c:pt>
                <c:pt idx="16">
                  <c:v>71</c:v>
                </c:pt>
                <c:pt idx="17">
                  <c:v>70</c:v>
                </c:pt>
                <c:pt idx="18">
                  <c:v>66</c:v>
                </c:pt>
                <c:pt idx="20">
                  <c:v>73</c:v>
                </c:pt>
                <c:pt idx="21">
                  <c:v>70</c:v>
                </c:pt>
                <c:pt idx="22">
                  <c:v>58</c:v>
                </c:pt>
                <c:pt idx="23">
                  <c:v>70</c:v>
                </c:pt>
                <c:pt idx="24">
                  <c:v>63</c:v>
                </c:pt>
                <c:pt idx="25">
                  <c:v>71</c:v>
                </c:pt>
                <c:pt idx="26">
                  <c:v>56</c:v>
                </c:pt>
                <c:pt idx="27">
                  <c:v>73</c:v>
                </c:pt>
                <c:pt idx="28">
                  <c:v>66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5E6-4D12-B163-5B0F8D67D7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846752"/>
        <c:axId val="588847312"/>
      </c:lineChart>
      <c:dateAx>
        <c:axId val="58884675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47312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8847312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5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3.7974729445821996E-2"/>
              <c:y val="0.204264535579842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4675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7811991855448817"/>
          <c:y val="0.67319044023606811"/>
          <c:w val="0.25316474681171175"/>
          <c:h val="0.1800393443970194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STRUCTURAL DESIGN</a:t>
            </a:r>
          </a:p>
        </c:rich>
      </c:tx>
      <c:layout>
        <c:manualLayout>
          <c:xMode val="edge"/>
          <c:yMode val="edge"/>
          <c:x val="0.34558861460998791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009316143174412"/>
          <c:y val="0.17968795697010542"/>
          <c:w val="0.87152539998434253"/>
          <c:h val="0.755210253932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'PM-Summary'!$A$48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'PM-Summary'!$B$48:$AF$48</c:f>
              <c:numCache>
                <c:formatCode>General</c:formatCode>
                <c:ptCount val="31"/>
                <c:pt idx="0">
                  <c:v>2</c:v>
                </c:pt>
                <c:pt idx="1">
                  <c:v>4</c:v>
                </c:pt>
                <c:pt idx="2">
                  <c:v>6</c:v>
                </c:pt>
                <c:pt idx="3">
                  <c:v>6</c:v>
                </c:pt>
                <c:pt idx="4">
                  <c:v>15</c:v>
                </c:pt>
                <c:pt idx="5">
                  <c:v>11</c:v>
                </c:pt>
                <c:pt idx="6">
                  <c:v>7</c:v>
                </c:pt>
                <c:pt idx="7">
                  <c:v>12</c:v>
                </c:pt>
                <c:pt idx="8">
                  <c:v>9</c:v>
                </c:pt>
                <c:pt idx="9">
                  <c:v>2</c:v>
                </c:pt>
                <c:pt idx="10">
                  <c:v>2</c:v>
                </c:pt>
                <c:pt idx="11">
                  <c:v>-4</c:v>
                </c:pt>
                <c:pt idx="12">
                  <c:v>6</c:v>
                </c:pt>
                <c:pt idx="13">
                  <c:v>-1</c:v>
                </c:pt>
                <c:pt idx="14">
                  <c:v>-7</c:v>
                </c:pt>
                <c:pt idx="15">
                  <c:v>13</c:v>
                </c:pt>
                <c:pt idx="16">
                  <c:v>2</c:v>
                </c:pt>
                <c:pt idx="17">
                  <c:v>-7</c:v>
                </c:pt>
                <c:pt idx="18">
                  <c:v>-1</c:v>
                </c:pt>
                <c:pt idx="19">
                  <c:v>3</c:v>
                </c:pt>
                <c:pt idx="20">
                  <c:v>10</c:v>
                </c:pt>
                <c:pt idx="21">
                  <c:v>2</c:v>
                </c:pt>
                <c:pt idx="22">
                  <c:v>0</c:v>
                </c:pt>
                <c:pt idx="23">
                  <c:v>4</c:v>
                </c:pt>
                <c:pt idx="24">
                  <c:v>8</c:v>
                </c:pt>
                <c:pt idx="25">
                  <c:v>0</c:v>
                </c:pt>
                <c:pt idx="26">
                  <c:v>3</c:v>
                </c:pt>
                <c:pt idx="27">
                  <c:v>3</c:v>
                </c:pt>
                <c:pt idx="28">
                  <c:v>0</c:v>
                </c:pt>
                <c:pt idx="30" formatCode="0.0">
                  <c:v>2.5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7AD-4A7F-AB90-566DEFA484FD}"/>
            </c:ext>
          </c:extLst>
        </c:ser>
        <c:ser>
          <c:idx val="1"/>
          <c:order val="1"/>
          <c:tx>
            <c:strRef>
              <c:f>'PM-Summary'!$A$49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'PM-Summary'!$B$49:$AF$49</c:f>
              <c:numCache>
                <c:formatCode>General</c:formatCode>
                <c:ptCount val="31"/>
                <c:pt idx="3">
                  <c:v>6</c:v>
                </c:pt>
                <c:pt idx="4">
                  <c:v>13</c:v>
                </c:pt>
                <c:pt idx="5">
                  <c:v>10</c:v>
                </c:pt>
                <c:pt idx="6">
                  <c:v>8</c:v>
                </c:pt>
                <c:pt idx="7">
                  <c:v>11</c:v>
                </c:pt>
                <c:pt idx="8">
                  <c:v>9</c:v>
                </c:pt>
                <c:pt idx="9">
                  <c:v>1</c:v>
                </c:pt>
                <c:pt idx="10">
                  <c:v>0</c:v>
                </c:pt>
                <c:pt idx="11">
                  <c:v>-5</c:v>
                </c:pt>
                <c:pt idx="12">
                  <c:v>6</c:v>
                </c:pt>
                <c:pt idx="13">
                  <c:v>-2</c:v>
                </c:pt>
                <c:pt idx="14">
                  <c:v>-7</c:v>
                </c:pt>
                <c:pt idx="15">
                  <c:v>11</c:v>
                </c:pt>
                <c:pt idx="16">
                  <c:v>1</c:v>
                </c:pt>
                <c:pt idx="17">
                  <c:v>-8</c:v>
                </c:pt>
                <c:pt idx="18">
                  <c:v>-1</c:v>
                </c:pt>
                <c:pt idx="20">
                  <c:v>9</c:v>
                </c:pt>
                <c:pt idx="21">
                  <c:v>1</c:v>
                </c:pt>
                <c:pt idx="22">
                  <c:v>0</c:v>
                </c:pt>
                <c:pt idx="23">
                  <c:v>4</c:v>
                </c:pt>
                <c:pt idx="24">
                  <c:v>8</c:v>
                </c:pt>
                <c:pt idx="25">
                  <c:v>0</c:v>
                </c:pt>
                <c:pt idx="26">
                  <c:v>2</c:v>
                </c:pt>
                <c:pt idx="27">
                  <c:v>4</c:v>
                </c:pt>
                <c:pt idx="28">
                  <c:v>0</c:v>
                </c:pt>
                <c:pt idx="30" formatCode="0.0">
                  <c:v>2.3749999999999987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7AD-4A7F-AB90-566DEFA484F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313952"/>
        <c:axId val="654314512"/>
      </c:barChart>
      <c:catAx>
        <c:axId val="65431395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14512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314512"/>
        <c:scaling>
          <c:orientation val="minMax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9411818028241079E-2"/>
              <c:y val="0.48958470034995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31395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710861691739274"/>
          <c:y val="0.18402832458442753"/>
          <c:w val="0.1948531708261744"/>
          <c:h val="0.10156277340332485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SOIL MECHANICS &amp; FOUNDATIONS</a:t>
            </a:r>
          </a:p>
        </c:rich>
      </c:tx>
      <c:layout>
        <c:manualLayout>
          <c:xMode val="edge"/>
          <c:yMode val="edge"/>
          <c:x val="0.29741430174964445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9138070135807277E-2"/>
          <c:y val="0.18229213025952762"/>
          <c:w val="0.88649549672163586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'PM-Summary'!$A$55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'PM-Summary'!$B$55:$AF$55</c:f>
              <c:numCache>
                <c:formatCode>General</c:formatCode>
                <c:ptCount val="31"/>
                <c:pt idx="0">
                  <c:v>10</c:v>
                </c:pt>
                <c:pt idx="1">
                  <c:v>-3</c:v>
                </c:pt>
                <c:pt idx="2">
                  <c:v>10</c:v>
                </c:pt>
                <c:pt idx="3">
                  <c:v>13</c:v>
                </c:pt>
                <c:pt idx="4">
                  <c:v>11</c:v>
                </c:pt>
                <c:pt idx="5">
                  <c:v>8</c:v>
                </c:pt>
                <c:pt idx="6">
                  <c:v>13</c:v>
                </c:pt>
                <c:pt idx="7">
                  <c:v>1</c:v>
                </c:pt>
                <c:pt idx="8">
                  <c:v>14</c:v>
                </c:pt>
                <c:pt idx="9">
                  <c:v>0</c:v>
                </c:pt>
                <c:pt idx="10">
                  <c:v>5</c:v>
                </c:pt>
                <c:pt idx="11">
                  <c:v>4</c:v>
                </c:pt>
                <c:pt idx="12">
                  <c:v>2</c:v>
                </c:pt>
                <c:pt idx="13">
                  <c:v>3</c:v>
                </c:pt>
                <c:pt idx="14">
                  <c:v>-3</c:v>
                </c:pt>
                <c:pt idx="15">
                  <c:v>8</c:v>
                </c:pt>
                <c:pt idx="16">
                  <c:v>3</c:v>
                </c:pt>
                <c:pt idx="17">
                  <c:v>-2</c:v>
                </c:pt>
                <c:pt idx="18">
                  <c:v>0</c:v>
                </c:pt>
                <c:pt idx="19">
                  <c:v>-2</c:v>
                </c:pt>
                <c:pt idx="20">
                  <c:v>7</c:v>
                </c:pt>
                <c:pt idx="21">
                  <c:v>3</c:v>
                </c:pt>
                <c:pt idx="22">
                  <c:v>4</c:v>
                </c:pt>
                <c:pt idx="23">
                  <c:v>1</c:v>
                </c:pt>
                <c:pt idx="24">
                  <c:v>-1</c:v>
                </c:pt>
                <c:pt idx="25">
                  <c:v>2</c:v>
                </c:pt>
                <c:pt idx="26">
                  <c:v>1</c:v>
                </c:pt>
                <c:pt idx="27">
                  <c:v>-1</c:v>
                </c:pt>
                <c:pt idx="28">
                  <c:v>1</c:v>
                </c:pt>
                <c:pt idx="30" formatCode="0.0">
                  <c:v>1.25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6A7-4802-9BE7-CE2C76B36336}"/>
            </c:ext>
          </c:extLst>
        </c:ser>
        <c:ser>
          <c:idx val="1"/>
          <c:order val="1"/>
          <c:tx>
            <c:strRef>
              <c:f>'PM-Summary'!$A$56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'PM-Summary'!$B$56:$AF$56</c:f>
              <c:numCache>
                <c:formatCode>General</c:formatCode>
                <c:ptCount val="31"/>
                <c:pt idx="3">
                  <c:v>13</c:v>
                </c:pt>
                <c:pt idx="4">
                  <c:v>8</c:v>
                </c:pt>
                <c:pt idx="5">
                  <c:v>8</c:v>
                </c:pt>
                <c:pt idx="6">
                  <c:v>11</c:v>
                </c:pt>
                <c:pt idx="7">
                  <c:v>0</c:v>
                </c:pt>
                <c:pt idx="8">
                  <c:v>13</c:v>
                </c:pt>
                <c:pt idx="9">
                  <c:v>-1</c:v>
                </c:pt>
                <c:pt idx="10">
                  <c:v>3</c:v>
                </c:pt>
                <c:pt idx="11">
                  <c:v>2</c:v>
                </c:pt>
                <c:pt idx="12">
                  <c:v>1</c:v>
                </c:pt>
                <c:pt idx="13">
                  <c:v>2</c:v>
                </c:pt>
                <c:pt idx="14">
                  <c:v>-5</c:v>
                </c:pt>
                <c:pt idx="15">
                  <c:v>7</c:v>
                </c:pt>
                <c:pt idx="16">
                  <c:v>1</c:v>
                </c:pt>
                <c:pt idx="17">
                  <c:v>-5</c:v>
                </c:pt>
                <c:pt idx="18">
                  <c:v>-1</c:v>
                </c:pt>
                <c:pt idx="20">
                  <c:v>7</c:v>
                </c:pt>
                <c:pt idx="21">
                  <c:v>2</c:v>
                </c:pt>
                <c:pt idx="22">
                  <c:v>3</c:v>
                </c:pt>
                <c:pt idx="23">
                  <c:v>0</c:v>
                </c:pt>
                <c:pt idx="24">
                  <c:v>-2</c:v>
                </c:pt>
                <c:pt idx="25">
                  <c:v>1</c:v>
                </c:pt>
                <c:pt idx="26">
                  <c:v>-1</c:v>
                </c:pt>
                <c:pt idx="27">
                  <c:v>-1</c:v>
                </c:pt>
                <c:pt idx="28">
                  <c:v>0</c:v>
                </c:pt>
                <c:pt idx="30" formatCode="0.0">
                  <c:v>0.25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6A7-4802-9BE7-CE2C76B3633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285248"/>
        <c:axId val="654285808"/>
      </c:barChart>
      <c:catAx>
        <c:axId val="65428524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8580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28580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2988453947231133E-2"/>
              <c:y val="0.48958470034995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8524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9885165387712864"/>
          <c:y val="0.20312554680664918"/>
          <c:w val="0.15229907072426793"/>
          <c:h val="0.1015627734033249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1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SURVEYING</a:t>
            </a:r>
          </a:p>
        </c:rich>
      </c:tx>
      <c:layout>
        <c:manualLayout>
          <c:xMode val="edge"/>
          <c:yMode val="edge"/>
          <c:x val="0.41512920506387901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1258484645255309"/>
          <c:y val="0.17968795697010542"/>
          <c:w val="0.86896495193621259"/>
          <c:h val="0.755210253932327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'PM-Summary'!$A$62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'PM-Summary'!$B$62:$AF$62</c:f>
              <c:numCache>
                <c:formatCode>General</c:formatCode>
                <c:ptCount val="31"/>
                <c:pt idx="0">
                  <c:v>2</c:v>
                </c:pt>
                <c:pt idx="1">
                  <c:v>4</c:v>
                </c:pt>
                <c:pt idx="2">
                  <c:v>3</c:v>
                </c:pt>
                <c:pt idx="3">
                  <c:v>-6</c:v>
                </c:pt>
                <c:pt idx="4">
                  <c:v>2</c:v>
                </c:pt>
                <c:pt idx="5">
                  <c:v>-1</c:v>
                </c:pt>
                <c:pt idx="6">
                  <c:v>-7</c:v>
                </c:pt>
                <c:pt idx="7">
                  <c:v>6</c:v>
                </c:pt>
                <c:pt idx="8">
                  <c:v>7</c:v>
                </c:pt>
                <c:pt idx="9">
                  <c:v>1</c:v>
                </c:pt>
                <c:pt idx="10">
                  <c:v>5</c:v>
                </c:pt>
                <c:pt idx="11">
                  <c:v>-6</c:v>
                </c:pt>
                <c:pt idx="12">
                  <c:v>-1</c:v>
                </c:pt>
                <c:pt idx="13">
                  <c:v>1</c:v>
                </c:pt>
                <c:pt idx="14">
                  <c:v>-7</c:v>
                </c:pt>
                <c:pt idx="15">
                  <c:v>-2</c:v>
                </c:pt>
                <c:pt idx="16">
                  <c:v>-9</c:v>
                </c:pt>
                <c:pt idx="17">
                  <c:v>-4</c:v>
                </c:pt>
                <c:pt idx="18">
                  <c:v>9</c:v>
                </c:pt>
                <c:pt idx="19">
                  <c:v>-2</c:v>
                </c:pt>
                <c:pt idx="20">
                  <c:v>-5</c:v>
                </c:pt>
                <c:pt idx="21">
                  <c:v>-5</c:v>
                </c:pt>
                <c:pt idx="22">
                  <c:v>1</c:v>
                </c:pt>
                <c:pt idx="23">
                  <c:v>-5</c:v>
                </c:pt>
                <c:pt idx="24">
                  <c:v>-4</c:v>
                </c:pt>
                <c:pt idx="25">
                  <c:v>3</c:v>
                </c:pt>
                <c:pt idx="26">
                  <c:v>-7</c:v>
                </c:pt>
                <c:pt idx="27">
                  <c:v>-2</c:v>
                </c:pt>
                <c:pt idx="28">
                  <c:v>8</c:v>
                </c:pt>
                <c:pt idx="30" formatCode="0.0">
                  <c:v>-1.375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AC-4A4C-9DF1-9F060D6B5274}"/>
            </c:ext>
          </c:extLst>
        </c:ser>
        <c:ser>
          <c:idx val="1"/>
          <c:order val="1"/>
          <c:tx>
            <c:strRef>
              <c:f>'PM-Summary'!$A$63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'PM-Summary'!$B$63:$AF$63</c:f>
              <c:numCache>
                <c:formatCode>General</c:formatCode>
                <c:ptCount val="31"/>
                <c:pt idx="3">
                  <c:v>-6</c:v>
                </c:pt>
                <c:pt idx="4">
                  <c:v>1</c:v>
                </c:pt>
                <c:pt idx="5">
                  <c:v>-1</c:v>
                </c:pt>
                <c:pt idx="6">
                  <c:v>-7</c:v>
                </c:pt>
                <c:pt idx="7">
                  <c:v>4</c:v>
                </c:pt>
                <c:pt idx="8">
                  <c:v>7</c:v>
                </c:pt>
                <c:pt idx="9">
                  <c:v>0</c:v>
                </c:pt>
                <c:pt idx="10">
                  <c:v>2</c:v>
                </c:pt>
                <c:pt idx="11">
                  <c:v>-6</c:v>
                </c:pt>
                <c:pt idx="12">
                  <c:v>-2</c:v>
                </c:pt>
                <c:pt idx="13">
                  <c:v>0</c:v>
                </c:pt>
                <c:pt idx="14">
                  <c:v>-8</c:v>
                </c:pt>
                <c:pt idx="15">
                  <c:v>-4</c:v>
                </c:pt>
                <c:pt idx="16">
                  <c:v>-10</c:v>
                </c:pt>
                <c:pt idx="17">
                  <c:v>-6</c:v>
                </c:pt>
                <c:pt idx="18">
                  <c:v>8</c:v>
                </c:pt>
                <c:pt idx="20">
                  <c:v>-6</c:v>
                </c:pt>
                <c:pt idx="21">
                  <c:v>-7</c:v>
                </c:pt>
                <c:pt idx="22">
                  <c:v>0</c:v>
                </c:pt>
                <c:pt idx="23">
                  <c:v>-6</c:v>
                </c:pt>
                <c:pt idx="24">
                  <c:v>-5</c:v>
                </c:pt>
                <c:pt idx="25">
                  <c:v>2</c:v>
                </c:pt>
                <c:pt idx="26">
                  <c:v>-8</c:v>
                </c:pt>
                <c:pt idx="27">
                  <c:v>-4</c:v>
                </c:pt>
                <c:pt idx="28">
                  <c:v>7</c:v>
                </c:pt>
                <c:pt idx="30" formatCode="0.0">
                  <c:v>-2.625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7AC-4A4C-9DF1-9F060D6B527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288608"/>
        <c:axId val="654289168"/>
      </c:barChart>
      <c:catAx>
        <c:axId val="65428860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8916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28916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9520355696862798E-2"/>
              <c:y val="0.48958470034995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8860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014754464840373"/>
          <c:y val="0.20312554680664918"/>
          <c:w val="0.19557200460352467"/>
          <c:h val="0.1015627734033250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8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TRANSPORTATION</a:t>
            </a:r>
          </a:p>
        </c:rich>
      </c:tx>
      <c:layout>
        <c:manualLayout>
          <c:xMode val="edge"/>
          <c:yMode val="edge"/>
          <c:x val="0.38880942888468212"/>
          <c:y val="3.38541666666666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8995765190497131E-2"/>
          <c:y val="0.18229213025952762"/>
          <c:w val="0.88665772301053269"/>
          <c:h val="0.752606080642905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'PM-Summary'!$A$69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'PM-Summary'!$B$69:$AF$69</c:f>
              <c:numCache>
                <c:formatCode>General</c:formatCode>
                <c:ptCount val="31"/>
                <c:pt idx="0">
                  <c:v>15</c:v>
                </c:pt>
                <c:pt idx="1">
                  <c:v>-3</c:v>
                </c:pt>
                <c:pt idx="2">
                  <c:v>0</c:v>
                </c:pt>
                <c:pt idx="3">
                  <c:v>5</c:v>
                </c:pt>
                <c:pt idx="4">
                  <c:v>6</c:v>
                </c:pt>
                <c:pt idx="5">
                  <c:v>9</c:v>
                </c:pt>
                <c:pt idx="6">
                  <c:v>15</c:v>
                </c:pt>
                <c:pt idx="7">
                  <c:v>5</c:v>
                </c:pt>
                <c:pt idx="8">
                  <c:v>2</c:v>
                </c:pt>
                <c:pt idx="9">
                  <c:v>5</c:v>
                </c:pt>
                <c:pt idx="10">
                  <c:v>10</c:v>
                </c:pt>
                <c:pt idx="11">
                  <c:v>8</c:v>
                </c:pt>
                <c:pt idx="12">
                  <c:v>6</c:v>
                </c:pt>
                <c:pt idx="13">
                  <c:v>1</c:v>
                </c:pt>
                <c:pt idx="14">
                  <c:v>8</c:v>
                </c:pt>
                <c:pt idx="15">
                  <c:v>0</c:v>
                </c:pt>
                <c:pt idx="16">
                  <c:v>-3</c:v>
                </c:pt>
                <c:pt idx="17">
                  <c:v>5</c:v>
                </c:pt>
                <c:pt idx="18">
                  <c:v>-2</c:v>
                </c:pt>
                <c:pt idx="19">
                  <c:v>-9</c:v>
                </c:pt>
                <c:pt idx="20">
                  <c:v>6</c:v>
                </c:pt>
                <c:pt idx="21">
                  <c:v>3</c:v>
                </c:pt>
                <c:pt idx="22">
                  <c:v>5</c:v>
                </c:pt>
                <c:pt idx="23">
                  <c:v>-5</c:v>
                </c:pt>
                <c:pt idx="24">
                  <c:v>1</c:v>
                </c:pt>
                <c:pt idx="25">
                  <c:v>2</c:v>
                </c:pt>
                <c:pt idx="26">
                  <c:v>-2</c:v>
                </c:pt>
                <c:pt idx="27">
                  <c:v>2</c:v>
                </c:pt>
                <c:pt idx="28">
                  <c:v>-2</c:v>
                </c:pt>
                <c:pt idx="30" formatCode="0.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5B1-44C4-9F5C-67879DE0B1BF}"/>
            </c:ext>
          </c:extLst>
        </c:ser>
        <c:ser>
          <c:idx val="1"/>
          <c:order val="1"/>
          <c:tx>
            <c:strRef>
              <c:f>'PM-Summary'!$A$70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'PM-Summary'!$B$70:$AF$70</c:f>
              <c:numCache>
                <c:formatCode>General</c:formatCode>
                <c:ptCount val="31"/>
                <c:pt idx="3">
                  <c:v>5</c:v>
                </c:pt>
                <c:pt idx="4">
                  <c:v>4</c:v>
                </c:pt>
                <c:pt idx="5">
                  <c:v>7</c:v>
                </c:pt>
                <c:pt idx="6">
                  <c:v>15</c:v>
                </c:pt>
                <c:pt idx="7">
                  <c:v>4</c:v>
                </c:pt>
                <c:pt idx="8">
                  <c:v>1</c:v>
                </c:pt>
                <c:pt idx="9">
                  <c:v>4</c:v>
                </c:pt>
                <c:pt idx="10">
                  <c:v>8</c:v>
                </c:pt>
                <c:pt idx="11">
                  <c:v>7</c:v>
                </c:pt>
                <c:pt idx="12">
                  <c:v>4</c:v>
                </c:pt>
                <c:pt idx="13">
                  <c:v>-1</c:v>
                </c:pt>
                <c:pt idx="14">
                  <c:v>7</c:v>
                </c:pt>
                <c:pt idx="15">
                  <c:v>-2</c:v>
                </c:pt>
                <c:pt idx="16">
                  <c:v>-4</c:v>
                </c:pt>
                <c:pt idx="17">
                  <c:v>3</c:v>
                </c:pt>
                <c:pt idx="18">
                  <c:v>-4</c:v>
                </c:pt>
                <c:pt idx="20">
                  <c:v>5</c:v>
                </c:pt>
                <c:pt idx="21">
                  <c:v>2</c:v>
                </c:pt>
                <c:pt idx="22">
                  <c:v>4</c:v>
                </c:pt>
                <c:pt idx="23">
                  <c:v>-6</c:v>
                </c:pt>
                <c:pt idx="24">
                  <c:v>1</c:v>
                </c:pt>
                <c:pt idx="25">
                  <c:v>0</c:v>
                </c:pt>
                <c:pt idx="26">
                  <c:v>-3</c:v>
                </c:pt>
                <c:pt idx="27">
                  <c:v>1</c:v>
                </c:pt>
                <c:pt idx="28">
                  <c:v>-3</c:v>
                </c:pt>
                <c:pt idx="30" formatCode="0.0">
                  <c:v>-0.5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5B1-44C4-9F5C-67879DE0B1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291968"/>
        <c:axId val="654292528"/>
      </c:barChart>
      <c:catAx>
        <c:axId val="65429196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9252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29252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2955579919598658E-2"/>
              <c:y val="0.48958470034995843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9196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901059835874963"/>
          <c:y val="0.20833388013998286"/>
          <c:w val="0.15208046778962794"/>
          <c:h val="0.10156277340332483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MATERIALS</a:t>
            </a:r>
          </a:p>
        </c:rich>
      </c:tx>
      <c:layout>
        <c:manualLayout>
          <c:xMode val="edge"/>
          <c:yMode val="edge"/>
          <c:x val="0.42979949499983461"/>
          <c:y val="3.3766233766233771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9.8853868194843222E-2"/>
          <c:y val="0.18181841241174512"/>
          <c:w val="0.88681948424068768"/>
          <c:h val="0.753247708562942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'PM-Summary'!$A$83</c:f>
              <c:strCache>
                <c:ptCount val="1"/>
                <c:pt idx="0">
                  <c:v>Tech vs. Nat'l</c:v>
                </c:pt>
              </c:strCache>
            </c:strRef>
          </c:tx>
          <c:spPr>
            <a:solidFill>
              <a:srgbClr val="9999FF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'PM-Summary'!$B$83:$AF$83</c:f>
              <c:numCache>
                <c:formatCode>General</c:formatCode>
                <c:ptCount val="3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-4</c:v>
                </c:pt>
                <c:pt idx="13">
                  <c:v>-6</c:v>
                </c:pt>
                <c:pt idx="14">
                  <c:v>-6</c:v>
                </c:pt>
                <c:pt idx="15">
                  <c:v>-2</c:v>
                </c:pt>
                <c:pt idx="16">
                  <c:v>4</c:v>
                </c:pt>
                <c:pt idx="17">
                  <c:v>1</c:v>
                </c:pt>
                <c:pt idx="18">
                  <c:v>9</c:v>
                </c:pt>
                <c:pt idx="19">
                  <c:v>-3</c:v>
                </c:pt>
                <c:pt idx="20">
                  <c:v>-8</c:v>
                </c:pt>
                <c:pt idx="21">
                  <c:v>3</c:v>
                </c:pt>
                <c:pt idx="22">
                  <c:v>1</c:v>
                </c:pt>
                <c:pt idx="23">
                  <c:v>0</c:v>
                </c:pt>
                <c:pt idx="24">
                  <c:v>0</c:v>
                </c:pt>
                <c:pt idx="25">
                  <c:v>3</c:v>
                </c:pt>
                <c:pt idx="26">
                  <c:v>-5</c:v>
                </c:pt>
                <c:pt idx="27">
                  <c:v>-5</c:v>
                </c:pt>
                <c:pt idx="28">
                  <c:v>-8</c:v>
                </c:pt>
                <c:pt idx="30" formatCode="0.0">
                  <c:v>-1.375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91E-4F3F-850D-36B038B0C9ED}"/>
            </c:ext>
          </c:extLst>
        </c:ser>
        <c:ser>
          <c:idx val="1"/>
          <c:order val="1"/>
          <c:tx>
            <c:strRef>
              <c:f>'PM-Summary'!$A$84</c:f>
              <c:strCache>
                <c:ptCount val="1"/>
                <c:pt idx="0">
                  <c:v>Tech vs. Carnegie</c:v>
                </c:pt>
              </c:strCache>
            </c:strRef>
          </c:tx>
          <c:spPr>
            <a:solidFill>
              <a:srgbClr val="993366"/>
            </a:solidFill>
            <a:ln w="12700">
              <a:solidFill>
                <a:srgbClr val="000000"/>
              </a:solidFill>
              <a:prstDash val="solid"/>
            </a:ln>
          </c:spPr>
          <c:invertIfNegative val="0"/>
          <c:cat>
            <c:strRef>
              <c:f>'PM-Summary'!$B$1:$AF$1</c:f>
              <c:strCache>
                <c:ptCount val="31"/>
                <c:pt idx="0">
                  <c:v>Oct-99</c:v>
                </c:pt>
                <c:pt idx="1">
                  <c:v>Apr-00</c:v>
                </c:pt>
                <c:pt idx="2">
                  <c:v>Oct-00</c:v>
                </c:pt>
                <c:pt idx="3">
                  <c:v>Apr-01</c:v>
                </c:pt>
                <c:pt idx="4">
                  <c:v>Oct-01</c:v>
                </c:pt>
                <c:pt idx="5">
                  <c:v>Apr-02</c:v>
                </c:pt>
                <c:pt idx="6">
                  <c:v>Oct-02</c:v>
                </c:pt>
                <c:pt idx="7">
                  <c:v>Apr-03</c:v>
                </c:pt>
                <c:pt idx="8">
                  <c:v>Oct-03</c:v>
                </c:pt>
                <c:pt idx="9">
                  <c:v>Apr-04</c:v>
                </c:pt>
                <c:pt idx="10">
                  <c:v>Oct-04</c:v>
                </c:pt>
                <c:pt idx="11">
                  <c:v>Apr-05</c:v>
                </c:pt>
                <c:pt idx="12">
                  <c:v>Oct-05</c:v>
                </c:pt>
                <c:pt idx="13">
                  <c:v>Apr-06</c:v>
                </c:pt>
                <c:pt idx="14">
                  <c:v>Oct-06</c:v>
                </c:pt>
                <c:pt idx="15">
                  <c:v>Apr-07</c:v>
                </c:pt>
                <c:pt idx="16">
                  <c:v>Oct-07</c:v>
                </c:pt>
                <c:pt idx="17">
                  <c:v>Apr-08</c:v>
                </c:pt>
                <c:pt idx="18">
                  <c:v>Oct-08</c:v>
                </c:pt>
                <c:pt idx="19">
                  <c:v>Apr-09</c:v>
                </c:pt>
                <c:pt idx="20">
                  <c:v>Oct-09</c:v>
                </c:pt>
                <c:pt idx="21">
                  <c:v>Apr-10</c:v>
                </c:pt>
                <c:pt idx="22">
                  <c:v>Oct-10</c:v>
                </c:pt>
                <c:pt idx="23">
                  <c:v>Apr-11</c:v>
                </c:pt>
                <c:pt idx="24">
                  <c:v>Oct-11</c:v>
                </c:pt>
                <c:pt idx="25">
                  <c:v>Apr-12</c:v>
                </c:pt>
                <c:pt idx="26">
                  <c:v>Oct-12</c:v>
                </c:pt>
                <c:pt idx="27">
                  <c:v>Apr-13</c:v>
                </c:pt>
                <c:pt idx="28">
                  <c:v>Oct-13</c:v>
                </c:pt>
                <c:pt idx="29">
                  <c:v>Jul-14</c:v>
                </c:pt>
                <c:pt idx="30">
                  <c:v>AVG</c:v>
                </c:pt>
              </c:strCache>
            </c:strRef>
          </c:cat>
          <c:val>
            <c:numRef>
              <c:f>'PM-Summary'!$B$84:$AF$84</c:f>
              <c:numCache>
                <c:formatCode>General</c:formatCode>
                <c:ptCount val="31"/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-6</c:v>
                </c:pt>
                <c:pt idx="13">
                  <c:v>-8</c:v>
                </c:pt>
                <c:pt idx="14">
                  <c:v>-8</c:v>
                </c:pt>
                <c:pt idx="15">
                  <c:v>-4</c:v>
                </c:pt>
                <c:pt idx="16">
                  <c:v>2</c:v>
                </c:pt>
                <c:pt idx="17">
                  <c:v>-1</c:v>
                </c:pt>
                <c:pt idx="18">
                  <c:v>6</c:v>
                </c:pt>
                <c:pt idx="20">
                  <c:v>-8</c:v>
                </c:pt>
                <c:pt idx="21">
                  <c:v>2</c:v>
                </c:pt>
                <c:pt idx="22">
                  <c:v>-1</c:v>
                </c:pt>
                <c:pt idx="23">
                  <c:v>-1</c:v>
                </c:pt>
                <c:pt idx="24">
                  <c:v>-2</c:v>
                </c:pt>
                <c:pt idx="25">
                  <c:v>1</c:v>
                </c:pt>
                <c:pt idx="26">
                  <c:v>-7</c:v>
                </c:pt>
                <c:pt idx="27">
                  <c:v>-7</c:v>
                </c:pt>
                <c:pt idx="28">
                  <c:v>-8</c:v>
                </c:pt>
                <c:pt idx="30" formatCode="0.0">
                  <c:v>-2.8749999999999987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91E-4F3F-850D-36B038B0C9E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54295328"/>
        <c:axId val="654295888"/>
      </c:barChart>
      <c:catAx>
        <c:axId val="654295328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95888"/>
        <c:crosses val="autoZero"/>
        <c:auto val="1"/>
        <c:lblAlgn val="ctr"/>
        <c:lblOffset val="100"/>
        <c:tickLblSkip val="1"/>
        <c:tickMarkSkip val="1"/>
        <c:noMultiLvlLbl val="0"/>
      </c:catAx>
      <c:valAx>
        <c:axId val="654295888"/>
        <c:scaling>
          <c:orientation val="minMax"/>
          <c:max val="20"/>
          <c:min val="-2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</a:t>
                </a:r>
              </a:p>
            </c:rich>
          </c:tx>
          <c:layout>
            <c:manualLayout>
              <c:xMode val="edge"/>
              <c:yMode val="edge"/>
              <c:x val="2.2922688461410681E-2"/>
              <c:y val="0.4909096362954640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654295328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6934100800691063"/>
          <c:y val="0.21038988308279702"/>
          <c:w val="0.15186252034951267"/>
          <c:h val="0.10129870129870157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ELECTRICITY AND MAGNETISM</a:t>
            </a:r>
          </a:p>
        </c:rich>
      </c:tx>
      <c:layout>
        <c:manualLayout>
          <c:xMode val="edge"/>
          <c:yMode val="edge"/>
          <c:x val="0.32789912130549026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942057189158021"/>
          <c:y val="0.15068507549255777"/>
          <c:w val="0.80072605427361865"/>
          <c:h val="0.73972673423619473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'AM-Summary'!$A$24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'AM-Summary'!$B$24:$AE$24</c:f>
              <c:numCache>
                <c:formatCode>0</c:formatCode>
                <c:ptCount val="30"/>
                <c:pt idx="0">
                  <c:v>51</c:v>
                </c:pt>
                <c:pt idx="1">
                  <c:v>48</c:v>
                </c:pt>
                <c:pt idx="2">
                  <c:v>44</c:v>
                </c:pt>
                <c:pt idx="3">
                  <c:v>63</c:v>
                </c:pt>
                <c:pt idx="4">
                  <c:v>54</c:v>
                </c:pt>
                <c:pt idx="5">
                  <c:v>52</c:v>
                </c:pt>
                <c:pt idx="6">
                  <c:v>56</c:v>
                </c:pt>
                <c:pt idx="7">
                  <c:v>48</c:v>
                </c:pt>
                <c:pt idx="8">
                  <c:v>48</c:v>
                </c:pt>
                <c:pt idx="9">
                  <c:v>43</c:v>
                </c:pt>
                <c:pt idx="10">
                  <c:v>47</c:v>
                </c:pt>
                <c:pt idx="11">
                  <c:v>45</c:v>
                </c:pt>
                <c:pt idx="12">
                  <c:v>45</c:v>
                </c:pt>
                <c:pt idx="13">
                  <c:v>38</c:v>
                </c:pt>
                <c:pt idx="14" formatCode="General">
                  <c:v>41</c:v>
                </c:pt>
                <c:pt idx="15" formatCode="General">
                  <c:v>57</c:v>
                </c:pt>
                <c:pt idx="16" formatCode="General">
                  <c:v>47</c:v>
                </c:pt>
                <c:pt idx="17" formatCode="General">
                  <c:v>42</c:v>
                </c:pt>
                <c:pt idx="18" formatCode="General">
                  <c:v>38</c:v>
                </c:pt>
                <c:pt idx="19" formatCode="General">
                  <c:v>45</c:v>
                </c:pt>
                <c:pt idx="20" formatCode="General">
                  <c:v>51</c:v>
                </c:pt>
                <c:pt idx="21" formatCode="General">
                  <c:v>47</c:v>
                </c:pt>
                <c:pt idx="22" formatCode="General">
                  <c:v>38</c:v>
                </c:pt>
                <c:pt idx="23" formatCode="General">
                  <c:v>40</c:v>
                </c:pt>
                <c:pt idx="24" formatCode="General">
                  <c:v>43</c:v>
                </c:pt>
                <c:pt idx="25" formatCode="General">
                  <c:v>52</c:v>
                </c:pt>
                <c:pt idx="26" formatCode="General">
                  <c:v>46</c:v>
                </c:pt>
                <c:pt idx="27" formatCode="General">
                  <c:v>48</c:v>
                </c:pt>
                <c:pt idx="28" formatCode="General">
                  <c:v>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E36-4D3E-A18A-79875E741576}"/>
            </c:ext>
          </c:extLst>
        </c:ser>
        <c:ser>
          <c:idx val="1"/>
          <c:order val="1"/>
          <c:tx>
            <c:strRef>
              <c:f>'AM-Summary'!$A$25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'AM-Summary'!$B$25:$AE$25</c:f>
              <c:numCache>
                <c:formatCode>0</c:formatCode>
                <c:ptCount val="30"/>
                <c:pt idx="0">
                  <c:v>39</c:v>
                </c:pt>
                <c:pt idx="1">
                  <c:v>41</c:v>
                </c:pt>
                <c:pt idx="2">
                  <c:v>38</c:v>
                </c:pt>
                <c:pt idx="3">
                  <c:v>51</c:v>
                </c:pt>
                <c:pt idx="4">
                  <c:v>41</c:v>
                </c:pt>
                <c:pt idx="5">
                  <c:v>38</c:v>
                </c:pt>
                <c:pt idx="6">
                  <c:v>41</c:v>
                </c:pt>
                <c:pt idx="7">
                  <c:v>38</c:v>
                </c:pt>
                <c:pt idx="8">
                  <c:v>37</c:v>
                </c:pt>
                <c:pt idx="9">
                  <c:v>40</c:v>
                </c:pt>
                <c:pt idx="10">
                  <c:v>45</c:v>
                </c:pt>
                <c:pt idx="11">
                  <c:v>39</c:v>
                </c:pt>
                <c:pt idx="12">
                  <c:v>41</c:v>
                </c:pt>
                <c:pt idx="13">
                  <c:v>45</c:v>
                </c:pt>
                <c:pt idx="14" formatCode="General">
                  <c:v>41</c:v>
                </c:pt>
                <c:pt idx="15" formatCode="General">
                  <c:v>52</c:v>
                </c:pt>
                <c:pt idx="16" formatCode="General">
                  <c:v>43</c:v>
                </c:pt>
                <c:pt idx="17" formatCode="General">
                  <c:v>39</c:v>
                </c:pt>
                <c:pt idx="18" formatCode="General">
                  <c:v>40</c:v>
                </c:pt>
                <c:pt idx="19" formatCode="General">
                  <c:v>44</c:v>
                </c:pt>
                <c:pt idx="20" formatCode="General">
                  <c:v>43</c:v>
                </c:pt>
                <c:pt idx="21" formatCode="General">
                  <c:v>45</c:v>
                </c:pt>
                <c:pt idx="22" formatCode="General">
                  <c:v>39</c:v>
                </c:pt>
                <c:pt idx="23" formatCode="General">
                  <c:v>45</c:v>
                </c:pt>
                <c:pt idx="24" formatCode="General">
                  <c:v>42</c:v>
                </c:pt>
                <c:pt idx="25" formatCode="General">
                  <c:v>54</c:v>
                </c:pt>
                <c:pt idx="26" formatCode="General">
                  <c:v>47</c:v>
                </c:pt>
                <c:pt idx="27" formatCode="General">
                  <c:v>43</c:v>
                </c:pt>
                <c:pt idx="28" formatCode="General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36-4D3E-A18A-79875E741576}"/>
            </c:ext>
          </c:extLst>
        </c:ser>
        <c:ser>
          <c:idx val="2"/>
          <c:order val="2"/>
          <c:tx>
            <c:strRef>
              <c:f>'AM-Summary'!$A$26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'AM-Summary'!$B$26:$AE$26</c:f>
              <c:numCache>
                <c:formatCode>General</c:formatCode>
                <c:ptCount val="30"/>
                <c:pt idx="3" formatCode="0">
                  <c:v>52</c:v>
                </c:pt>
                <c:pt idx="4" formatCode="0">
                  <c:v>42</c:v>
                </c:pt>
                <c:pt idx="5" formatCode="0">
                  <c:v>39</c:v>
                </c:pt>
                <c:pt idx="6" formatCode="0">
                  <c:v>41</c:v>
                </c:pt>
                <c:pt idx="7" formatCode="0">
                  <c:v>38</c:v>
                </c:pt>
                <c:pt idx="8" formatCode="0">
                  <c:v>37</c:v>
                </c:pt>
                <c:pt idx="9" formatCode="0">
                  <c:v>41</c:v>
                </c:pt>
                <c:pt idx="10" formatCode="0">
                  <c:v>46</c:v>
                </c:pt>
                <c:pt idx="11" formatCode="0">
                  <c:v>40</c:v>
                </c:pt>
                <c:pt idx="12" formatCode="0">
                  <c:v>42</c:v>
                </c:pt>
                <c:pt idx="13" formatCode="0">
                  <c:v>47</c:v>
                </c:pt>
                <c:pt idx="14">
                  <c:v>42</c:v>
                </c:pt>
                <c:pt idx="15">
                  <c:v>54</c:v>
                </c:pt>
                <c:pt idx="16">
                  <c:v>45</c:v>
                </c:pt>
                <c:pt idx="17">
                  <c:v>40</c:v>
                </c:pt>
                <c:pt idx="18">
                  <c:v>41</c:v>
                </c:pt>
                <c:pt idx="20">
                  <c:v>43</c:v>
                </c:pt>
                <c:pt idx="21">
                  <c:v>45</c:v>
                </c:pt>
                <c:pt idx="22">
                  <c:v>39</c:v>
                </c:pt>
                <c:pt idx="23">
                  <c:v>45</c:v>
                </c:pt>
                <c:pt idx="24">
                  <c:v>40</c:v>
                </c:pt>
                <c:pt idx="25">
                  <c:v>53</c:v>
                </c:pt>
                <c:pt idx="26">
                  <c:v>46</c:v>
                </c:pt>
                <c:pt idx="27">
                  <c:v>42</c:v>
                </c:pt>
                <c:pt idx="28">
                  <c:v>39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E36-4D3E-A18A-79875E74157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850672"/>
        <c:axId val="588851232"/>
      </c:lineChart>
      <c:dateAx>
        <c:axId val="58885067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51232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8851232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5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5868035565729159E-2"/>
              <c:y val="0.20426453557984203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5067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884069382631518"/>
          <c:y val="0.6927599118603327"/>
          <c:w val="0.24094240937274219"/>
          <c:h val="0.18786713304672609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ENGR ECONOMICS</a:t>
            </a:r>
          </a:p>
        </c:rich>
      </c:tx>
      <c:layout>
        <c:manualLayout>
          <c:xMode val="edge"/>
          <c:yMode val="edge"/>
          <c:x val="0.36021561820901432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5949848702552297"/>
          <c:y val="0.15068507549255777"/>
          <c:w val="0.80645302428634658"/>
          <c:h val="0.73972673423619473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'AM-Summary'!$A$31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'AM-Summary'!$B$31:$AE$31</c:f>
              <c:numCache>
                <c:formatCode>0</c:formatCode>
                <c:ptCount val="30"/>
                <c:pt idx="0">
                  <c:v>53</c:v>
                </c:pt>
                <c:pt idx="1">
                  <c:v>66</c:v>
                </c:pt>
                <c:pt idx="2">
                  <c:v>53</c:v>
                </c:pt>
                <c:pt idx="3">
                  <c:v>62</c:v>
                </c:pt>
                <c:pt idx="4">
                  <c:v>70</c:v>
                </c:pt>
                <c:pt idx="5">
                  <c:v>65</c:v>
                </c:pt>
                <c:pt idx="6">
                  <c:v>72</c:v>
                </c:pt>
                <c:pt idx="7">
                  <c:v>63</c:v>
                </c:pt>
                <c:pt idx="8">
                  <c:v>75</c:v>
                </c:pt>
                <c:pt idx="9">
                  <c:v>56</c:v>
                </c:pt>
                <c:pt idx="10">
                  <c:v>72</c:v>
                </c:pt>
                <c:pt idx="11">
                  <c:v>55</c:v>
                </c:pt>
                <c:pt idx="12">
                  <c:v>72</c:v>
                </c:pt>
                <c:pt idx="13">
                  <c:v>63</c:v>
                </c:pt>
                <c:pt idx="14" formatCode="General">
                  <c:v>58</c:v>
                </c:pt>
                <c:pt idx="15" formatCode="General">
                  <c:v>61</c:v>
                </c:pt>
                <c:pt idx="16" formatCode="General">
                  <c:v>69</c:v>
                </c:pt>
                <c:pt idx="17" formatCode="General">
                  <c:v>59</c:v>
                </c:pt>
                <c:pt idx="18" formatCode="General">
                  <c:v>60</c:v>
                </c:pt>
                <c:pt idx="19" formatCode="General">
                  <c:v>73</c:v>
                </c:pt>
                <c:pt idx="20" formatCode="General">
                  <c:v>78</c:v>
                </c:pt>
                <c:pt idx="21" formatCode="General">
                  <c:v>63</c:v>
                </c:pt>
                <c:pt idx="22" formatCode="General">
                  <c:v>62</c:v>
                </c:pt>
                <c:pt idx="23" formatCode="General">
                  <c:v>60</c:v>
                </c:pt>
                <c:pt idx="24" formatCode="General">
                  <c:v>61</c:v>
                </c:pt>
                <c:pt idx="25" formatCode="General">
                  <c:v>71</c:v>
                </c:pt>
                <c:pt idx="26" formatCode="General">
                  <c:v>60</c:v>
                </c:pt>
                <c:pt idx="27" formatCode="General">
                  <c:v>60</c:v>
                </c:pt>
                <c:pt idx="28" formatCode="General">
                  <c:v>59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F129-460B-8A70-0B5016A5FC3A}"/>
            </c:ext>
          </c:extLst>
        </c:ser>
        <c:ser>
          <c:idx val="1"/>
          <c:order val="1"/>
          <c:tx>
            <c:strRef>
              <c:f>'AM-Summary'!$A$32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'AM-Summary'!$B$32:$AE$32</c:f>
              <c:numCache>
                <c:formatCode>0</c:formatCode>
                <c:ptCount val="30"/>
                <c:pt idx="0">
                  <c:v>56</c:v>
                </c:pt>
                <c:pt idx="1">
                  <c:v>64</c:v>
                </c:pt>
                <c:pt idx="2">
                  <c:v>60</c:v>
                </c:pt>
                <c:pt idx="3">
                  <c:v>66</c:v>
                </c:pt>
                <c:pt idx="4">
                  <c:v>66</c:v>
                </c:pt>
                <c:pt idx="5">
                  <c:v>69</c:v>
                </c:pt>
                <c:pt idx="6">
                  <c:v>72</c:v>
                </c:pt>
                <c:pt idx="7">
                  <c:v>59</c:v>
                </c:pt>
                <c:pt idx="8">
                  <c:v>63</c:v>
                </c:pt>
                <c:pt idx="9">
                  <c:v>55</c:v>
                </c:pt>
                <c:pt idx="10">
                  <c:v>71</c:v>
                </c:pt>
                <c:pt idx="11">
                  <c:v>57</c:v>
                </c:pt>
                <c:pt idx="12">
                  <c:v>69</c:v>
                </c:pt>
                <c:pt idx="13">
                  <c:v>70</c:v>
                </c:pt>
                <c:pt idx="14" formatCode="General">
                  <c:v>59</c:v>
                </c:pt>
                <c:pt idx="15" formatCode="General">
                  <c:v>60</c:v>
                </c:pt>
                <c:pt idx="16" formatCode="General">
                  <c:v>71</c:v>
                </c:pt>
                <c:pt idx="17" formatCode="General">
                  <c:v>60</c:v>
                </c:pt>
                <c:pt idx="18" formatCode="General">
                  <c:v>57</c:v>
                </c:pt>
                <c:pt idx="19" formatCode="General">
                  <c:v>76</c:v>
                </c:pt>
                <c:pt idx="20" formatCode="General">
                  <c:v>69</c:v>
                </c:pt>
                <c:pt idx="21" formatCode="General">
                  <c:v>61</c:v>
                </c:pt>
                <c:pt idx="22" formatCode="General">
                  <c:v>61</c:v>
                </c:pt>
                <c:pt idx="23" formatCode="General">
                  <c:v>63</c:v>
                </c:pt>
                <c:pt idx="24" formatCode="General">
                  <c:v>63</c:v>
                </c:pt>
                <c:pt idx="25" formatCode="General">
                  <c:v>72</c:v>
                </c:pt>
                <c:pt idx="26" formatCode="General">
                  <c:v>63</c:v>
                </c:pt>
                <c:pt idx="27" formatCode="General">
                  <c:v>64</c:v>
                </c:pt>
                <c:pt idx="28" formatCode="General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129-460B-8A70-0B5016A5FC3A}"/>
            </c:ext>
          </c:extLst>
        </c:ser>
        <c:ser>
          <c:idx val="2"/>
          <c:order val="2"/>
          <c:tx>
            <c:strRef>
              <c:f>'AM-Summary'!$A$33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'AM-Summary'!$B$33:$AE$33</c:f>
              <c:numCache>
                <c:formatCode>General</c:formatCode>
                <c:ptCount val="30"/>
                <c:pt idx="3" formatCode="0">
                  <c:v>67</c:v>
                </c:pt>
                <c:pt idx="4" formatCode="0">
                  <c:v>68</c:v>
                </c:pt>
                <c:pt idx="5" formatCode="0">
                  <c:v>70</c:v>
                </c:pt>
                <c:pt idx="6" formatCode="0">
                  <c:v>72</c:v>
                </c:pt>
                <c:pt idx="7" formatCode="0">
                  <c:v>60</c:v>
                </c:pt>
                <c:pt idx="8" formatCode="0">
                  <c:v>64</c:v>
                </c:pt>
                <c:pt idx="9" formatCode="0">
                  <c:v>56</c:v>
                </c:pt>
                <c:pt idx="10" formatCode="0">
                  <c:v>74</c:v>
                </c:pt>
                <c:pt idx="11" formatCode="0">
                  <c:v>59</c:v>
                </c:pt>
                <c:pt idx="12" formatCode="0">
                  <c:v>70</c:v>
                </c:pt>
                <c:pt idx="13" formatCode="0">
                  <c:v>71</c:v>
                </c:pt>
                <c:pt idx="14">
                  <c:v>61</c:v>
                </c:pt>
                <c:pt idx="15">
                  <c:v>61</c:v>
                </c:pt>
                <c:pt idx="16">
                  <c:v>73</c:v>
                </c:pt>
                <c:pt idx="17">
                  <c:v>62</c:v>
                </c:pt>
                <c:pt idx="18">
                  <c:v>59</c:v>
                </c:pt>
                <c:pt idx="20">
                  <c:v>71</c:v>
                </c:pt>
                <c:pt idx="21">
                  <c:v>62</c:v>
                </c:pt>
                <c:pt idx="22">
                  <c:v>62</c:v>
                </c:pt>
                <c:pt idx="23">
                  <c:v>64</c:v>
                </c:pt>
                <c:pt idx="24">
                  <c:v>64</c:v>
                </c:pt>
                <c:pt idx="25">
                  <c:v>73</c:v>
                </c:pt>
                <c:pt idx="26">
                  <c:v>64</c:v>
                </c:pt>
                <c:pt idx="27">
                  <c:v>65</c:v>
                </c:pt>
                <c:pt idx="28">
                  <c:v>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129-460B-8A70-0B5016A5FC3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8854592"/>
        <c:axId val="588855152"/>
      </c:lineChart>
      <c:dateAx>
        <c:axId val="588854592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55152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8855152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5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1218662058340114E-2"/>
              <c:y val="0.20275731127575375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8854592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71147085108985064"/>
          <c:y val="0.67710433456092123"/>
          <c:w val="0.23476740138665494"/>
          <c:h val="0.19569492169643191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ETHICS AND BUSINESS PRACTICES</a:t>
            </a:r>
          </a:p>
        </c:rich>
      </c:tx>
      <c:layout>
        <c:manualLayout>
          <c:xMode val="edge"/>
          <c:yMode val="edge"/>
          <c:x val="0.25752105896510225"/>
          <c:y val="2.935420743639921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064981949458482"/>
          <c:y val="0.15068507549255777"/>
          <c:w val="0.8014440433212997"/>
          <c:h val="0.73972673423619473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'AM-Summary'!$A$38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'AM-Summary'!$B$38:$AE$38</c:f>
              <c:numCache>
                <c:formatCode>0</c:formatCode>
                <c:ptCount val="30"/>
                <c:pt idx="0">
                  <c:v>83</c:v>
                </c:pt>
                <c:pt idx="1">
                  <c:v>83</c:v>
                </c:pt>
                <c:pt idx="2">
                  <c:v>69</c:v>
                </c:pt>
                <c:pt idx="3">
                  <c:v>82</c:v>
                </c:pt>
                <c:pt idx="4">
                  <c:v>79</c:v>
                </c:pt>
                <c:pt idx="5">
                  <c:v>67</c:v>
                </c:pt>
                <c:pt idx="6">
                  <c:v>65</c:v>
                </c:pt>
                <c:pt idx="7">
                  <c:v>79</c:v>
                </c:pt>
                <c:pt idx="8">
                  <c:v>68</c:v>
                </c:pt>
                <c:pt idx="9">
                  <c:v>66</c:v>
                </c:pt>
                <c:pt idx="10">
                  <c:v>64</c:v>
                </c:pt>
                <c:pt idx="11">
                  <c:v>66</c:v>
                </c:pt>
                <c:pt idx="12">
                  <c:v>84</c:v>
                </c:pt>
                <c:pt idx="13">
                  <c:v>79</c:v>
                </c:pt>
                <c:pt idx="14" formatCode="General">
                  <c:v>80</c:v>
                </c:pt>
                <c:pt idx="15" formatCode="General">
                  <c:v>77</c:v>
                </c:pt>
                <c:pt idx="16" formatCode="General">
                  <c:v>81</c:v>
                </c:pt>
                <c:pt idx="17" formatCode="General">
                  <c:v>80</c:v>
                </c:pt>
                <c:pt idx="18" formatCode="General">
                  <c:v>85</c:v>
                </c:pt>
                <c:pt idx="19" formatCode="General">
                  <c:v>85</c:v>
                </c:pt>
                <c:pt idx="20" formatCode="General">
                  <c:v>80</c:v>
                </c:pt>
                <c:pt idx="21" formatCode="General">
                  <c:v>81</c:v>
                </c:pt>
                <c:pt idx="22" formatCode="General">
                  <c:v>81</c:v>
                </c:pt>
                <c:pt idx="23" formatCode="General">
                  <c:v>75</c:v>
                </c:pt>
                <c:pt idx="24" formatCode="General">
                  <c:v>81</c:v>
                </c:pt>
                <c:pt idx="25" formatCode="General">
                  <c:v>88</c:v>
                </c:pt>
                <c:pt idx="26" formatCode="General">
                  <c:v>73</c:v>
                </c:pt>
                <c:pt idx="27" formatCode="General">
                  <c:v>85</c:v>
                </c:pt>
                <c:pt idx="28" formatCode="General">
                  <c:v>81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C3EA-4937-9685-F97EDCE0A005}"/>
            </c:ext>
          </c:extLst>
        </c:ser>
        <c:ser>
          <c:idx val="1"/>
          <c:order val="1"/>
          <c:tx>
            <c:strRef>
              <c:f>'AM-Summary'!$A$39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'AM-Summary'!$B$39:$AE$39</c:f>
              <c:numCache>
                <c:formatCode>0</c:formatCode>
                <c:ptCount val="30"/>
                <c:pt idx="0">
                  <c:v>83</c:v>
                </c:pt>
                <c:pt idx="1">
                  <c:v>78</c:v>
                </c:pt>
                <c:pt idx="2">
                  <c:v>80</c:v>
                </c:pt>
                <c:pt idx="3">
                  <c:v>81</c:v>
                </c:pt>
                <c:pt idx="4">
                  <c:v>73</c:v>
                </c:pt>
                <c:pt idx="5">
                  <c:v>66</c:v>
                </c:pt>
                <c:pt idx="6">
                  <c:v>66</c:v>
                </c:pt>
                <c:pt idx="7">
                  <c:v>75</c:v>
                </c:pt>
                <c:pt idx="8">
                  <c:v>63</c:v>
                </c:pt>
                <c:pt idx="9">
                  <c:v>67</c:v>
                </c:pt>
                <c:pt idx="10">
                  <c:v>58</c:v>
                </c:pt>
                <c:pt idx="11">
                  <c:v>62</c:v>
                </c:pt>
                <c:pt idx="12">
                  <c:v>79</c:v>
                </c:pt>
                <c:pt idx="13">
                  <c:v>78</c:v>
                </c:pt>
                <c:pt idx="14" formatCode="General">
                  <c:v>79</c:v>
                </c:pt>
                <c:pt idx="15" formatCode="General">
                  <c:v>78</c:v>
                </c:pt>
                <c:pt idx="16" formatCode="General">
                  <c:v>79</c:v>
                </c:pt>
                <c:pt idx="17" formatCode="General">
                  <c:v>75</c:v>
                </c:pt>
                <c:pt idx="18" formatCode="General">
                  <c:v>82</c:v>
                </c:pt>
                <c:pt idx="19" formatCode="General">
                  <c:v>83</c:v>
                </c:pt>
                <c:pt idx="20" formatCode="General">
                  <c:v>78</c:v>
                </c:pt>
                <c:pt idx="21" formatCode="General">
                  <c:v>78</c:v>
                </c:pt>
                <c:pt idx="22" formatCode="General">
                  <c:v>75</c:v>
                </c:pt>
                <c:pt idx="23" formatCode="General">
                  <c:v>75</c:v>
                </c:pt>
                <c:pt idx="24" formatCode="General">
                  <c:v>82</c:v>
                </c:pt>
                <c:pt idx="25" formatCode="General">
                  <c:v>85</c:v>
                </c:pt>
                <c:pt idx="26" formatCode="General">
                  <c:v>74</c:v>
                </c:pt>
                <c:pt idx="27" formatCode="General">
                  <c:v>83</c:v>
                </c:pt>
                <c:pt idx="28" formatCode="General">
                  <c:v>77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3EA-4937-9685-F97EDCE0A005}"/>
            </c:ext>
          </c:extLst>
        </c:ser>
        <c:ser>
          <c:idx val="2"/>
          <c:order val="2"/>
          <c:tx>
            <c:strRef>
              <c:f>'AM-Summary'!$A$40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'AM-Summary'!$B$40:$AE$40</c:f>
              <c:numCache>
                <c:formatCode>General</c:formatCode>
                <c:ptCount val="30"/>
                <c:pt idx="3" formatCode="0">
                  <c:v>82</c:v>
                </c:pt>
                <c:pt idx="4" formatCode="0">
                  <c:v>74</c:v>
                </c:pt>
                <c:pt idx="5" formatCode="0">
                  <c:v>66</c:v>
                </c:pt>
                <c:pt idx="6" formatCode="0">
                  <c:v>66</c:v>
                </c:pt>
                <c:pt idx="7" formatCode="0">
                  <c:v>75</c:v>
                </c:pt>
                <c:pt idx="8" formatCode="0">
                  <c:v>63</c:v>
                </c:pt>
                <c:pt idx="9" formatCode="0">
                  <c:v>68</c:v>
                </c:pt>
                <c:pt idx="10" formatCode="0">
                  <c:v>59</c:v>
                </c:pt>
                <c:pt idx="11" formatCode="0">
                  <c:v>63</c:v>
                </c:pt>
                <c:pt idx="12" formatCode="0">
                  <c:v>80</c:v>
                </c:pt>
                <c:pt idx="13" formatCode="0">
                  <c:v>79</c:v>
                </c:pt>
                <c:pt idx="14">
                  <c:v>80</c:v>
                </c:pt>
                <c:pt idx="15">
                  <c:v>79</c:v>
                </c:pt>
                <c:pt idx="16">
                  <c:v>81</c:v>
                </c:pt>
                <c:pt idx="17">
                  <c:v>76</c:v>
                </c:pt>
                <c:pt idx="18">
                  <c:v>83</c:v>
                </c:pt>
                <c:pt idx="20">
                  <c:v>79</c:v>
                </c:pt>
                <c:pt idx="21">
                  <c:v>80</c:v>
                </c:pt>
                <c:pt idx="22">
                  <c:v>77</c:v>
                </c:pt>
                <c:pt idx="23">
                  <c:v>76</c:v>
                </c:pt>
                <c:pt idx="24">
                  <c:v>83</c:v>
                </c:pt>
                <c:pt idx="25">
                  <c:v>85</c:v>
                </c:pt>
                <c:pt idx="26">
                  <c:v>75</c:v>
                </c:pt>
                <c:pt idx="27">
                  <c:v>84</c:v>
                </c:pt>
                <c:pt idx="28">
                  <c:v>78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C3EA-4937-9685-F97EDCE0A00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374544"/>
        <c:axId val="589375104"/>
      </c:lineChart>
      <c:dateAx>
        <c:axId val="589374544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75104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9375104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 sz="1050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3.9096873183631392E-2"/>
              <c:y val="0.20546783926526388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7454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6967509025271044"/>
          <c:y val="0.67906128172334623"/>
          <c:w val="0.26714801444043323"/>
          <c:h val="0.18395323872187275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FLUID MECHANICS</a:t>
            </a:r>
          </a:p>
        </c:rich>
      </c:tx>
      <c:layout>
        <c:manualLayout>
          <c:xMode val="edge"/>
          <c:yMode val="edge"/>
          <c:x val="0.35934664246823955"/>
          <c:y val="2.9585798816568046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152450090744103"/>
          <c:y val="0.15187405979193594"/>
          <c:w val="0.80580762250453974"/>
          <c:h val="0.73767400470369071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'AM-Summary'!$A$45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'AM-Summary'!$B$45:$AE$45</c:f>
              <c:numCache>
                <c:formatCode>0</c:formatCode>
                <c:ptCount val="30"/>
                <c:pt idx="0">
                  <c:v>63</c:v>
                </c:pt>
                <c:pt idx="1">
                  <c:v>63</c:v>
                </c:pt>
                <c:pt idx="2">
                  <c:v>47</c:v>
                </c:pt>
                <c:pt idx="3">
                  <c:v>71</c:v>
                </c:pt>
                <c:pt idx="4">
                  <c:v>66</c:v>
                </c:pt>
                <c:pt idx="5">
                  <c:v>58</c:v>
                </c:pt>
                <c:pt idx="6">
                  <c:v>63</c:v>
                </c:pt>
                <c:pt idx="7">
                  <c:v>59</c:v>
                </c:pt>
                <c:pt idx="8">
                  <c:v>71</c:v>
                </c:pt>
                <c:pt idx="9">
                  <c:v>77</c:v>
                </c:pt>
                <c:pt idx="10">
                  <c:v>58</c:v>
                </c:pt>
                <c:pt idx="11">
                  <c:v>60</c:v>
                </c:pt>
                <c:pt idx="12">
                  <c:v>54</c:v>
                </c:pt>
                <c:pt idx="13">
                  <c:v>59</c:v>
                </c:pt>
                <c:pt idx="14" formatCode="General">
                  <c:v>64</c:v>
                </c:pt>
                <c:pt idx="15" formatCode="General">
                  <c:v>70</c:v>
                </c:pt>
                <c:pt idx="16" formatCode="General">
                  <c:v>67</c:v>
                </c:pt>
                <c:pt idx="17" formatCode="General">
                  <c:v>60</c:v>
                </c:pt>
                <c:pt idx="18" formatCode="General">
                  <c:v>63</c:v>
                </c:pt>
                <c:pt idx="19" formatCode="General">
                  <c:v>63</c:v>
                </c:pt>
                <c:pt idx="20" formatCode="General">
                  <c:v>61</c:v>
                </c:pt>
                <c:pt idx="21" formatCode="General">
                  <c:v>66</c:v>
                </c:pt>
                <c:pt idx="22" formatCode="General">
                  <c:v>71</c:v>
                </c:pt>
                <c:pt idx="23" formatCode="General">
                  <c:v>63</c:v>
                </c:pt>
                <c:pt idx="24" formatCode="General">
                  <c:v>58</c:v>
                </c:pt>
                <c:pt idx="25" formatCode="General">
                  <c:v>64</c:v>
                </c:pt>
                <c:pt idx="26" formatCode="General">
                  <c:v>57</c:v>
                </c:pt>
                <c:pt idx="27" formatCode="General">
                  <c:v>70</c:v>
                </c:pt>
                <c:pt idx="28" formatCode="General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3898-4146-9B15-16C05B4CB2B3}"/>
            </c:ext>
          </c:extLst>
        </c:ser>
        <c:ser>
          <c:idx val="1"/>
          <c:order val="1"/>
          <c:tx>
            <c:strRef>
              <c:f>'AM-Summary'!$A$46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'AM-Summary'!$B$46:$AE$46</c:f>
              <c:numCache>
                <c:formatCode>0</c:formatCode>
                <c:ptCount val="30"/>
                <c:pt idx="0">
                  <c:v>56</c:v>
                </c:pt>
                <c:pt idx="1">
                  <c:v>63</c:v>
                </c:pt>
                <c:pt idx="2">
                  <c:v>48</c:v>
                </c:pt>
                <c:pt idx="3">
                  <c:v>69</c:v>
                </c:pt>
                <c:pt idx="4">
                  <c:v>60</c:v>
                </c:pt>
                <c:pt idx="5">
                  <c:v>55</c:v>
                </c:pt>
                <c:pt idx="6">
                  <c:v>56</c:v>
                </c:pt>
                <c:pt idx="7">
                  <c:v>51</c:v>
                </c:pt>
                <c:pt idx="8">
                  <c:v>55</c:v>
                </c:pt>
                <c:pt idx="9">
                  <c:v>70</c:v>
                </c:pt>
                <c:pt idx="10">
                  <c:v>56</c:v>
                </c:pt>
                <c:pt idx="11">
                  <c:v>55</c:v>
                </c:pt>
                <c:pt idx="12">
                  <c:v>50</c:v>
                </c:pt>
                <c:pt idx="13">
                  <c:v>60</c:v>
                </c:pt>
                <c:pt idx="14" formatCode="General">
                  <c:v>63</c:v>
                </c:pt>
                <c:pt idx="15" formatCode="General">
                  <c:v>66</c:v>
                </c:pt>
                <c:pt idx="16" formatCode="General">
                  <c:v>68</c:v>
                </c:pt>
                <c:pt idx="17" formatCode="General">
                  <c:v>66</c:v>
                </c:pt>
                <c:pt idx="18" formatCode="General">
                  <c:v>60</c:v>
                </c:pt>
                <c:pt idx="19" formatCode="General">
                  <c:v>66</c:v>
                </c:pt>
                <c:pt idx="20" formatCode="General">
                  <c:v>56</c:v>
                </c:pt>
                <c:pt idx="21" formatCode="General">
                  <c:v>64</c:v>
                </c:pt>
                <c:pt idx="22" formatCode="General">
                  <c:v>68</c:v>
                </c:pt>
                <c:pt idx="23" formatCode="General">
                  <c:v>61</c:v>
                </c:pt>
                <c:pt idx="24" formatCode="General">
                  <c:v>61</c:v>
                </c:pt>
                <c:pt idx="25" formatCode="General">
                  <c:v>62</c:v>
                </c:pt>
                <c:pt idx="26" formatCode="General">
                  <c:v>63</c:v>
                </c:pt>
                <c:pt idx="27" formatCode="General">
                  <c:v>72</c:v>
                </c:pt>
                <c:pt idx="28" formatCode="General">
                  <c:v>63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898-4146-9B15-16C05B4CB2B3}"/>
            </c:ext>
          </c:extLst>
        </c:ser>
        <c:ser>
          <c:idx val="2"/>
          <c:order val="2"/>
          <c:tx>
            <c:strRef>
              <c:f>'AM-Summary'!$A$47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'AM-Summary'!$B$47:$AE$47</c:f>
              <c:numCache>
                <c:formatCode>General</c:formatCode>
                <c:ptCount val="30"/>
                <c:pt idx="3" formatCode="0">
                  <c:v>69</c:v>
                </c:pt>
                <c:pt idx="4" formatCode="0">
                  <c:v>63</c:v>
                </c:pt>
                <c:pt idx="5" formatCode="0">
                  <c:v>56</c:v>
                </c:pt>
                <c:pt idx="6" formatCode="0">
                  <c:v>58</c:v>
                </c:pt>
                <c:pt idx="7" formatCode="0">
                  <c:v>53</c:v>
                </c:pt>
                <c:pt idx="8" formatCode="0">
                  <c:v>56</c:v>
                </c:pt>
                <c:pt idx="9" formatCode="0">
                  <c:v>71</c:v>
                </c:pt>
                <c:pt idx="10" formatCode="0">
                  <c:v>58</c:v>
                </c:pt>
                <c:pt idx="11" formatCode="0">
                  <c:v>57</c:v>
                </c:pt>
                <c:pt idx="12" formatCode="0">
                  <c:v>52</c:v>
                </c:pt>
                <c:pt idx="13" formatCode="0">
                  <c:v>62</c:v>
                </c:pt>
                <c:pt idx="14">
                  <c:v>65</c:v>
                </c:pt>
                <c:pt idx="15">
                  <c:v>69</c:v>
                </c:pt>
                <c:pt idx="16">
                  <c:v>69</c:v>
                </c:pt>
                <c:pt idx="17">
                  <c:v>68</c:v>
                </c:pt>
                <c:pt idx="18">
                  <c:v>62</c:v>
                </c:pt>
                <c:pt idx="20">
                  <c:v>57</c:v>
                </c:pt>
                <c:pt idx="21">
                  <c:v>66</c:v>
                </c:pt>
                <c:pt idx="22">
                  <c:v>70</c:v>
                </c:pt>
                <c:pt idx="23">
                  <c:v>61</c:v>
                </c:pt>
                <c:pt idx="24">
                  <c:v>60</c:v>
                </c:pt>
                <c:pt idx="25">
                  <c:v>63</c:v>
                </c:pt>
                <c:pt idx="26">
                  <c:v>63</c:v>
                </c:pt>
                <c:pt idx="27">
                  <c:v>73</c:v>
                </c:pt>
                <c:pt idx="28">
                  <c:v>64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3898-4146-9B15-16C05B4CB2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378464"/>
        <c:axId val="589379024"/>
      </c:lineChart>
      <c:dateAx>
        <c:axId val="589378464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79024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9379024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5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3.9927471465737628E-2"/>
              <c:y val="0.19967013331127059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7846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8784029038112715"/>
          <c:y val="0.69428132134370768"/>
          <c:w val="0.26134301270417404"/>
          <c:h val="0.1735704338732809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5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 sz="1200" b="1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r>
              <a:rPr lang="en-US"/>
              <a:t>MATERIAL PROPERTIES</a:t>
            </a:r>
          </a:p>
        </c:rich>
      </c:tx>
      <c:layout>
        <c:manualLayout>
          <c:xMode val="edge"/>
          <c:yMode val="edge"/>
          <c:x val="0.34111310592459632"/>
          <c:y val="2.9644268774703664E-2"/>
        </c:manualLayout>
      </c:layout>
      <c:overlay val="0"/>
      <c:spPr>
        <a:noFill/>
        <a:ln w="25400">
          <a:noFill/>
        </a:ln>
      </c:spPr>
    </c:title>
    <c:autoTitleDeleted val="0"/>
    <c:plotArea>
      <c:layout>
        <c:manualLayout>
          <c:layoutTarget val="inner"/>
          <c:xMode val="edge"/>
          <c:yMode val="edge"/>
          <c:x val="0.1615798922800718"/>
          <c:y val="0.15217391304347827"/>
          <c:w val="0.8061041292639135"/>
          <c:h val="0.73715415019762842"/>
        </c:manualLayout>
      </c:layout>
      <c:lineChart>
        <c:grouping val="standard"/>
        <c:varyColors val="0"/>
        <c:ser>
          <c:idx val="0"/>
          <c:order val="0"/>
          <c:tx>
            <c:strRef>
              <c:f>'AM-Summary'!$A$52</c:f>
              <c:strCache>
                <c:ptCount val="1"/>
                <c:pt idx="0">
                  <c:v>Texas Tech Univ.</c:v>
                </c:pt>
              </c:strCache>
            </c:strRef>
          </c:tx>
          <c:spPr>
            <a:ln w="12700">
              <a:solidFill>
                <a:srgbClr val="FF000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FF0000"/>
              </a:solidFill>
              <a:ln>
                <a:solidFill>
                  <a:srgbClr val="FF0000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'AM-Summary'!$B$52:$AE$52</c:f>
              <c:numCache>
                <c:formatCode>0</c:formatCode>
                <c:ptCount val="30"/>
                <c:pt idx="0">
                  <c:v>65</c:v>
                </c:pt>
                <c:pt idx="1">
                  <c:v>47</c:v>
                </c:pt>
                <c:pt idx="2">
                  <c:v>54</c:v>
                </c:pt>
                <c:pt idx="3">
                  <c:v>51</c:v>
                </c:pt>
                <c:pt idx="4">
                  <c:v>59</c:v>
                </c:pt>
                <c:pt idx="5">
                  <c:v>57</c:v>
                </c:pt>
                <c:pt idx="6">
                  <c:v>57</c:v>
                </c:pt>
                <c:pt idx="7">
                  <c:v>50</c:v>
                </c:pt>
                <c:pt idx="8">
                  <c:v>53</c:v>
                </c:pt>
                <c:pt idx="9">
                  <c:v>47</c:v>
                </c:pt>
                <c:pt idx="10">
                  <c:v>59</c:v>
                </c:pt>
                <c:pt idx="11">
                  <c:v>53</c:v>
                </c:pt>
                <c:pt idx="12">
                  <c:v>46</c:v>
                </c:pt>
                <c:pt idx="13">
                  <c:v>44</c:v>
                </c:pt>
                <c:pt idx="14" formatCode="General">
                  <c:v>52</c:v>
                </c:pt>
                <c:pt idx="15" formatCode="General">
                  <c:v>56</c:v>
                </c:pt>
                <c:pt idx="16" formatCode="General">
                  <c:v>49</c:v>
                </c:pt>
                <c:pt idx="17" formatCode="General">
                  <c:v>52</c:v>
                </c:pt>
                <c:pt idx="18" formatCode="General">
                  <c:v>39</c:v>
                </c:pt>
                <c:pt idx="19" formatCode="General">
                  <c:v>49</c:v>
                </c:pt>
                <c:pt idx="20" formatCode="General">
                  <c:v>45</c:v>
                </c:pt>
                <c:pt idx="21" formatCode="General">
                  <c:v>62</c:v>
                </c:pt>
                <c:pt idx="22" formatCode="General">
                  <c:v>47</c:v>
                </c:pt>
                <c:pt idx="23" formatCode="General">
                  <c:v>49</c:v>
                </c:pt>
                <c:pt idx="24" formatCode="General">
                  <c:v>52</c:v>
                </c:pt>
                <c:pt idx="25" formatCode="General">
                  <c:v>53</c:v>
                </c:pt>
                <c:pt idx="26" formatCode="General">
                  <c:v>45</c:v>
                </c:pt>
                <c:pt idx="27" formatCode="General">
                  <c:v>59</c:v>
                </c:pt>
                <c:pt idx="28" formatCode="General">
                  <c:v>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6EA-408D-96D8-92FE4F73288A}"/>
            </c:ext>
          </c:extLst>
        </c:ser>
        <c:ser>
          <c:idx val="1"/>
          <c:order val="1"/>
          <c:tx>
            <c:strRef>
              <c:f>'AM-Summary'!$A$53</c:f>
              <c:strCache>
                <c:ptCount val="1"/>
                <c:pt idx="0">
                  <c:v>Nat'l Avg</c:v>
                </c:pt>
              </c:strCache>
            </c:strRef>
          </c:tx>
          <c:spPr>
            <a:ln w="12700">
              <a:solidFill>
                <a:srgbClr val="00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0000FF"/>
              </a:solidFill>
              <a:ln>
                <a:solidFill>
                  <a:srgbClr val="0000FF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'AM-Summary'!$B$53:$AE$53</c:f>
              <c:numCache>
                <c:formatCode>0</c:formatCode>
                <c:ptCount val="30"/>
                <c:pt idx="0">
                  <c:v>62</c:v>
                </c:pt>
                <c:pt idx="1">
                  <c:v>52</c:v>
                </c:pt>
                <c:pt idx="2">
                  <c:v>56</c:v>
                </c:pt>
                <c:pt idx="3">
                  <c:v>58</c:v>
                </c:pt>
                <c:pt idx="4">
                  <c:v>53</c:v>
                </c:pt>
                <c:pt idx="5">
                  <c:v>48</c:v>
                </c:pt>
                <c:pt idx="6">
                  <c:v>61</c:v>
                </c:pt>
                <c:pt idx="7">
                  <c:v>49</c:v>
                </c:pt>
                <c:pt idx="8">
                  <c:v>55</c:v>
                </c:pt>
                <c:pt idx="9">
                  <c:v>48</c:v>
                </c:pt>
                <c:pt idx="10">
                  <c:v>58</c:v>
                </c:pt>
                <c:pt idx="11">
                  <c:v>52</c:v>
                </c:pt>
                <c:pt idx="12">
                  <c:v>49</c:v>
                </c:pt>
                <c:pt idx="13">
                  <c:v>48</c:v>
                </c:pt>
                <c:pt idx="14" formatCode="General">
                  <c:v>59</c:v>
                </c:pt>
                <c:pt idx="15" formatCode="General">
                  <c:v>64</c:v>
                </c:pt>
                <c:pt idx="16" formatCode="General">
                  <c:v>53</c:v>
                </c:pt>
                <c:pt idx="17" formatCode="General">
                  <c:v>54</c:v>
                </c:pt>
                <c:pt idx="18" formatCode="General">
                  <c:v>41</c:v>
                </c:pt>
                <c:pt idx="19" formatCode="General">
                  <c:v>56</c:v>
                </c:pt>
                <c:pt idx="20" formatCode="General">
                  <c:v>43</c:v>
                </c:pt>
                <c:pt idx="21" formatCode="General">
                  <c:v>62</c:v>
                </c:pt>
                <c:pt idx="22" formatCode="General">
                  <c:v>50</c:v>
                </c:pt>
                <c:pt idx="23" formatCode="General">
                  <c:v>51</c:v>
                </c:pt>
                <c:pt idx="24" formatCode="General">
                  <c:v>55</c:v>
                </c:pt>
                <c:pt idx="25" formatCode="General">
                  <c:v>54</c:v>
                </c:pt>
                <c:pt idx="26" formatCode="General">
                  <c:v>48</c:v>
                </c:pt>
                <c:pt idx="27" formatCode="General">
                  <c:v>60</c:v>
                </c:pt>
                <c:pt idx="28" formatCode="General">
                  <c:v>61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6EA-408D-96D8-92FE4F73288A}"/>
            </c:ext>
          </c:extLst>
        </c:ser>
        <c:ser>
          <c:idx val="2"/>
          <c:order val="2"/>
          <c:tx>
            <c:strRef>
              <c:f>'AM-Summary'!$A$54</c:f>
              <c:strCache>
                <c:ptCount val="1"/>
                <c:pt idx="0">
                  <c:v>Carnegie Rsrch/Doc Extensive</c:v>
                </c:pt>
              </c:strCache>
            </c:strRef>
          </c:tx>
          <c:spPr>
            <a:ln w="12700">
              <a:solidFill>
                <a:srgbClr val="33CC33"/>
              </a:solidFill>
              <a:prstDash val="solid"/>
            </a:ln>
          </c:spPr>
          <c:marker>
            <c:symbol val="triangle"/>
            <c:size val="5"/>
            <c:spPr>
              <a:solidFill>
                <a:srgbClr val="33CC33"/>
              </a:solidFill>
              <a:ln>
                <a:solidFill>
                  <a:srgbClr val="33CC33"/>
                </a:solidFill>
                <a:prstDash val="solid"/>
              </a:ln>
            </c:spPr>
          </c:marker>
          <c:cat>
            <c:numRef>
              <c:f>'AM-Summary'!$B$1:$AE$1</c:f>
              <c:numCache>
                <c:formatCode>mmm\-yy</c:formatCode>
                <c:ptCount val="30"/>
                <c:pt idx="0">
                  <c:v>36434</c:v>
                </c:pt>
                <c:pt idx="1">
                  <c:v>36617</c:v>
                </c:pt>
                <c:pt idx="2">
                  <c:v>36800</c:v>
                </c:pt>
                <c:pt idx="3">
                  <c:v>36982</c:v>
                </c:pt>
                <c:pt idx="4">
                  <c:v>37165</c:v>
                </c:pt>
                <c:pt idx="5">
                  <c:v>37347</c:v>
                </c:pt>
                <c:pt idx="6">
                  <c:v>37530</c:v>
                </c:pt>
                <c:pt idx="7">
                  <c:v>37712</c:v>
                </c:pt>
                <c:pt idx="8">
                  <c:v>37895</c:v>
                </c:pt>
                <c:pt idx="9">
                  <c:v>38078</c:v>
                </c:pt>
                <c:pt idx="10">
                  <c:v>38261</c:v>
                </c:pt>
                <c:pt idx="11">
                  <c:v>38443</c:v>
                </c:pt>
                <c:pt idx="12">
                  <c:v>38626</c:v>
                </c:pt>
                <c:pt idx="13">
                  <c:v>38808</c:v>
                </c:pt>
                <c:pt idx="14">
                  <c:v>38991</c:v>
                </c:pt>
                <c:pt idx="15">
                  <c:v>39173</c:v>
                </c:pt>
                <c:pt idx="16">
                  <c:v>39386</c:v>
                </c:pt>
                <c:pt idx="17">
                  <c:v>39539</c:v>
                </c:pt>
                <c:pt idx="18">
                  <c:v>39722</c:v>
                </c:pt>
                <c:pt idx="19">
                  <c:v>39904</c:v>
                </c:pt>
                <c:pt idx="20">
                  <c:v>40087</c:v>
                </c:pt>
                <c:pt idx="21">
                  <c:v>40269</c:v>
                </c:pt>
                <c:pt idx="22">
                  <c:v>40452</c:v>
                </c:pt>
                <c:pt idx="23">
                  <c:v>40634</c:v>
                </c:pt>
                <c:pt idx="24">
                  <c:v>40817</c:v>
                </c:pt>
                <c:pt idx="25">
                  <c:v>41000</c:v>
                </c:pt>
                <c:pt idx="26">
                  <c:v>41183</c:v>
                </c:pt>
                <c:pt idx="27">
                  <c:v>41365</c:v>
                </c:pt>
                <c:pt idx="28">
                  <c:v>41548</c:v>
                </c:pt>
                <c:pt idx="29">
                  <c:v>41821</c:v>
                </c:pt>
              </c:numCache>
            </c:numRef>
          </c:cat>
          <c:val>
            <c:numRef>
              <c:f>'AM-Summary'!$B$54:$AE$54</c:f>
              <c:numCache>
                <c:formatCode>General</c:formatCode>
                <c:ptCount val="30"/>
                <c:pt idx="3" formatCode="0">
                  <c:v>58</c:v>
                </c:pt>
                <c:pt idx="4" formatCode="0">
                  <c:v>55</c:v>
                </c:pt>
                <c:pt idx="5" formatCode="0">
                  <c:v>49</c:v>
                </c:pt>
                <c:pt idx="6" formatCode="0">
                  <c:v>62</c:v>
                </c:pt>
                <c:pt idx="7" formatCode="0">
                  <c:v>51</c:v>
                </c:pt>
                <c:pt idx="8" formatCode="0">
                  <c:v>56</c:v>
                </c:pt>
                <c:pt idx="9" formatCode="0">
                  <c:v>49</c:v>
                </c:pt>
                <c:pt idx="10" formatCode="0">
                  <c:v>60</c:v>
                </c:pt>
                <c:pt idx="11" formatCode="0">
                  <c:v>54</c:v>
                </c:pt>
                <c:pt idx="12" formatCode="0">
                  <c:v>51</c:v>
                </c:pt>
                <c:pt idx="13" formatCode="0">
                  <c:v>50</c:v>
                </c:pt>
                <c:pt idx="14">
                  <c:v>60</c:v>
                </c:pt>
                <c:pt idx="15">
                  <c:v>65</c:v>
                </c:pt>
                <c:pt idx="16">
                  <c:v>55</c:v>
                </c:pt>
                <c:pt idx="17">
                  <c:v>55</c:v>
                </c:pt>
                <c:pt idx="18">
                  <c:v>42</c:v>
                </c:pt>
                <c:pt idx="20">
                  <c:v>44</c:v>
                </c:pt>
                <c:pt idx="21">
                  <c:v>62</c:v>
                </c:pt>
                <c:pt idx="22">
                  <c:v>50</c:v>
                </c:pt>
                <c:pt idx="23">
                  <c:v>51</c:v>
                </c:pt>
                <c:pt idx="24">
                  <c:v>55</c:v>
                </c:pt>
                <c:pt idx="25">
                  <c:v>54</c:v>
                </c:pt>
                <c:pt idx="26">
                  <c:v>48</c:v>
                </c:pt>
                <c:pt idx="27">
                  <c:v>60</c:v>
                </c:pt>
                <c:pt idx="28">
                  <c:v>62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6EA-408D-96D8-92FE4F732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89382384"/>
        <c:axId val="589382944"/>
      </c:lineChart>
      <c:dateAx>
        <c:axId val="589382384"/>
        <c:scaling>
          <c:orientation val="minMax"/>
        </c:scaling>
        <c:delete val="0"/>
        <c:axPos val="b"/>
        <c:numFmt formatCode="mmm\-yy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8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82944"/>
        <c:crosses val="autoZero"/>
        <c:auto val="1"/>
        <c:lblOffset val="100"/>
        <c:baseTimeUnit val="months"/>
        <c:majorUnit val="6"/>
        <c:majorTimeUnit val="months"/>
        <c:minorUnit val="3"/>
        <c:minorTimeUnit val="months"/>
      </c:dateAx>
      <c:valAx>
        <c:axId val="589382944"/>
        <c:scaling>
          <c:orientation val="minMax"/>
          <c:max val="100"/>
        </c:scaling>
        <c:delete val="0"/>
        <c:axPos val="l"/>
        <c:majorGridlines>
          <c:spPr>
            <a:ln w="3175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07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n-US"/>
                  <a:t>Percentage of Questions Answered Correctly</a:t>
                </a:r>
              </a:p>
            </c:rich>
          </c:tx>
          <c:layout>
            <c:manualLayout>
              <c:xMode val="edge"/>
              <c:yMode val="edge"/>
              <c:x val="4.1292672815286154E-2"/>
              <c:y val="0.19261822574706042"/>
            </c:manualLayout>
          </c:layout>
          <c:overlay val="0"/>
          <c:spPr>
            <a:noFill/>
            <a:ln w="25400">
              <a:noFill/>
            </a:ln>
          </c:spPr>
        </c:title>
        <c:numFmt formatCode="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2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n-US"/>
          </a:p>
        </c:txPr>
        <c:crossAx val="589382384"/>
        <c:crosses val="autoZero"/>
        <c:crossBetween val="between"/>
      </c:valAx>
      <c:spPr>
        <a:solidFill>
          <a:srgbClr val="C0C0C0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6894075403949731"/>
          <c:y val="0.6976284584980269"/>
          <c:w val="0.25673249551166966"/>
          <c:h val="0.162055335968379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735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7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n-US"/>
    </a:p>
  </c:txPr>
  <c:externalData r:id="rId1">
    <c:autoUpdate val="0"/>
  </c:externalData>
</c:chartSpac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r>
              <a:rPr lang="en-US" sz="1050" b="1" dirty="0"/>
              <a:t>FE Exam Performance                                                                      Civil Engineering Program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r>
              <a:rPr lang="en-US" sz="1000" dirty="0"/>
              <a:t>SPR 2022 Semester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r>
              <a:rPr lang="en-US" sz="1000" dirty="0"/>
              <a:t>William D. Lawson, PE, PhD</a:t>
            </a:r>
          </a:p>
          <a:p>
            <a:r>
              <a:rPr lang="en-US" sz="1000" dirty="0"/>
              <a:t>Texas Tech University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r>
              <a:rPr lang="en-US" sz="1000" dirty="0"/>
              <a:t>PAGE </a:t>
            </a:r>
            <a:fld id="{A60AF77C-A80F-47EC-894B-0453DE0CF5D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083251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FE Exam Performance                                                                      Civil Engineering Program 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SPR 2022 Semester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Texas Tech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77CEAF-CF4F-47CC-8069-4CFDAE41FB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99336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77CEAF-CF4F-47CC-8069-4CFDAE41FBD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SPR 2022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Texas Tech University</a:t>
            </a:r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 idx="13"/>
          </p:nvPr>
        </p:nvSpPr>
        <p:spPr/>
        <p:txBody>
          <a:bodyPr/>
          <a:lstStyle/>
          <a:p>
            <a:r>
              <a:rPr lang="en-US"/>
              <a:t>FE Exam Performance                                                                      Civil Engineering Program </a:t>
            </a:r>
          </a:p>
        </p:txBody>
      </p:sp>
    </p:spTree>
    <p:extLst>
      <p:ext uri="{BB962C8B-B14F-4D97-AF65-F5344CB8AC3E}">
        <p14:creationId xmlns:p14="http://schemas.microsoft.com/office/powerpoint/2010/main" val="420804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r>
              <a:rPr lang="en-US"/>
              <a:t>FE Exam Performance                                                                      Civil Engineering Program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r>
              <a:rPr lang="en-US" dirty="0"/>
              <a:t>SPR 2022 Semester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Texas Tech University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1377CEAF-CF4F-47CC-8069-4CFDAE41FBD1}" type="slidenum">
              <a:rPr lang="en-US" smtClean="0"/>
              <a:pPr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3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SLIDE </a:t>
            </a:r>
            <a:fld id="{286AC2D2-A09A-4C8B-9DAA-8BFB1E45F1BE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B36136-D438-4CC2-942B-63A1AB9C23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264DBB-F793-4395-8A9D-92C69F63C5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0"/>
            <a:ext cx="53848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38589"/>
            <a:ext cx="53848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F0894B-83CE-4FDF-BE1F-74E8198732A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000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sz="1000" dirty="0"/>
          </a:p>
          <a:p>
            <a:pPr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SLIDE </a:t>
            </a:r>
            <a:fld id="{10A20B56-D84A-4D0F-8187-284B1B740523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307C57-7114-45B9-9C91-58D26AA6947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1E26D3-6475-4654-93F1-9BCFBF51C8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B91E602-4B8A-4CA6-BB7D-F42647AAF2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FB809-AC9C-4402-A66B-D9464EFC694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21D6AF-2BD8-4BE5-AE6B-7AB5369B95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66A81A-A844-4BD1-8B60-D3DF51A5516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77A1A6-5F96-4A4F-8BDA-2CF4C7C8A9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4B95F5F-33CD-4250-BF0E-E0ED418F1D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0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1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3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4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4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TU_WATERMARK-3.bmp"/>
          <p:cNvPicPr>
            <a:picLocks noChangeAspect="1"/>
          </p:cNvPicPr>
          <p:nvPr/>
        </p:nvPicPr>
        <p:blipFill>
          <a:blip r:embed="rId3" cstate="print">
            <a:lum bright="70000" contrast="-70000"/>
          </a:blip>
          <a:stretch>
            <a:fillRect/>
          </a:stretch>
        </p:blipFill>
        <p:spPr>
          <a:xfrm>
            <a:off x="3716922" y="0"/>
            <a:ext cx="4758156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1752601"/>
            <a:ext cx="7772400" cy="1470025"/>
          </a:xfrm>
        </p:spPr>
        <p:txBody>
          <a:bodyPr/>
          <a:lstStyle/>
          <a:p>
            <a:pPr eaLnBrk="1" hangingPunct="1"/>
            <a:b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 EXAM PERFORMANCE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3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CIVIL ENGINEERING PROGRAM</a:t>
            </a:r>
            <a:br>
              <a:rPr lang="en-US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400" dirty="0"/>
              <a:t>Department of Civil, Environmental &amp; Construction Engineering</a:t>
            </a:r>
            <a:br>
              <a:rPr lang="en-US" sz="4000" dirty="0"/>
            </a:br>
            <a:r>
              <a:rPr lang="en-US" sz="2800" dirty="0"/>
              <a:t>Texas Tech University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895600" y="4343400"/>
            <a:ext cx="6400800" cy="1752600"/>
          </a:xfrm>
        </p:spPr>
        <p:txBody>
          <a:bodyPr/>
          <a:lstStyle/>
          <a:p>
            <a:pPr eaLnBrk="1" hangingPunct="1"/>
            <a:endParaRPr lang="en-US" sz="2000" dirty="0"/>
          </a:p>
          <a:p>
            <a:pPr eaLnBrk="1" hangingPunct="1"/>
            <a:endParaRPr lang="en-US" sz="2000" dirty="0"/>
          </a:p>
          <a:p>
            <a:pPr eaLnBrk="1" hangingPunct="1"/>
            <a:r>
              <a:rPr lang="en-US" sz="2000" dirty="0"/>
              <a:t>William D. Lawson, P.E., Ph.D.</a:t>
            </a:r>
          </a:p>
          <a:p>
            <a:pPr eaLnBrk="1" hangingPunct="1"/>
            <a:r>
              <a:rPr lang="en-US" sz="2000" dirty="0"/>
              <a:t>7 Feb 2022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6AC2D2-A09A-4C8B-9DAA-8BFB1E45F1B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/>
          <a:lstStyle/>
          <a:p>
            <a:pPr algn="l"/>
            <a:r>
              <a:rPr lang="en-US" sz="2800" dirty="0"/>
              <a:t>TTU Carnegie Comparators</a:t>
            </a:r>
            <a:br>
              <a:rPr lang="en-US" sz="3200" dirty="0"/>
            </a:br>
            <a:r>
              <a:rPr lang="en-US" sz="2400" b="1" dirty="0"/>
              <a:t>Carnegie Classification: </a:t>
            </a:r>
            <a:r>
              <a:rPr lang="en-US" sz="2400" b="1" dirty="0" err="1"/>
              <a:t>Prof+A&amp;S</a:t>
            </a:r>
            <a:r>
              <a:rPr lang="en-US" sz="2400" b="1" dirty="0"/>
              <a:t>/HGC</a:t>
            </a:r>
            <a:br>
              <a:rPr lang="en-US" sz="2800" b="1" dirty="0"/>
            </a:br>
            <a:r>
              <a:rPr lang="en-US" sz="1800" dirty="0"/>
              <a:t>Professions plus arts &amp; sciences, high graduate coexistence</a:t>
            </a:r>
            <a:br>
              <a:rPr lang="en-US" sz="2000" dirty="0"/>
            </a:br>
            <a:r>
              <a:rPr lang="en-US" sz="1000" dirty="0"/>
              <a:t>“60–79 percent of bachelor’s degree majors were in professional fields, and graduate degrees were observed in at least half of the fields corresponding to undergraduate majors.”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33600" y="6049963"/>
            <a:ext cx="807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arrow" pitchFamily="34" charset="0"/>
              </a:rPr>
              <a:t>Carnegie Foundation identifies 72 universities, 47 public and 25 private, for the </a:t>
            </a:r>
            <a:r>
              <a:rPr lang="en-US" sz="1050" dirty="0" err="1">
                <a:latin typeface="Arial Narrow" pitchFamily="34" charset="0"/>
              </a:rPr>
              <a:t>Prof+A&amp;S</a:t>
            </a:r>
            <a:r>
              <a:rPr lang="en-US" sz="1050" dirty="0">
                <a:latin typeface="Arial Narrow" pitchFamily="34" charset="0"/>
              </a:rPr>
              <a:t>/HGC classification. Comparators such as Texas A&amp;M University, The University of Texas at Austin, are “Bal/HGC”, “Balanced arts &amp; sciences/professions, high graduate coexistence.”  Classification is based on data from 2008 and 2010. Note: this differs from the previous NCEES comparator classification, “Carnegie Research/Doctoral Extensive”.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2209800" y="1630362"/>
          <a:ext cx="3810000" cy="4389120"/>
        </p:xfrm>
        <a:graphic>
          <a:graphicData uri="http://schemas.openxmlformats.org/drawingml/2006/table">
            <a:tbl>
              <a:tblPr/>
              <a:tblGrid>
                <a:gridCol w="190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Institution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Location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Control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Auburn University Main Campus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Auburn University, Alabama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Boricua College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New York, New York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California State University-Los Angeles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Los Angeles, California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Arial Narrow"/>
                        </a:rPr>
                        <a:t>Capella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Minneapolis, Minnesota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Private 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Clemson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Clemson, South Carolina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Cooper Union for the Advancement of Science and Art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New York, New York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Drexel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Philadelphia, Pennsylvania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Duquesne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Pittsburgh, Pennsylvania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East Carolina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Greenville, North Carolina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Eastern Michigan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Ypsilanti, Michigan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Emerson College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Boston, Massachusetts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Florida Atlantic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Boca Raton, Florida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Florida Institute of Technology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Melbourne, Florida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Florida International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Miami, Florida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Georgia Institute of Technology-Main Campus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Atlanta, Georgia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Howard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Washington, District of Columbia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Illinois Institute of Technology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Chicago, Illinois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Illinois State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Normal, Illinois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Indiana University-Purdue University-Indianapolis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Indianapolis, Indiana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Inter American University of Puerto Rico-Metro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San Juan, Puerto Rico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Private not-for-profit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Iowa State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Ames, Iowa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Kansas State University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Manhattan, Kansas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Kent State University Kent Campus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Kent, Ohio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Public</a:t>
                      </a:r>
                    </a:p>
                  </a:txBody>
                  <a:tcPr marL="7152" marR="7152" marT="7152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172201" y="1630362"/>
          <a:ext cx="3820075" cy="4389120"/>
        </p:xfrm>
        <a:graphic>
          <a:graphicData uri="http://schemas.openxmlformats.org/drawingml/2006/table">
            <a:tbl>
              <a:tblPr/>
              <a:tblGrid>
                <a:gridCol w="19987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9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7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Institution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>
                          <a:solidFill>
                            <a:srgbClr val="000000"/>
                          </a:solidFill>
                          <a:latin typeface="Arial Narrow"/>
                        </a:rPr>
                        <a:t>Location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1" i="0" u="none" strike="noStrike" dirty="0">
                          <a:solidFill>
                            <a:srgbClr val="000000"/>
                          </a:solidFill>
                          <a:latin typeface="Arial Narrow"/>
                        </a:rPr>
                        <a:t>Control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Lehigh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Bethlehem, Pennsylvania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Long Island University-Brooklyn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Brooklyn, New York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Long Island University-C W Post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Brookville, New York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Marywood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Scranton, Pennsylvania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Mississippi College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Clinton, Mississippi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Mississippi State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Mississippi State, Mississippi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Montana State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Bozeman, Montana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New Jersey Institute of Technology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Newark, New Jersey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New Mexico State University-Main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Las Cruces, New Mexico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Northcentral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Prescott Valley, Arizona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Ohio University-Main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Athens, Ohio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Oklahoma State University-Main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Stillwater, Oklahoma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Oregon State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Corvallis, Oregon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Pennsylvania State University-Main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Park, Pennsylvania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Polytechnic Institute of New York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Brooklyn, New York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Pratt Institute-Main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Brooklyn, New York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Purdue University-Main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West Lafayette, Indiana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Rensselaer Polytechnic Institute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Troy, New York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Rochester Institute of Technology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Rochester, New York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Saint Louis University-Main Campus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Saint Louis, Missouri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San Jose State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San Jose, California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Silicon Valley University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San Jose, California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Southern Illinois University Carbondale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Carbondale, Illinois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6914" marR="6914" marT="6914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23"/>
                  </a:ext>
                </a:extLst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228600"/>
            <a:ext cx="8229600" cy="1143000"/>
          </a:xfrm>
        </p:spPr>
        <p:txBody>
          <a:bodyPr/>
          <a:lstStyle/>
          <a:p>
            <a:pPr algn="l"/>
            <a:r>
              <a:rPr lang="en-US" sz="2800" dirty="0"/>
              <a:t>TTU Carnegie Comparators, cont’d</a:t>
            </a:r>
            <a:br>
              <a:rPr lang="en-US" sz="3200" dirty="0"/>
            </a:br>
            <a:r>
              <a:rPr lang="en-US" sz="2400" b="1" dirty="0"/>
              <a:t>Carnegie Classification: </a:t>
            </a:r>
            <a:r>
              <a:rPr lang="en-US" sz="2400" b="1" dirty="0" err="1"/>
              <a:t>Prof+A&amp;S</a:t>
            </a:r>
            <a:r>
              <a:rPr lang="en-US" sz="2400" b="1" dirty="0"/>
              <a:t>/HGC</a:t>
            </a:r>
            <a:br>
              <a:rPr lang="en-US" sz="2800" b="1" dirty="0"/>
            </a:br>
            <a:r>
              <a:rPr lang="en-US" sz="1800" dirty="0"/>
              <a:t>Professions plus arts &amp; sciences, high graduate coexistence</a:t>
            </a:r>
            <a:br>
              <a:rPr lang="en-US" sz="2000" dirty="0"/>
            </a:br>
            <a:r>
              <a:rPr lang="en-US" sz="1000" dirty="0"/>
              <a:t>“60–79 percent of bachelor’s degree majors were in professional fields, and graduate degrees were observed in at least half of the fields corresponding to undergraduate majors.”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3093" y="5651665"/>
            <a:ext cx="807720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Arial Narrow" pitchFamily="34" charset="0"/>
              </a:rPr>
              <a:t>Carnegie Foundation identifies 72 universities, 47 public and 25 private, for the </a:t>
            </a:r>
            <a:r>
              <a:rPr lang="en-US" sz="1050" dirty="0" err="1">
                <a:latin typeface="Arial Narrow" pitchFamily="34" charset="0"/>
              </a:rPr>
              <a:t>Prof+A&amp;S</a:t>
            </a:r>
            <a:r>
              <a:rPr lang="en-US" sz="1050" dirty="0">
                <a:latin typeface="Arial Narrow" pitchFamily="34" charset="0"/>
              </a:rPr>
              <a:t>/HGC classification. Comparators such as Texas A&amp;M University, The University of Texas at Austin, are “Bal/HGC”, “Balanced arts &amp; sciences/professions, high graduate coexistence.”  Classification is based on data from 2008 and 2010. Note: this differs from the previous NCEES comparator classification, “Carnegie Research/Doctoral Extensive”.</a:t>
            </a:r>
          </a:p>
        </p:txBody>
      </p:sp>
      <p:graphicFrame>
        <p:nvGraphicFramePr>
          <p:cNvPr id="7" name="Table 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676705791"/>
              </p:ext>
            </p:extLst>
          </p:nvPr>
        </p:nvGraphicFramePr>
        <p:xfrm>
          <a:off x="2286000" y="1752600"/>
          <a:ext cx="3810000" cy="2567940"/>
        </p:xfrm>
        <a:graphic>
          <a:graphicData uri="http://schemas.openxmlformats.org/drawingml/2006/table">
            <a:tbl>
              <a:tblPr/>
              <a:tblGrid>
                <a:gridCol w="16144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87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Institution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Location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Temple University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Philadelphia, Pennsylvania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Texas A &amp; M International University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Laredo, Texas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Texas Tech University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Lubbock, Texas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The University of Alabama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Tuscaloosa, Alabama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The University of Texas at El Paso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El Paso, Texas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Akron Main Campus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Akron, Ohio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Alabama in Huntsville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Huntsville, Alabama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Arkansas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Fayetteville, Arkansas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Central Florida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Orlando, Florida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Cincinnati-Main Campus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Cincinnati, Ohio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Idaho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Moscow, Idaho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Maine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 err="1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Orono</a:t>
                      </a:r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, Maine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Nebraska-Lincoln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Lincoln, Nebraska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1" name="Table 10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103409290"/>
              </p:ext>
            </p:extLst>
          </p:nvPr>
        </p:nvGraphicFramePr>
        <p:xfrm>
          <a:off x="6172200" y="1752600"/>
          <a:ext cx="3810000" cy="2560320"/>
        </p:xfrm>
        <a:graphic>
          <a:graphicData uri="http://schemas.openxmlformats.org/drawingml/2006/table">
            <a:tbl>
              <a:tblPr/>
              <a:tblGrid>
                <a:gridCol w="14547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9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1618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Institution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Location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800" b="1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Control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Nevada-Las Vegas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Las Vegas, Nevada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North Dakota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Grand Forks, North Dakota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South Carolina-Columbia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Columbia, South Carolina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Southern Mississippi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Hattiesburg, Mississippi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the West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Rosemead, California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Toledo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Toledo, Ohio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University of Wyoming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Laramie, Wyoming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Utah State University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Logan, Utah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Western Illinois University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Macomb, Illinois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Western Michigan University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Kalamazoo, Michigan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Wheelock College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Boston, Massachusetts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Wichita State University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Wichita, Kansas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Public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8D8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Worcester Polytechnic Institute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Worcester, Massachusetts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700" b="0" i="0" u="none" strike="noStrike" dirty="0">
                          <a:solidFill>
                            <a:srgbClr val="000000"/>
                          </a:solidFill>
                          <a:latin typeface="Arial Narrow" pitchFamily="34" charset="0"/>
                        </a:rPr>
                        <a:t>Private not-for-profit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10" name="Date Placeholder 1">
            <a:extLst>
              <a:ext uri="{FF2B5EF4-FFF2-40B4-BE49-F238E27FC236}">
                <a16:creationId xmlns:a16="http://schemas.microsoft.com/office/drawing/2014/main" id="{19197430-027D-424E-8BEA-5DF90C135963}"/>
              </a:ext>
            </a:extLst>
          </p:cNvPr>
          <p:cNvSpPr txBox="1">
            <a:spLocks/>
          </p:cNvSpPr>
          <p:nvPr/>
        </p:nvSpPr>
        <p:spPr bwMode="auto">
          <a:xfrm>
            <a:off x="609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SPR 2022 Semester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TTU CIVIL Program Performance</a:t>
            </a:r>
            <a:br>
              <a:rPr lang="en-US" dirty="0"/>
            </a:br>
            <a:r>
              <a:rPr lang="en-US" dirty="0"/>
              <a:t>pre-2014 (AM &amp; PM)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144D841-CED9-4A53-AFDD-7F9BDE175013}"/>
              </a:ext>
            </a:extLst>
          </p:cNvPr>
          <p:cNvSpPr txBox="1">
            <a:spLocks/>
          </p:cNvSpPr>
          <p:nvPr/>
        </p:nvSpPr>
        <p:spPr bwMode="auto">
          <a:xfrm>
            <a:off x="762000" y="63976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pic>
        <p:nvPicPr>
          <p:cNvPr id="2050" name="Picture 2" descr="Image result for FE EXAM">
            <a:extLst>
              <a:ext uri="{FF2B5EF4-FFF2-40B4-BE49-F238E27FC236}">
                <a16:creationId xmlns:a16="http://schemas.microsoft.com/office/drawing/2014/main" id="{E433FB9A-C389-46F8-AF06-5767B94A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02631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CIVIL Program Performance</a:t>
            </a:r>
            <a:br>
              <a:rPr lang="en-US" sz="4000" dirty="0"/>
            </a:br>
            <a:r>
              <a:rPr lang="en-US" sz="4000" dirty="0"/>
              <a:t>AM-Portion</a:t>
            </a:r>
          </a:p>
        </p:txBody>
      </p:sp>
      <p:pic>
        <p:nvPicPr>
          <p:cNvPr id="13315" name="Picture 9" descr="MCj0295575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419600" y="2057400"/>
            <a:ext cx="3276600" cy="308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15%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58098" y="1078681"/>
          <a:ext cx="5275804" cy="470063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81911" y="1076221"/>
          <a:ext cx="5228178" cy="47055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342900" y="2781300"/>
            <a:ext cx="5715000" cy="1066800"/>
          </a:xfrm>
        </p:spPr>
        <p:txBody>
          <a:bodyPr/>
          <a:lstStyle/>
          <a:p>
            <a:pPr eaLnBrk="1" hangingPunct="1"/>
            <a:r>
              <a:rPr lang="en-US" sz="3200" b="1" dirty="0"/>
              <a:t>Civil Engineering Program </a:t>
            </a:r>
            <a:br>
              <a:rPr lang="en-US" sz="3200" b="1" dirty="0"/>
            </a:br>
            <a:r>
              <a:rPr lang="en-US" sz="3200" b="1" dirty="0"/>
              <a:t>AM Portion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9%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91436" y="1069155"/>
          <a:ext cx="5209128" cy="471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72386" y="1069155"/>
          <a:ext cx="5247229" cy="471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9%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77149" y="1069155"/>
          <a:ext cx="5237703" cy="471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8%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448573" y="1069155"/>
          <a:ext cx="5294854" cy="471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Overview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FE Exam Interpretive Context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TTU Civil Engineering Performance (pre-2014)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OVERALL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AM – subject content</a:t>
            </a:r>
          </a:p>
          <a:p>
            <a:pPr lvl="1"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400" dirty="0"/>
              <a:t>PM – subject content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TTU Civil Engineering Performance (2014-2021)</a:t>
            </a:r>
          </a:p>
          <a:p>
            <a:pPr eaLnBrk="1" hangingPunct="1">
              <a:lnSpc>
                <a:spcPct val="90000"/>
              </a:lnSpc>
              <a:spcAft>
                <a:spcPts val="1200"/>
              </a:spcAft>
            </a:pPr>
            <a:r>
              <a:rPr lang="en-US" sz="2800" dirty="0"/>
              <a:t>Observations and Recommendations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67623" y="1069155"/>
          <a:ext cx="5256754" cy="471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81911" y="1085746"/>
          <a:ext cx="5228178" cy="468650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53336" y="1090508"/>
          <a:ext cx="5285329" cy="467698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86674" y="1083443"/>
          <a:ext cx="5218653" cy="469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342900" y="2781300"/>
            <a:ext cx="5715000" cy="1066800"/>
          </a:xfrm>
        </p:spPr>
        <p:txBody>
          <a:bodyPr/>
          <a:lstStyle/>
          <a:p>
            <a:pPr eaLnBrk="1" hangingPunct="1"/>
            <a:r>
              <a:rPr lang="en-US" sz="3200" b="1" dirty="0"/>
              <a:t>Civil Engineering Program </a:t>
            </a:r>
            <a:br>
              <a:rPr lang="en-US" sz="3200" b="1" dirty="0"/>
            </a:br>
            <a:r>
              <a:rPr lang="en-US" sz="3200" b="1" dirty="0"/>
              <a:t>AM Portion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453336" y="1083443"/>
          <a:ext cx="5285329" cy="46911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296401" y="8382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1" y="990600"/>
            <a:ext cx="5269707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0" y="838201"/>
            <a:ext cx="1178528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½*10%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453336" y="1080983"/>
          <a:ext cx="5285329" cy="4696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 txBox="1">
            <a:spLocks noChangeArrowheads="1"/>
          </p:cNvSpPr>
          <p:nvPr/>
        </p:nvSpPr>
        <p:spPr bwMode="auto">
          <a:xfrm rot="16200000">
            <a:off x="-342900" y="2781300"/>
            <a:ext cx="57150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144000" y="838201"/>
            <a:ext cx="1178528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½*10%</a:t>
            </a:r>
          </a:p>
        </p:txBody>
      </p:sp>
      <p:graphicFrame>
        <p:nvGraphicFramePr>
          <p:cNvPr id="5" name="Chart 4"/>
          <p:cNvGraphicFramePr>
            <a:graphicFrameLocks/>
          </p:cNvGraphicFramePr>
          <p:nvPr/>
        </p:nvGraphicFramePr>
        <p:xfrm>
          <a:off x="3467623" y="1069155"/>
          <a:ext cx="5256754" cy="47196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15%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616392" y="1654315"/>
          <a:ext cx="6959216" cy="354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34200" y="5638801"/>
          <a:ext cx="2781300" cy="485775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MATHEMATICS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617648" y="1649552"/>
          <a:ext cx="6956704" cy="35588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34200" y="5638801"/>
          <a:ext cx="2781300" cy="485775"/>
        </p:xfrm>
        <a:graphic>
          <a:graphicData uri="http://schemas.openxmlformats.org/drawingml/2006/table">
            <a:tbl>
              <a:tblPr/>
              <a:tblGrid>
                <a:gridCol w="165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ENGINEERING PROBABILITY &amp; STATISTICS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-2.8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FE Exam Interpretive Context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pic>
        <p:nvPicPr>
          <p:cNvPr id="3074" name="Picture 2" descr="Image result for FE EXAM">
            <a:extLst>
              <a:ext uri="{FF2B5EF4-FFF2-40B4-BE49-F238E27FC236}">
                <a16:creationId xmlns:a16="http://schemas.microsoft.com/office/drawing/2014/main" id="{F305E05F-26AF-42F4-9FEF-230FAC7B1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133600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2640205" y="1654315"/>
          <a:ext cx="6911591" cy="354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10400" y="5715001"/>
          <a:ext cx="2781300" cy="485775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CHEMISTRY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785592" y="1654315"/>
          <a:ext cx="6620817" cy="354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34200" y="5638801"/>
          <a:ext cx="2781300" cy="485775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COMPUTERS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AC09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9%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795117" y="1656774"/>
          <a:ext cx="6601767" cy="354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00" y="5715001"/>
          <a:ext cx="2781300" cy="485775"/>
        </p:xfrm>
        <a:graphic>
          <a:graphicData uri="http://schemas.openxmlformats.org/drawingml/2006/table">
            <a:tbl>
              <a:tblPr/>
              <a:tblGrid>
                <a:gridCol w="165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ELECTRICITY AND MAGNETISM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8%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617648" y="1654315"/>
          <a:ext cx="6956704" cy="354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00" y="5715001"/>
          <a:ext cx="2781300" cy="485775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ENGINEERING ECON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-4.3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799879" y="1654315"/>
          <a:ext cx="6592242" cy="354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34200" y="5638801"/>
          <a:ext cx="2781300" cy="485775"/>
        </p:xfrm>
        <a:graphic>
          <a:graphicData uri="http://schemas.openxmlformats.org/drawingml/2006/table">
            <a:tbl>
              <a:tblPr/>
              <a:tblGrid>
                <a:gridCol w="165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ETHICS AND BUSINESS PRACTICES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617648" y="1656775"/>
          <a:ext cx="6956704" cy="3544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00" y="5715001"/>
          <a:ext cx="2781300" cy="485775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FLUID MECHANICS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35</a:t>
            </a:fld>
            <a:endParaRPr lang="en-US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804642" y="1656775"/>
          <a:ext cx="6582717" cy="3544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00" y="5715001"/>
          <a:ext cx="2781300" cy="485775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MATERIAL PROPERTIES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36</a:t>
            </a:fld>
            <a:endParaRPr lang="en-US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799879" y="1654315"/>
          <a:ext cx="6592242" cy="354937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934200" y="5638801"/>
          <a:ext cx="2781300" cy="485775"/>
        </p:xfrm>
        <a:graphic>
          <a:graphicData uri="http://schemas.openxmlformats.org/drawingml/2006/table">
            <a:tbl>
              <a:tblPr/>
              <a:tblGrid>
                <a:gridCol w="165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STRENGTH OF MATERIALS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37</a:t>
            </a:fld>
            <a:endParaRPr lang="en-US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90801" y="5562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7%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2799879" y="1656775"/>
          <a:ext cx="6592242" cy="3544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7010400" y="5715001"/>
          <a:ext cx="2781300" cy="485775"/>
        </p:xfrm>
        <a:graphic>
          <a:graphicData uri="http://schemas.openxmlformats.org/drawingml/2006/table">
            <a:tbl>
              <a:tblPr/>
              <a:tblGrid>
                <a:gridCol w="165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    THERMODYNAMICS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-6.0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-6.0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38</a:t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858000" y="5486400"/>
          <a:ext cx="2743200" cy="628650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ENGINEERING MECHANICS (STATICS &amp; DYNAMICS)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0.1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590801" y="5562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824164" y="1619250"/>
            <a:ext cx="6543675" cy="379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39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ChangeArrowheads="1"/>
          </p:cNvSpPr>
          <p:nvPr/>
        </p:nvSpPr>
        <p:spPr bwMode="auto">
          <a:xfrm>
            <a:off x="2133600" y="228600"/>
            <a:ext cx="7848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b"/>
          <a:lstStyle/>
          <a:p>
            <a:pPr algn="ctr"/>
            <a:r>
              <a:rPr lang="en-US" sz="3600" b="1">
                <a:solidFill>
                  <a:schemeClr val="tx2"/>
                </a:solidFill>
                <a:latin typeface="Book Antiqua" pitchFamily="18" charset="0"/>
              </a:rPr>
              <a:t>Idealized </a:t>
            </a:r>
            <a:br>
              <a:rPr lang="en-US" sz="3600" b="1">
                <a:solidFill>
                  <a:schemeClr val="tx2"/>
                </a:solidFill>
                <a:latin typeface="Book Antiqua" pitchFamily="18" charset="0"/>
              </a:rPr>
            </a:br>
            <a:r>
              <a:rPr lang="en-US" sz="3600" b="1">
                <a:solidFill>
                  <a:schemeClr val="tx2"/>
                </a:solidFill>
                <a:latin typeface="Book Antiqua" pitchFamily="18" charset="0"/>
              </a:rPr>
              <a:t>Engineering Licensure Model</a:t>
            </a:r>
            <a:endParaRPr lang="en-US" sz="3200">
              <a:solidFill>
                <a:schemeClr val="tx2"/>
              </a:solidFill>
              <a:latin typeface="Book Antiqua" pitchFamily="18" charset="0"/>
            </a:endParaRPr>
          </a:p>
        </p:txBody>
      </p:sp>
      <p:sp>
        <p:nvSpPr>
          <p:cNvPr id="53251" name="AutoShape 3"/>
          <p:cNvSpPr>
            <a:spLocks noChangeArrowheads="1"/>
          </p:cNvSpPr>
          <p:nvPr/>
        </p:nvSpPr>
        <p:spPr bwMode="auto">
          <a:xfrm>
            <a:off x="2209800" y="2093913"/>
            <a:ext cx="2057400" cy="2057400"/>
          </a:xfrm>
          <a:prstGeom prst="downArrowCallout">
            <a:avLst>
              <a:gd name="adj1" fmla="val 25000"/>
              <a:gd name="adj2" fmla="val 25000"/>
              <a:gd name="adj3" fmla="val 16667"/>
              <a:gd name="adj4" fmla="val 6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2" name="Text Box 4"/>
          <p:cNvSpPr txBox="1">
            <a:spLocks noChangeArrowheads="1"/>
          </p:cNvSpPr>
          <p:nvPr/>
        </p:nvSpPr>
        <p:spPr bwMode="auto">
          <a:xfrm>
            <a:off x="2460349" y="2370198"/>
            <a:ext cx="154240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ABET Accredited</a:t>
            </a:r>
          </a:p>
          <a:p>
            <a:pPr algn="ctr"/>
            <a:r>
              <a:rPr lang="en-US" sz="1200" dirty="0"/>
              <a:t>Engineering Bachelor </a:t>
            </a:r>
          </a:p>
          <a:p>
            <a:pPr algn="ctr"/>
            <a:r>
              <a:rPr lang="en-US" sz="1200" dirty="0"/>
              <a:t>of Science Degree </a:t>
            </a:r>
          </a:p>
          <a:p>
            <a:pPr algn="ctr"/>
            <a:r>
              <a:rPr lang="en-US" sz="1200" dirty="0"/>
              <a:t>[or equivalent]</a:t>
            </a:r>
          </a:p>
        </p:txBody>
      </p:sp>
      <p:sp>
        <p:nvSpPr>
          <p:cNvPr id="53253" name="AutoShape 5"/>
          <p:cNvSpPr>
            <a:spLocks noChangeArrowheads="1"/>
          </p:cNvSpPr>
          <p:nvPr/>
        </p:nvSpPr>
        <p:spPr bwMode="auto">
          <a:xfrm>
            <a:off x="2487613" y="4151313"/>
            <a:ext cx="1524000" cy="1219200"/>
          </a:xfrm>
          <a:prstGeom prst="flowChartDecision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4" name="Text Box 6"/>
          <p:cNvSpPr txBox="1">
            <a:spLocks noChangeArrowheads="1"/>
          </p:cNvSpPr>
          <p:nvPr/>
        </p:nvSpPr>
        <p:spPr bwMode="auto">
          <a:xfrm>
            <a:off x="2839351" y="4549775"/>
            <a:ext cx="93006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  Exam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55" name="Line 7"/>
          <p:cNvSpPr>
            <a:spLocks noChangeShapeType="1"/>
          </p:cNvSpPr>
          <p:nvPr/>
        </p:nvSpPr>
        <p:spPr bwMode="auto">
          <a:xfrm>
            <a:off x="1981200" y="3694113"/>
            <a:ext cx="990600" cy="0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6" name="Text Box 8"/>
          <p:cNvSpPr txBox="1">
            <a:spLocks noChangeArrowheads="1"/>
          </p:cNvSpPr>
          <p:nvPr/>
        </p:nvSpPr>
        <p:spPr bwMode="auto">
          <a:xfrm>
            <a:off x="1776865" y="3948521"/>
            <a:ext cx="403252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200" b="1" dirty="0"/>
              <a:t>Fail</a:t>
            </a:r>
          </a:p>
        </p:txBody>
      </p:sp>
      <p:sp>
        <p:nvSpPr>
          <p:cNvPr id="53257" name="Line 9"/>
          <p:cNvSpPr>
            <a:spLocks noChangeShapeType="1"/>
          </p:cNvSpPr>
          <p:nvPr/>
        </p:nvSpPr>
        <p:spPr bwMode="auto">
          <a:xfrm>
            <a:off x="2024063" y="3698875"/>
            <a:ext cx="0" cy="304800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8" name="Line 10"/>
          <p:cNvSpPr>
            <a:spLocks noChangeShapeType="1"/>
          </p:cNvSpPr>
          <p:nvPr/>
        </p:nvSpPr>
        <p:spPr bwMode="auto">
          <a:xfrm flipH="1">
            <a:off x="2057400" y="4760913"/>
            <a:ext cx="533400" cy="0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59" name="Line 11"/>
          <p:cNvSpPr>
            <a:spLocks noChangeShapeType="1"/>
          </p:cNvSpPr>
          <p:nvPr/>
        </p:nvSpPr>
        <p:spPr bwMode="auto">
          <a:xfrm>
            <a:off x="2024063" y="4170364"/>
            <a:ext cx="0" cy="642937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0" name="AutoShape 12"/>
          <p:cNvSpPr>
            <a:spLocks noChangeArrowheads="1"/>
          </p:cNvSpPr>
          <p:nvPr/>
        </p:nvSpPr>
        <p:spPr bwMode="auto">
          <a:xfrm>
            <a:off x="4495800" y="4170363"/>
            <a:ext cx="1295400" cy="1200150"/>
          </a:xfrm>
          <a:prstGeom prst="rightArrowCallout">
            <a:avLst>
              <a:gd name="adj1" fmla="val 25000"/>
              <a:gd name="adj2" fmla="val 25000"/>
              <a:gd name="adj3" fmla="val 17989"/>
              <a:gd name="adj4" fmla="val 6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1" name="Text Box 13"/>
          <p:cNvSpPr txBox="1">
            <a:spLocks noChangeArrowheads="1"/>
          </p:cNvSpPr>
          <p:nvPr/>
        </p:nvSpPr>
        <p:spPr bwMode="auto">
          <a:xfrm>
            <a:off x="4486276" y="4549776"/>
            <a:ext cx="851515" cy="430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100" b="1" dirty="0"/>
              <a:t>Engineer-in</a:t>
            </a:r>
          </a:p>
          <a:p>
            <a:r>
              <a:rPr lang="en-US" sz="1100" b="1" dirty="0"/>
              <a:t>Training</a:t>
            </a:r>
          </a:p>
        </p:txBody>
      </p:sp>
      <p:sp>
        <p:nvSpPr>
          <p:cNvPr id="53262" name="Line 14"/>
          <p:cNvSpPr>
            <a:spLocks noChangeShapeType="1"/>
          </p:cNvSpPr>
          <p:nvPr/>
        </p:nvSpPr>
        <p:spPr bwMode="auto">
          <a:xfrm>
            <a:off x="3978275" y="4760913"/>
            <a:ext cx="522288" cy="0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3" name="Text Box 15"/>
          <p:cNvSpPr txBox="1">
            <a:spLocks noChangeArrowheads="1"/>
          </p:cNvSpPr>
          <p:nvPr/>
        </p:nvSpPr>
        <p:spPr bwMode="auto">
          <a:xfrm>
            <a:off x="3946437" y="4381500"/>
            <a:ext cx="5541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Pass</a:t>
            </a:r>
          </a:p>
        </p:txBody>
      </p:sp>
      <p:sp>
        <p:nvSpPr>
          <p:cNvPr id="53264" name="AutoShape 16"/>
          <p:cNvSpPr>
            <a:spLocks noChangeArrowheads="1"/>
          </p:cNvSpPr>
          <p:nvPr/>
        </p:nvSpPr>
        <p:spPr bwMode="auto">
          <a:xfrm>
            <a:off x="5791200" y="4151313"/>
            <a:ext cx="1371600" cy="1219200"/>
          </a:xfrm>
          <a:prstGeom prst="rightArrowCallout">
            <a:avLst>
              <a:gd name="adj1" fmla="val 25000"/>
              <a:gd name="adj2" fmla="val 25000"/>
              <a:gd name="adj3" fmla="val 18750"/>
              <a:gd name="adj4" fmla="val 66667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5" name="Text Box 17"/>
          <p:cNvSpPr txBox="1">
            <a:spLocks noChangeArrowheads="1"/>
          </p:cNvSpPr>
          <p:nvPr/>
        </p:nvSpPr>
        <p:spPr bwMode="auto">
          <a:xfrm>
            <a:off x="5815848" y="4376739"/>
            <a:ext cx="87780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4 Years</a:t>
            </a:r>
          </a:p>
          <a:p>
            <a:pPr algn="ctr"/>
            <a:r>
              <a:rPr lang="en-US" sz="1200" dirty="0"/>
              <a:t>of</a:t>
            </a:r>
          </a:p>
          <a:p>
            <a:pPr algn="ctr"/>
            <a:r>
              <a:rPr lang="en-US" sz="1200" dirty="0"/>
              <a:t>Acceptable</a:t>
            </a:r>
          </a:p>
          <a:p>
            <a:pPr algn="ctr"/>
            <a:r>
              <a:rPr lang="en-US" sz="1200" dirty="0"/>
              <a:t>Experience</a:t>
            </a:r>
          </a:p>
        </p:txBody>
      </p:sp>
      <p:sp>
        <p:nvSpPr>
          <p:cNvPr id="53266" name="AutoShape 18"/>
          <p:cNvSpPr>
            <a:spLocks noChangeArrowheads="1"/>
          </p:cNvSpPr>
          <p:nvPr/>
        </p:nvSpPr>
        <p:spPr bwMode="auto">
          <a:xfrm>
            <a:off x="7172325" y="4148138"/>
            <a:ext cx="1524000" cy="1219200"/>
          </a:xfrm>
          <a:prstGeom prst="flowChartDecision">
            <a:avLst/>
          </a:prstGeom>
          <a:solidFill>
            <a:srgbClr val="C0000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7" name="AutoShape 19"/>
          <p:cNvSpPr>
            <a:spLocks noChangeArrowheads="1"/>
          </p:cNvSpPr>
          <p:nvPr/>
        </p:nvSpPr>
        <p:spPr bwMode="auto">
          <a:xfrm>
            <a:off x="7359650" y="2376488"/>
            <a:ext cx="1295400" cy="1200150"/>
          </a:xfrm>
          <a:prstGeom prst="rightArrowCallout">
            <a:avLst>
              <a:gd name="adj1" fmla="val 25000"/>
              <a:gd name="adj2" fmla="val 25000"/>
              <a:gd name="adj3" fmla="val 17989"/>
              <a:gd name="adj4" fmla="val 66667"/>
            </a:avLst>
          </a:prstGeom>
          <a:solidFill>
            <a:srgbClr val="00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1400"/>
          </a:p>
        </p:txBody>
      </p:sp>
      <p:sp>
        <p:nvSpPr>
          <p:cNvPr id="53268" name="AutoShape 20"/>
          <p:cNvSpPr>
            <a:spLocks noChangeArrowheads="1"/>
          </p:cNvSpPr>
          <p:nvPr/>
        </p:nvSpPr>
        <p:spPr bwMode="auto">
          <a:xfrm>
            <a:off x="8666163" y="2354263"/>
            <a:ext cx="1524000" cy="1219200"/>
          </a:xfrm>
          <a:prstGeom prst="flowChartDecision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7924800" y="3573464"/>
            <a:ext cx="0" cy="631825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0" name="AutoShape 22"/>
          <p:cNvSpPr>
            <a:spLocks noChangeArrowheads="1"/>
          </p:cNvSpPr>
          <p:nvPr/>
        </p:nvSpPr>
        <p:spPr bwMode="auto">
          <a:xfrm>
            <a:off x="8701088" y="4098925"/>
            <a:ext cx="1524000" cy="565150"/>
          </a:xfrm>
          <a:prstGeom prst="roundRect">
            <a:avLst>
              <a:gd name="adj" fmla="val 16667"/>
            </a:avLst>
          </a:prstGeom>
          <a:solidFill>
            <a:srgbClr val="00CC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9423400" y="3560763"/>
            <a:ext cx="0" cy="538162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2" name="Line 24"/>
          <p:cNvSpPr>
            <a:spLocks noChangeShapeType="1"/>
          </p:cNvSpPr>
          <p:nvPr/>
        </p:nvSpPr>
        <p:spPr bwMode="auto">
          <a:xfrm flipV="1">
            <a:off x="6845300" y="4913314"/>
            <a:ext cx="0" cy="592137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3" name="Line 25"/>
          <p:cNvSpPr>
            <a:spLocks noChangeShapeType="1"/>
          </p:cNvSpPr>
          <p:nvPr/>
        </p:nvSpPr>
        <p:spPr bwMode="auto">
          <a:xfrm>
            <a:off x="7924800" y="5337176"/>
            <a:ext cx="0" cy="168275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4" name="Line 26"/>
          <p:cNvSpPr>
            <a:spLocks noChangeShapeType="1"/>
          </p:cNvSpPr>
          <p:nvPr/>
        </p:nvSpPr>
        <p:spPr bwMode="auto">
          <a:xfrm>
            <a:off x="6800850" y="5508625"/>
            <a:ext cx="1169988" cy="1588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7133325" y="5198061"/>
            <a:ext cx="47397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Fail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7340237" y="3796425"/>
            <a:ext cx="5541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 dirty="0"/>
              <a:t>Pass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9013825" y="3752850"/>
            <a:ext cx="42992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No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7340237" y="2667001"/>
            <a:ext cx="100085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b="1" dirty="0"/>
              <a:t>“Licensed</a:t>
            </a:r>
          </a:p>
          <a:p>
            <a:pPr algn="ctr"/>
            <a:r>
              <a:rPr lang="en-US" sz="1200" b="1" dirty="0"/>
              <a:t>Professional </a:t>
            </a:r>
          </a:p>
          <a:p>
            <a:pPr algn="ctr"/>
            <a:r>
              <a:rPr lang="en-US" sz="1200" b="1" dirty="0"/>
              <a:t>Engineer</a:t>
            </a:r>
            <a:r>
              <a:rPr lang="en-US" sz="1200" dirty="0"/>
              <a:t>”</a:t>
            </a:r>
          </a:p>
        </p:txBody>
      </p:sp>
      <p:sp>
        <p:nvSpPr>
          <p:cNvPr id="53279" name="Text Box 31"/>
          <p:cNvSpPr txBox="1">
            <a:spLocks noChangeArrowheads="1"/>
          </p:cNvSpPr>
          <p:nvPr/>
        </p:nvSpPr>
        <p:spPr bwMode="auto">
          <a:xfrm>
            <a:off x="7480336" y="4613275"/>
            <a:ext cx="94449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6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  Exam</a:t>
            </a:r>
            <a:endParaRPr lang="en-US" sz="20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3280" name="Line 32"/>
          <p:cNvSpPr>
            <a:spLocks noChangeShapeType="1"/>
          </p:cNvSpPr>
          <p:nvPr/>
        </p:nvSpPr>
        <p:spPr bwMode="auto">
          <a:xfrm>
            <a:off x="7843838" y="2093914"/>
            <a:ext cx="0" cy="282575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 type="stealth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1" name="Line 33"/>
          <p:cNvSpPr>
            <a:spLocks noChangeShapeType="1"/>
          </p:cNvSpPr>
          <p:nvPr/>
        </p:nvSpPr>
        <p:spPr bwMode="auto">
          <a:xfrm flipH="1" flipV="1">
            <a:off x="9423400" y="2093914"/>
            <a:ext cx="0" cy="282575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2" name="Line 34"/>
          <p:cNvSpPr>
            <a:spLocks noChangeShapeType="1"/>
          </p:cNvSpPr>
          <p:nvPr/>
        </p:nvSpPr>
        <p:spPr bwMode="auto">
          <a:xfrm flipH="1" flipV="1">
            <a:off x="7805739" y="2089151"/>
            <a:ext cx="1665287" cy="4763"/>
          </a:xfrm>
          <a:prstGeom prst="line">
            <a:avLst/>
          </a:prstGeom>
          <a:noFill/>
          <a:ln w="88900">
            <a:solidFill>
              <a:schemeClr val="folHlink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8364538" y="2109788"/>
            <a:ext cx="4599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600" b="1"/>
              <a:t>Yes</a:t>
            </a:r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9093200" y="4241801"/>
            <a:ext cx="7729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b="1" dirty="0"/>
              <a:t>Inactive</a:t>
            </a:r>
            <a:endParaRPr lang="en-US" sz="1400" dirty="0"/>
          </a:p>
        </p:txBody>
      </p:sp>
      <p:sp>
        <p:nvSpPr>
          <p:cNvPr id="53285" name="Text Box 37"/>
          <p:cNvSpPr txBox="1">
            <a:spLocks noChangeArrowheads="1"/>
          </p:cNvSpPr>
          <p:nvPr/>
        </p:nvSpPr>
        <p:spPr bwMode="auto">
          <a:xfrm>
            <a:off x="8956867" y="2589214"/>
            <a:ext cx="100450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/>
            <a:r>
              <a:rPr lang="en-US" sz="1200" dirty="0"/>
              <a:t>Mandatory</a:t>
            </a:r>
          </a:p>
          <a:p>
            <a:pPr algn="ctr"/>
            <a:r>
              <a:rPr lang="en-US" sz="1200" dirty="0"/>
              <a:t>Continuing</a:t>
            </a:r>
          </a:p>
          <a:p>
            <a:pPr algn="ctr"/>
            <a:r>
              <a:rPr lang="en-US" sz="1200" dirty="0"/>
              <a:t>Professional</a:t>
            </a:r>
          </a:p>
          <a:p>
            <a:pPr algn="ctr"/>
            <a:r>
              <a:rPr lang="en-US" sz="1200" dirty="0"/>
              <a:t>Competency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2503AB-C85E-4FF3-972C-1753506AFABE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0" name="Date Placeholder 1">
            <a:extLst>
              <a:ext uri="{FF2B5EF4-FFF2-40B4-BE49-F238E27FC236}">
                <a16:creationId xmlns:a16="http://schemas.microsoft.com/office/drawing/2014/main" id="{F4D2FA83-C73D-41EB-8129-31192AE5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</p:spTree>
    <p:extLst>
      <p:ext uri="{BB962C8B-B14F-4D97-AF65-F5344CB8AC3E}">
        <p14:creationId xmlns:p14="http://schemas.microsoft.com/office/powerpoint/2010/main" val="353586851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562601"/>
            <a:ext cx="1178528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½*10%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2621155" y="1656775"/>
          <a:ext cx="6949691" cy="35444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934200" y="5638801"/>
          <a:ext cx="2781300" cy="485775"/>
        </p:xfrm>
        <a:graphic>
          <a:graphicData uri="http://schemas.openxmlformats.org/drawingml/2006/table">
            <a:tbl>
              <a:tblPr/>
              <a:tblGrid>
                <a:gridCol w="165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ENGINEERING MECHANICS (STATICS)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Civil Engineering Program </a:t>
            </a:r>
            <a:br>
              <a:rPr lang="en-US"/>
            </a:br>
            <a:r>
              <a:rPr lang="en-US"/>
              <a:t>AM Comparison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667000" y="5562601"/>
            <a:ext cx="1178528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½*10%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2640205" y="1656774"/>
          <a:ext cx="6911591" cy="354445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7010400" y="5638801"/>
          <a:ext cx="2781300" cy="485775"/>
        </p:xfrm>
        <a:graphic>
          <a:graphicData uri="http://schemas.openxmlformats.org/drawingml/2006/table">
            <a:tbl>
              <a:tblPr/>
              <a:tblGrid>
                <a:gridCol w="1653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8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>
                          <a:latin typeface="Arial"/>
                        </a:rPr>
                        <a:t>ENGINEERING MECHANICS (DYNAMICS)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CIVIL Program Performance</a:t>
            </a:r>
            <a:br>
              <a:rPr lang="en-US" sz="3200" dirty="0"/>
            </a:br>
            <a:r>
              <a:rPr lang="en-US" sz="3200" dirty="0"/>
              <a:t>AM-Challenges </a:t>
            </a:r>
            <a:r>
              <a:rPr lang="en-US" sz="2000" dirty="0"/>
              <a:t>(</a:t>
            </a:r>
            <a:r>
              <a:rPr lang="en-US" sz="2000" b="1" cap="small" dirty="0">
                <a:solidFill>
                  <a:srgbClr val="FF0000"/>
                </a:solidFill>
              </a:rPr>
              <a:t>pre-2014</a:t>
            </a:r>
            <a:r>
              <a:rPr lang="en-US" sz="2000" dirty="0"/>
              <a:t>)</a:t>
            </a:r>
            <a:br>
              <a:rPr lang="en-US" sz="4000" dirty="0"/>
            </a:br>
            <a:r>
              <a:rPr lang="en-US" sz="2400" b="1" dirty="0"/>
              <a:t>(Averages April 2012– October 2013)</a:t>
            </a:r>
            <a:endParaRPr lang="en-US" sz="2400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2286000" y="3186113"/>
          <a:ext cx="2743200" cy="485775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STATICS (½*10%)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286000" y="2514601"/>
          <a:ext cx="2743200" cy="485775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ETHICS AND BUSINESS PRACTICES (7%)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2286000" y="5638801"/>
          <a:ext cx="2743200" cy="485775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marL="0" marR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+mn-lt"/>
                        </a:rPr>
                        <a:t>DYNAMICS (½*10%)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-0.8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2286000" y="3810001"/>
          <a:ext cx="2743200" cy="485775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     CHEMISTRY (9%)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286000" y="4953001"/>
          <a:ext cx="2743200" cy="485775"/>
        </p:xfrm>
        <a:graphic>
          <a:graphicData uri="http://schemas.openxmlformats.org/drawingml/2006/table">
            <a:tbl>
              <a:tblPr/>
              <a:tblGrid>
                <a:gridCol w="1790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COMPUTERS (7%)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6781800" y="1981201"/>
          <a:ext cx="2743200" cy="4857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    ELECTRICITY AND MAGNETISM (9%)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6781800" y="3810001"/>
          <a:ext cx="2743200" cy="485775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    FLUID MECHANICS (7%)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5" name="Table 34"/>
          <p:cNvGraphicFramePr>
            <a:graphicFrameLocks noGrp="1"/>
          </p:cNvGraphicFramePr>
          <p:nvPr/>
        </p:nvGraphicFramePr>
        <p:xfrm>
          <a:off x="6477000" y="5105400"/>
          <a:ext cx="3048000" cy="476250"/>
        </p:xfrm>
        <a:graphic>
          <a:graphicData uri="http://schemas.openxmlformats.org/drawingml/2006/table">
            <a:tbl>
              <a:tblPr/>
              <a:tblGrid>
                <a:gridCol w="19896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3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ENGINEERING ECONOMICS (8%)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87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-4.3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6" name="Table 35"/>
          <p:cNvGraphicFramePr>
            <a:graphicFrameLocks noGrp="1"/>
          </p:cNvGraphicFramePr>
          <p:nvPr/>
        </p:nvGraphicFramePr>
        <p:xfrm>
          <a:off x="2286000" y="1905001"/>
          <a:ext cx="2743200" cy="485775"/>
        </p:xfrm>
        <a:graphic>
          <a:graphicData uri="http://schemas.openxmlformats.org/drawingml/2006/table">
            <a:tbl>
              <a:tblPr/>
              <a:tblGrid>
                <a:gridCol w="17906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STRENGTH OF MATERIALS (7%)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3.3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0" name="Table 39"/>
          <p:cNvGraphicFramePr>
            <a:graphicFrameLocks noGrp="1"/>
          </p:cNvGraphicFramePr>
          <p:nvPr/>
        </p:nvGraphicFramePr>
        <p:xfrm>
          <a:off x="6400800" y="4419601"/>
          <a:ext cx="3124200" cy="485775"/>
        </p:xfrm>
        <a:graphic>
          <a:graphicData uri="http://schemas.openxmlformats.org/drawingml/2006/table">
            <a:tbl>
              <a:tblPr/>
              <a:tblGrid>
                <a:gridCol w="2039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7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ENGINEERING PROBABILITY &amp; STATISTICS (7%)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1" name="Table 40"/>
          <p:cNvGraphicFramePr>
            <a:graphicFrameLocks noGrp="1"/>
          </p:cNvGraphicFramePr>
          <p:nvPr/>
        </p:nvGraphicFramePr>
        <p:xfrm>
          <a:off x="6553200" y="2590801"/>
          <a:ext cx="2971800" cy="485775"/>
        </p:xfrm>
        <a:graphic>
          <a:graphicData uri="http://schemas.openxmlformats.org/drawingml/2006/table">
            <a:tbl>
              <a:tblPr/>
              <a:tblGrid>
                <a:gridCol w="1939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18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MATHEMATICS  (15%)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/>
        </p:nvGraphicFramePr>
        <p:xfrm>
          <a:off x="6477000" y="3186113"/>
          <a:ext cx="3048000" cy="485775"/>
        </p:xfrm>
        <a:graphic>
          <a:graphicData uri="http://schemas.openxmlformats.org/drawingml/2006/table">
            <a:tbl>
              <a:tblPr/>
              <a:tblGrid>
                <a:gridCol w="19896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8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MATERIAL PROPERTIES (7%)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-1.8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43" name="Table 42"/>
          <p:cNvGraphicFramePr>
            <a:graphicFrameLocks noGrp="1"/>
          </p:cNvGraphicFramePr>
          <p:nvPr/>
        </p:nvGraphicFramePr>
        <p:xfrm>
          <a:off x="6400800" y="5638801"/>
          <a:ext cx="3124200" cy="485775"/>
        </p:xfrm>
        <a:graphic>
          <a:graphicData uri="http://schemas.openxmlformats.org/drawingml/2006/table">
            <a:tbl>
              <a:tblPr/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THERMODYNAMICS (7%)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-6.0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-6.0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00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0894B-83CE-4FDF-BE1F-74E8198732A7}" type="slidenum">
              <a:rPr lang="en-US" smtClean="0"/>
              <a:pPr>
                <a:defRPr/>
              </a:pPr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dirty="0"/>
              <a:t>CIVIL Program Performance</a:t>
            </a:r>
            <a:br>
              <a:rPr lang="en-US" sz="4000" dirty="0"/>
            </a:br>
            <a:r>
              <a:rPr lang="en-US" sz="4000" dirty="0"/>
              <a:t>PM-Portion</a:t>
            </a:r>
          </a:p>
        </p:txBody>
      </p:sp>
      <p:pic>
        <p:nvPicPr>
          <p:cNvPr id="46083" name="Picture 11" descr="MCj02311330000[1]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0" y="2057401"/>
            <a:ext cx="2711450" cy="310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 rot="16200000">
            <a:off x="-457200" y="2895600"/>
            <a:ext cx="5867400" cy="1143000"/>
          </a:xfrm>
        </p:spPr>
        <p:txBody>
          <a:bodyPr/>
          <a:lstStyle/>
          <a:p>
            <a:pPr eaLnBrk="1" hangingPunct="1"/>
            <a:r>
              <a:rPr lang="en-US" sz="3200" b="1" dirty="0"/>
              <a:t>Civil Engineering Program </a:t>
            </a:r>
            <a:br>
              <a:rPr lang="en-US" sz="3200" b="1" dirty="0"/>
            </a:br>
            <a:r>
              <a:rPr lang="en-US" sz="3200" b="1" dirty="0"/>
              <a:t>PM Portion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1" y="990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52813" y="995363"/>
          <a:ext cx="5286375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1" y="990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12%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29000" y="995363"/>
          <a:ext cx="5334000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1" y="990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12%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62338" y="995363"/>
          <a:ext cx="5267325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1" y="990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38525" y="995363"/>
          <a:ext cx="5314950" cy="48672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1" y="990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62338" y="1042988"/>
          <a:ext cx="5267325" cy="47720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1" y="990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15%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09950" y="1052513"/>
          <a:ext cx="5372100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the FE, really?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286001"/>
            <a:ext cx="8229600" cy="3840163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sz="4800" dirty="0"/>
              <a:t>The FE Exam is designed to provide evidence of technical competency for the purpose of engineering licensure.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E0F-1857-4865-B564-91648A586EE4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AD8B90D8-5F87-4963-A8CD-F2AD2AF6977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0" y="990601"/>
            <a:ext cx="784830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11%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29000" y="1057275"/>
          <a:ext cx="5334000" cy="47434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1" y="9906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12%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57575" y="1014413"/>
          <a:ext cx="5276850" cy="48291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 rot="16200000">
            <a:off x="-457200" y="2895600"/>
            <a:ext cx="5867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algn="ctr">
              <a:defRPr/>
            </a:pP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Civil Engineering Program </a:t>
            </a:r>
            <a:b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3200" b="1" kern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PM Portion</a:t>
            </a:r>
            <a:endParaRPr lang="en-US" sz="3200" b="1" kern="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44001" y="9906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8%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424238" y="1052513"/>
          <a:ext cx="5343525" cy="47529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705600" y="5457826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CONSTRUCTION MGMNT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-7.3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1801" y="54864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graphicFrame>
        <p:nvGraphicFramePr>
          <p:cNvPr id="8" name="Chart 7"/>
          <p:cNvGraphicFramePr>
            <a:graphicFrameLocks/>
          </p:cNvGraphicFramePr>
          <p:nvPr/>
        </p:nvGraphicFramePr>
        <p:xfrm>
          <a:off x="3009900" y="1643063"/>
          <a:ext cx="6172200" cy="35718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53</a:t>
            </a:fld>
            <a:endParaRPr lang="en-US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05600" y="5457826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ENVIRONMENTAL ENGR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971801" y="54864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12%</a:t>
            </a:r>
          </a:p>
        </p:txBody>
      </p:sp>
      <p:graphicFrame>
        <p:nvGraphicFramePr>
          <p:cNvPr id="6" name="Chart 5"/>
          <p:cNvGraphicFramePr>
            <a:graphicFrameLocks/>
          </p:cNvGraphicFramePr>
          <p:nvPr/>
        </p:nvGraphicFramePr>
        <p:xfrm>
          <a:off x="3038475" y="1600200"/>
          <a:ext cx="61150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5457826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HYDRAUL/HYDROLOG SYS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1" y="54864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12%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128963" y="1600200"/>
          <a:ext cx="593407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5457826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STRUCTURAL ANALYSIS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1" y="54864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105150" y="1600200"/>
          <a:ext cx="59817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54864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STRUCTURAL DESIGN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2.4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33CC3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1" y="54864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10%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062288" y="1600200"/>
          <a:ext cx="606742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5457826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SOIL MECH &amp; FOUNDAT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1" y="54864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15%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100388" y="1600200"/>
          <a:ext cx="5991225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58</a:t>
            </a:fld>
            <a:endParaRPr 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54864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SURVEYING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0" y="5486401"/>
            <a:ext cx="784830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11%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076575" y="1600200"/>
          <a:ext cx="603885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 Exam Discussion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E0F-1857-4865-B564-91648A586EE4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6504DF-001A-4505-9125-1718F72E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713531">
            <a:off x="2374343" y="-470785"/>
            <a:ext cx="7772400" cy="100671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9" name="Date Placeholder 1">
            <a:extLst>
              <a:ext uri="{FF2B5EF4-FFF2-40B4-BE49-F238E27FC236}">
                <a16:creationId xmlns:a16="http://schemas.microsoft.com/office/drawing/2014/main" id="{39B1C1E6-19F7-49A2-8179-859AFB0262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54864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TRANSPORTATION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1" y="5486401"/>
            <a:ext cx="801823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12%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086100" y="1600200"/>
          <a:ext cx="6019800" cy="3657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/>
              <a:t>Civil Engineering Program </a:t>
            </a:r>
            <a:br>
              <a:rPr lang="en-US" sz="4000"/>
            </a:br>
            <a:r>
              <a:rPr lang="en-US" sz="4000"/>
              <a:t>PM Comparison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781800" y="5457826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MATERIALS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971801" y="5486401"/>
            <a:ext cx="630301" cy="461665"/>
          </a:xfrm>
          <a:prstGeom prst="rect">
            <a:avLst/>
          </a:prstGeom>
          <a:noFill/>
          <a:ln>
            <a:solidFill>
              <a:srgbClr val="80808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/>
              <a:t>8%</a:t>
            </a:r>
          </a:p>
        </p:txBody>
      </p:sp>
      <p:graphicFrame>
        <p:nvGraphicFramePr>
          <p:cNvPr id="7" name="Chart 6"/>
          <p:cNvGraphicFramePr>
            <a:graphicFrameLocks/>
          </p:cNvGraphicFramePr>
          <p:nvPr/>
        </p:nvGraphicFramePr>
        <p:xfrm>
          <a:off x="3086100" y="1595438"/>
          <a:ext cx="6019800" cy="36671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CIVIL Program Performance</a:t>
            </a:r>
            <a:br>
              <a:rPr lang="en-US" sz="3200" dirty="0"/>
            </a:br>
            <a:r>
              <a:rPr lang="en-US" sz="3200" dirty="0"/>
              <a:t>PM-Challenges </a:t>
            </a:r>
            <a:r>
              <a:rPr lang="en-US" sz="2000" dirty="0"/>
              <a:t>(</a:t>
            </a:r>
            <a:r>
              <a:rPr lang="en-US" sz="2000" b="1" cap="small" dirty="0">
                <a:solidFill>
                  <a:srgbClr val="FF0000"/>
                </a:solidFill>
              </a:rPr>
              <a:t>pre 2014</a:t>
            </a:r>
            <a:r>
              <a:rPr lang="en-US" sz="2000" dirty="0"/>
              <a:t>) </a:t>
            </a:r>
            <a:br>
              <a:rPr lang="en-US" sz="4000" dirty="0"/>
            </a:br>
            <a:r>
              <a:rPr lang="en-US" sz="2400" b="1" dirty="0"/>
              <a:t>(Averages Apr 2012– Oct 2013)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6400800" y="42672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ENVIRONMENTAL ENGR (12%)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2667000" y="35814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SOIL MECH &amp; FOUNDATIONS</a:t>
                      </a:r>
                      <a:r>
                        <a:rPr lang="en-US" sz="1000" b="1" i="0" u="none" strike="noStrike" baseline="0" dirty="0">
                          <a:latin typeface="Arial"/>
                        </a:rPr>
                        <a:t> (15%)</a:t>
                      </a:r>
                      <a:endParaRPr lang="en-US" sz="1000" b="1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1.3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2" name="Table 21"/>
          <p:cNvGraphicFramePr>
            <a:graphicFrameLocks noGrp="1"/>
          </p:cNvGraphicFramePr>
          <p:nvPr/>
        </p:nvGraphicFramePr>
        <p:xfrm>
          <a:off x="2667000" y="42672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TRANSPORTATION (12%)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CC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4" name="Table 23"/>
          <p:cNvGraphicFramePr>
            <a:graphicFrameLocks noGrp="1"/>
          </p:cNvGraphicFramePr>
          <p:nvPr/>
        </p:nvGraphicFramePr>
        <p:xfrm>
          <a:off x="2667000" y="28956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 dirty="0">
                          <a:latin typeface="Arial"/>
                        </a:rPr>
                        <a:t>    STRUCTURAL DESIGN (10%)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2.5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2.4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5" name="Table 24"/>
          <p:cNvGraphicFramePr>
            <a:graphicFrameLocks noGrp="1"/>
          </p:cNvGraphicFramePr>
          <p:nvPr/>
        </p:nvGraphicFramePr>
        <p:xfrm>
          <a:off x="2514600" y="2209801"/>
          <a:ext cx="2616200" cy="485775"/>
        </p:xfrm>
        <a:graphic>
          <a:graphicData uri="http://schemas.openxmlformats.org/drawingml/2006/table">
            <a:tbl>
              <a:tblPr/>
              <a:tblGrid>
                <a:gridCol w="19697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6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HYDRAUL/HYDROLOG SYSTEMS (12%)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>
                          <a:latin typeface="Arial"/>
                        </a:rPr>
                        <a:t>3.0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2.0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6400800" y="50292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CONSTRUCTION MGMNT (10%)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-5.3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-7.3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7" name="Table 26"/>
          <p:cNvGraphicFramePr>
            <a:graphicFrameLocks noGrp="1"/>
          </p:cNvGraphicFramePr>
          <p:nvPr/>
        </p:nvGraphicFramePr>
        <p:xfrm>
          <a:off x="6400800" y="35814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MATERIALS (8%)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8" name="Table 27"/>
          <p:cNvGraphicFramePr>
            <a:graphicFrameLocks noGrp="1"/>
          </p:cNvGraphicFramePr>
          <p:nvPr/>
        </p:nvGraphicFramePr>
        <p:xfrm>
          <a:off x="6400800" y="21336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 gridSpan="2"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STRUCTURAL ANALYSIS (10%)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pPr algn="l" fontAlgn="b"/>
                      <a:endParaRPr lang="en-US" sz="1000" b="0" i="0" u="none" strike="noStrike" dirty="0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9" name="Table 28"/>
          <p:cNvGraphicFramePr>
            <a:graphicFrameLocks noGrp="1"/>
          </p:cNvGraphicFramePr>
          <p:nvPr/>
        </p:nvGraphicFramePr>
        <p:xfrm>
          <a:off x="6400800" y="2819401"/>
          <a:ext cx="2463800" cy="485775"/>
        </p:xfrm>
        <a:graphic>
          <a:graphicData uri="http://schemas.openxmlformats.org/drawingml/2006/table">
            <a:tbl>
              <a:tblPr/>
              <a:tblGrid>
                <a:gridCol w="18549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8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1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0" i="0" u="none" strike="noStrike" dirty="0">
                          <a:latin typeface="Arial"/>
                        </a:rPr>
                        <a:t>    </a:t>
                      </a:r>
                      <a:r>
                        <a:rPr lang="en-US" sz="1000" b="1" i="0" u="none" strike="noStrike" dirty="0">
                          <a:latin typeface="Arial"/>
                        </a:rPr>
                        <a:t>SURVEYING (11%) 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000" b="0" i="0" u="none" strike="noStrike">
                        <a:latin typeface="Arial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Nat'l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-1.4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1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0" i="0" u="none" strike="noStrike" dirty="0">
                          <a:latin typeface="Arial"/>
                        </a:rPr>
                        <a:t>Tech vs. Carnegie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000" b="1" i="0" u="none" strike="noStrike" dirty="0">
                          <a:latin typeface="Arial"/>
                        </a:rPr>
                        <a:t>-2.6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99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0894B-83CE-4FDF-BE1F-74E8198732A7}" type="slidenum">
              <a:rPr lang="en-US" smtClean="0"/>
              <a:pPr>
                <a:defRPr/>
              </a:pPr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TTU CIVIL Program Performance</a:t>
            </a:r>
            <a:br>
              <a:rPr lang="en-US" dirty="0"/>
            </a:br>
            <a:r>
              <a:rPr lang="en-US" dirty="0"/>
              <a:t>2014-2020 data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63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144D841-CED9-4A53-AFDD-7F9BDE175013}"/>
              </a:ext>
            </a:extLst>
          </p:cNvPr>
          <p:cNvSpPr txBox="1">
            <a:spLocks/>
          </p:cNvSpPr>
          <p:nvPr/>
        </p:nvSpPr>
        <p:spPr bwMode="auto">
          <a:xfrm>
            <a:off x="762000" y="63976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/>
              <a:t>SPR 2022 Semester</a:t>
            </a:r>
          </a:p>
        </p:txBody>
      </p:sp>
      <p:pic>
        <p:nvPicPr>
          <p:cNvPr id="2050" name="Picture 2" descr="Image result for FE EXAM">
            <a:extLst>
              <a:ext uri="{FF2B5EF4-FFF2-40B4-BE49-F238E27FC236}">
                <a16:creationId xmlns:a16="http://schemas.microsoft.com/office/drawing/2014/main" id="{E433FB9A-C389-46F8-AF06-5767B94A24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2002631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0816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E180-19F0-46EB-B6C1-664E2F50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853" y="658495"/>
            <a:ext cx="8229600" cy="1143000"/>
          </a:xfrm>
        </p:spPr>
        <p:txBody>
          <a:bodyPr/>
          <a:lstStyle/>
          <a:p>
            <a:r>
              <a:rPr lang="en-US" sz="3600" dirty="0"/>
              <a:t>Ongoing Evolution </a:t>
            </a:r>
            <a:r>
              <a:rPr lang="en-US" dirty="0"/>
              <a:t>of the FE Exam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BE02DA-6CDE-42FB-8D48-F5AC9C3CF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FALL' 2021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CDD547-D8D3-4836-8624-05B83B681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FE Exam Discussion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BAA4-4C8F-4F01-B355-86078195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E0F-1857-4865-B564-91648A586EE4}" type="slidenum">
              <a:rPr lang="en-US" smtClean="0"/>
              <a:pPr/>
              <a:t>64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242C96-461C-4C6A-91DC-E1AD49D01D0F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131060"/>
          <a:ext cx="7315200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5430769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835991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7459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7328926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093488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8334513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156954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62903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361810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6635377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12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9151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291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0305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4831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279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3B74F00-2576-4FF8-BE59-7A73DADD08CE}"/>
              </a:ext>
            </a:extLst>
          </p:cNvPr>
          <p:cNvSpPr/>
          <p:nvPr/>
        </p:nvSpPr>
        <p:spPr>
          <a:xfrm>
            <a:off x="3475891" y="2865338"/>
            <a:ext cx="6082323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569C6-A2B2-4877-AD75-CD536285035A}"/>
              </a:ext>
            </a:extLst>
          </p:cNvPr>
          <p:cNvSpPr/>
          <p:nvPr/>
        </p:nvSpPr>
        <p:spPr>
          <a:xfrm>
            <a:off x="6144846" y="3467917"/>
            <a:ext cx="3399691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6F640A-FCDB-4749-A587-D986478599C6}"/>
              </a:ext>
            </a:extLst>
          </p:cNvPr>
          <p:cNvSpPr/>
          <p:nvPr/>
        </p:nvSpPr>
        <p:spPr>
          <a:xfrm>
            <a:off x="6400799" y="4088195"/>
            <a:ext cx="3157414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E8788-D83B-4F1C-8074-8DD6BD745D07}"/>
              </a:ext>
            </a:extLst>
          </p:cNvPr>
          <p:cNvSpPr/>
          <p:nvPr/>
        </p:nvSpPr>
        <p:spPr>
          <a:xfrm>
            <a:off x="7692298" y="4644320"/>
            <a:ext cx="1852239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4D6F-1274-4328-A1A6-E2A5DF8BE763}"/>
              </a:ext>
            </a:extLst>
          </p:cNvPr>
          <p:cNvSpPr/>
          <p:nvPr/>
        </p:nvSpPr>
        <p:spPr>
          <a:xfrm>
            <a:off x="8169035" y="5229452"/>
            <a:ext cx="1418489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538BF-DD9D-4EFF-9429-8D3EC131C636}"/>
              </a:ext>
            </a:extLst>
          </p:cNvPr>
          <p:cNvSpPr txBox="1"/>
          <p:nvPr/>
        </p:nvSpPr>
        <p:spPr>
          <a:xfrm>
            <a:off x="2691255" y="28457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3851E-47B4-4D8D-8FC1-2628C4AF8258}"/>
              </a:ext>
            </a:extLst>
          </p:cNvPr>
          <p:cNvSpPr txBox="1"/>
          <p:nvPr/>
        </p:nvSpPr>
        <p:spPr>
          <a:xfrm>
            <a:off x="5318697" y="34879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0A706-A23D-49CF-860B-735F4C7B0698}"/>
              </a:ext>
            </a:extLst>
          </p:cNvPr>
          <p:cNvSpPr txBox="1"/>
          <p:nvPr/>
        </p:nvSpPr>
        <p:spPr>
          <a:xfrm>
            <a:off x="5527272" y="40581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EBAA4-9E47-4DC9-9DAE-E4C82E45C700}"/>
              </a:ext>
            </a:extLst>
          </p:cNvPr>
          <p:cNvSpPr txBox="1"/>
          <p:nvPr/>
        </p:nvSpPr>
        <p:spPr>
          <a:xfrm>
            <a:off x="6959571" y="46515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AF20F-5065-4CAC-BB3E-8FBC7EDEB375}"/>
              </a:ext>
            </a:extLst>
          </p:cNvPr>
          <p:cNvSpPr txBox="1"/>
          <p:nvPr/>
        </p:nvSpPr>
        <p:spPr>
          <a:xfrm>
            <a:off x="7326182" y="52294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C150F-1E1E-45D4-8437-C5AE7404CF87}"/>
              </a:ext>
            </a:extLst>
          </p:cNvPr>
          <p:cNvSpPr txBox="1"/>
          <p:nvPr/>
        </p:nvSpPr>
        <p:spPr>
          <a:xfrm>
            <a:off x="3466120" y="2883772"/>
            <a:ext cx="628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Pencil &amp; Paper, 8.0 </a:t>
            </a:r>
            <a:r>
              <a:rPr lang="en-US" sz="1600" dirty="0" err="1"/>
              <a:t>hrs</a:t>
            </a:r>
            <a:r>
              <a:rPr lang="en-US" sz="1600" dirty="0"/>
              <a:t>, General Engr Content, 180 Questions, Open Book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D815F-58DD-4113-9838-5C81A002A671}"/>
              </a:ext>
            </a:extLst>
          </p:cNvPr>
          <p:cNvSpPr txBox="1"/>
          <p:nvPr/>
        </p:nvSpPr>
        <p:spPr>
          <a:xfrm>
            <a:off x="6122653" y="3473986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Supplied Reference, Ed. 1- Discipline Specific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EC098-F8D9-4868-9213-630FDA02F677}"/>
              </a:ext>
            </a:extLst>
          </p:cNvPr>
          <p:cNvSpPr txBox="1"/>
          <p:nvPr/>
        </p:nvSpPr>
        <p:spPr>
          <a:xfrm>
            <a:off x="7687688" y="4642202"/>
            <a:ext cx="368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CBT, 5.3 </a:t>
            </a:r>
            <a:r>
              <a:rPr lang="en-US" sz="1600" dirty="0" err="1"/>
              <a:t>hrs</a:t>
            </a:r>
            <a:r>
              <a:rPr lang="en-US" sz="1600" dirty="0"/>
              <a:t>, 18 topics, 110 questions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D9F7BD-3AF8-4ADA-9C27-6DFA253C6535}"/>
              </a:ext>
            </a:extLst>
          </p:cNvPr>
          <p:cNvSpPr txBox="1"/>
          <p:nvPr/>
        </p:nvSpPr>
        <p:spPr>
          <a:xfrm>
            <a:off x="6353420" y="4073520"/>
            <a:ext cx="5272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4.0 </a:t>
            </a:r>
            <a:r>
              <a:rPr lang="en-US" sz="1600" dirty="0" err="1"/>
              <a:t>hrs</a:t>
            </a:r>
            <a:r>
              <a:rPr lang="en-US" sz="1600" dirty="0"/>
              <a:t> Gen. / 4.0 </a:t>
            </a:r>
            <a:r>
              <a:rPr lang="en-US" sz="1600" dirty="0" err="1"/>
              <a:t>hrs</a:t>
            </a:r>
            <a:r>
              <a:rPr lang="en-US" sz="1600" dirty="0"/>
              <a:t> 180 Questions, Discipline-Specific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56692-D515-4585-AD26-8A944F4EAE24}"/>
              </a:ext>
            </a:extLst>
          </p:cNvPr>
          <p:cNvSpPr txBox="1"/>
          <p:nvPr/>
        </p:nvSpPr>
        <p:spPr>
          <a:xfrm>
            <a:off x="8155358" y="5210884"/>
            <a:ext cx="2422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 Topics, 110 questions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F067E8-CE6F-4ED3-A88D-48C5C3DD8CC4}"/>
              </a:ext>
            </a:extLst>
          </p:cNvPr>
          <p:cNvSpPr/>
          <p:nvPr/>
        </p:nvSpPr>
        <p:spPr>
          <a:xfrm>
            <a:off x="5105400" y="4376754"/>
            <a:ext cx="7086600" cy="824158"/>
          </a:xfrm>
          <a:prstGeom prst="ellipse">
            <a:avLst/>
          </a:prstGeom>
          <a:noFill/>
          <a:ln w="38100">
            <a:solidFill>
              <a:srgbClr val="C0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40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C8519-9E39-4355-A84E-083A8399A4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9" y="1672122"/>
            <a:ext cx="11731752" cy="4517136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20+ YEARS FE PASS RATE DATA</a:t>
            </a:r>
            <a:br>
              <a:rPr lang="en-US" sz="3000" dirty="0"/>
            </a:br>
            <a:r>
              <a:rPr lang="en-US" sz="3000" dirty="0"/>
              <a:t>TTU Civil Engineering Program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3400" y="2581072"/>
            <a:ext cx="3047999" cy="360520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9379362" y="4114800"/>
            <a:ext cx="633507" cy="707886"/>
          </a:xfrm>
          <a:prstGeom prst="rect">
            <a:avLst/>
          </a:prstGeom>
          <a:solidFill>
            <a:srgbClr val="FFC000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 Narrow" pitchFamily="34" charset="0"/>
              </a:rPr>
              <a:t>2014 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CBT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 EXAM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FORMAT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011188-3881-4E19-B6C9-E6F05729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9" y="6401991"/>
            <a:ext cx="2057400" cy="273844"/>
          </a:xfrm>
        </p:spPr>
        <p:txBody>
          <a:bodyPr/>
          <a:lstStyle/>
          <a:p>
            <a:r>
              <a:rPr lang="en-US" dirty="0"/>
              <a:t>SLIDE </a:t>
            </a:r>
            <a:fld id="{19AEC7DB-447B-42C6-A478-252DCC0D907F}" type="slidenum">
              <a:rPr lang="en-US"/>
              <a:t>65</a:t>
            </a:fld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5339060D-9410-42E9-941C-6ADEA97E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3400" y="6356350"/>
            <a:ext cx="2133600" cy="365125"/>
          </a:xfrm>
        </p:spPr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1FEFFE2C-F0B1-4408-A7FA-B5A09829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/>
              <a:t>FE Exam Discussion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9923E-1B9A-468C-9B2D-C300EC3F95C9}"/>
              </a:ext>
            </a:extLst>
          </p:cNvPr>
          <p:cNvSpPr/>
          <p:nvPr/>
        </p:nvSpPr>
        <p:spPr>
          <a:xfrm>
            <a:off x="11201399" y="2560598"/>
            <a:ext cx="762000" cy="360520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7B6CF-85B9-49F7-B5C1-59131CAA4746}"/>
              </a:ext>
            </a:extLst>
          </p:cNvPr>
          <p:cNvSpPr txBox="1"/>
          <p:nvPr/>
        </p:nvSpPr>
        <p:spPr>
          <a:xfrm>
            <a:off x="11228694" y="4114800"/>
            <a:ext cx="609601" cy="692497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itchFamily="34" charset="0"/>
              </a:rPr>
              <a:t>2020 CBT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EXAM</a:t>
            </a:r>
          </a:p>
          <a:p>
            <a:pPr algn="ctr"/>
            <a:r>
              <a:rPr lang="en-US" sz="900" b="1" dirty="0">
                <a:latin typeface="Arial Narrow" pitchFamily="34" charset="0"/>
              </a:rPr>
              <a:t>FORMAT</a:t>
            </a: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 rot="16200000">
            <a:off x="42367" y="3071019"/>
            <a:ext cx="4800600" cy="715962"/>
          </a:xfrm>
        </p:spPr>
        <p:txBody>
          <a:bodyPr>
            <a:noAutofit/>
          </a:bodyPr>
          <a:lstStyle/>
          <a:p>
            <a:r>
              <a:rPr lang="en-US" sz="3600" dirty="0"/>
              <a:t>2020 FE Exam (CIVIL)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FALL' 2021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E0F-1857-4865-B564-91648A586EE4}" type="slidenum">
              <a:rPr lang="en-US" smtClean="0"/>
              <a:pPr/>
              <a:t>66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2FCBB34-DD8F-4A64-B26A-CC90D522E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01" y="247455"/>
            <a:ext cx="6865883" cy="61264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79DA1D6-EF80-4C0B-A268-D8663D7F6055}"/>
              </a:ext>
            </a:extLst>
          </p:cNvPr>
          <p:cNvSpPr/>
          <p:nvPr/>
        </p:nvSpPr>
        <p:spPr>
          <a:xfrm>
            <a:off x="3557954" y="2078892"/>
            <a:ext cx="3124200" cy="199292"/>
          </a:xfrm>
          <a:prstGeom prst="rect">
            <a:avLst/>
          </a:prstGeom>
          <a:solidFill>
            <a:srgbClr val="FF000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318900-C5ED-4189-83E8-D92AA3B7260C}"/>
              </a:ext>
            </a:extLst>
          </p:cNvPr>
          <p:cNvSpPr/>
          <p:nvPr/>
        </p:nvSpPr>
        <p:spPr>
          <a:xfrm>
            <a:off x="6758353" y="1615831"/>
            <a:ext cx="3384130" cy="46306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B376AC-30E8-4EC7-944A-8FFD7F21C3FA}"/>
              </a:ext>
            </a:extLst>
          </p:cNvPr>
          <p:cNvSpPr/>
          <p:nvPr/>
        </p:nvSpPr>
        <p:spPr>
          <a:xfrm>
            <a:off x="6768122" y="4292602"/>
            <a:ext cx="3384130" cy="625228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BA3D52B-FB5B-40EA-BCA0-3D7999A58778}"/>
              </a:ext>
            </a:extLst>
          </p:cNvPr>
          <p:cNvSpPr/>
          <p:nvPr/>
        </p:nvSpPr>
        <p:spPr>
          <a:xfrm>
            <a:off x="6770076" y="4917831"/>
            <a:ext cx="3384130" cy="463061"/>
          </a:xfrm>
          <a:prstGeom prst="rect">
            <a:avLst/>
          </a:prstGeom>
          <a:solidFill>
            <a:srgbClr val="FFC000">
              <a:alpha val="3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81500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F0894B-83CE-4FDF-BE1F-74E8198732A7}" type="slidenum">
              <a:rPr lang="en-US" smtClean="0"/>
              <a:pPr>
                <a:defRPr/>
              </a:pPr>
              <a:t>67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552368">
            <a:off x="2212759" y="-685800"/>
            <a:ext cx="7766482" cy="10058400"/>
          </a:xfrm>
          <a:prstGeom prst="rect">
            <a:avLst/>
          </a:prstGeom>
          <a:ln>
            <a:solidFill>
              <a:schemeClr val="tx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457200"/>
            <a:ext cx="7067550" cy="5753100"/>
          </a:xfrm>
          <a:prstGeom prst="rect">
            <a:avLst/>
          </a:prstGeom>
        </p:spPr>
      </p:pic>
      <p:cxnSp>
        <p:nvCxnSpPr>
          <p:cNvPr id="10" name="Straight Connector 9"/>
          <p:cNvCxnSpPr/>
          <p:nvPr/>
        </p:nvCxnSpPr>
        <p:spPr>
          <a:xfrm>
            <a:off x="3319431" y="2577795"/>
            <a:ext cx="6248400" cy="0"/>
          </a:xfrm>
          <a:prstGeom prst="line">
            <a:avLst/>
          </a:prstGeom>
          <a:ln w="38100" cmpd="sng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 rot="16200000">
            <a:off x="1289267" y="2704408"/>
            <a:ext cx="20579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 Narrow" pitchFamily="34" charset="0"/>
              </a:rPr>
              <a:t>RATIO: TTU/COMPARATOR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670637" y="45720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</a:rPr>
              <a:t>*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4002218" y="45720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88321" y="45720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43631" y="4572267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</a:rPr>
              <a:t>*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8898182" y="45720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175457" y="60355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C99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FFCC99"/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7086601" y="603556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9FF99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9FF99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6010642" y="605789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C99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FFCC99"/>
              </a:solidFill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 sz="1000" dirty="0">
              <a:solidFill>
                <a:schemeClr val="bg1">
                  <a:lumMod val="65000"/>
                </a:schemeClr>
              </a:solidFill>
            </a:endParaRPr>
          </a:p>
          <a:p>
            <a:pPr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SPR 2022 Semester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SLIDE </a:t>
            </a:r>
            <a:fld id="{D021D6AF-2BD8-4BE5-AE6B-7AB5369B95A3}" type="slidenum">
              <a:rPr lang="en-US" smtClean="0">
                <a:solidFill>
                  <a:schemeClr val="bg1">
                    <a:lumMod val="65000"/>
                  </a:schemeClr>
                </a:solidFill>
              </a:rPr>
              <a:pPr>
                <a:defRPr/>
              </a:pPr>
              <a:t>68</a:t>
            </a:fld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78011" y="244670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2016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8415" y="82550"/>
            <a:ext cx="7876275" cy="6400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905000" y="6407344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1D6AF-2BD8-4BE5-AE6B-7AB5369B95A3}" type="slidenum">
              <a:rPr lang="en-US" smtClean="0"/>
              <a:pPr>
                <a:defRPr/>
              </a:pPr>
              <a:t>69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360504" y="47244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758958" y="47244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114800" y="47244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971800" y="47244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33115" y="62793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778840" y="6279335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583258" y="6301669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CC99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FFCC99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2667000" y="2438400"/>
            <a:ext cx="6934200" cy="0"/>
          </a:xfrm>
          <a:prstGeom prst="line">
            <a:avLst/>
          </a:prstGeom>
          <a:ln w="38100" cmpd="sng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878011" y="244670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2017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051837" y="47244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</a:rPr>
              <a:t>*</a:t>
            </a:r>
          </a:p>
        </p:txBody>
      </p:sp>
    </p:spTree>
    <p:extLst>
      <p:ext uri="{BB962C8B-B14F-4D97-AF65-F5344CB8AC3E}">
        <p14:creationId xmlns:p14="http://schemas.microsoft.com/office/powerpoint/2010/main" val="14249350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9E180-19F0-46EB-B6C1-664E2F50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07853" y="658495"/>
            <a:ext cx="8229600" cy="1143000"/>
          </a:xfrm>
        </p:spPr>
        <p:txBody>
          <a:bodyPr/>
          <a:lstStyle/>
          <a:p>
            <a:r>
              <a:rPr lang="en-US" dirty="0"/>
              <a:t>FE Exam Data… herein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D3BAA4-4C8F-4F01-B355-86078195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DF4E0F-1857-4865-B564-91648A586EE4}" type="slidenum">
              <a:rPr lang="en-US" smtClean="0"/>
              <a:pPr/>
              <a:t>7</a:t>
            </a:fld>
            <a:endParaRPr lang="en-US"/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23242C96-461C-4C6A-91DC-E1AD49D01D0F}"/>
              </a:ext>
            </a:extLst>
          </p:cNvPr>
          <p:cNvGraphicFramePr>
            <a:graphicFrameLocks noGrp="1"/>
          </p:cNvGraphicFramePr>
          <p:nvPr/>
        </p:nvGraphicFramePr>
        <p:xfrm>
          <a:off x="2286000" y="2131060"/>
          <a:ext cx="7315200" cy="35661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31520">
                  <a:extLst>
                    <a:ext uri="{9D8B030D-6E8A-4147-A177-3AD203B41FA5}">
                      <a16:colId xmlns:a16="http://schemas.microsoft.com/office/drawing/2014/main" val="1543076937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88359919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577459071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073289268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1093488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418334513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11569542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629031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1436181063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66353777"/>
                    </a:ext>
                  </a:extLst>
                </a:gridCol>
              </a:tblGrid>
              <a:tr h="5943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2020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2030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6001122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591515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292918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9203058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148317"/>
                  </a:ext>
                </a:extLst>
              </a:tr>
              <a:tr h="59436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6427992"/>
                  </a:ext>
                </a:extLst>
              </a:tr>
            </a:tbl>
          </a:graphicData>
        </a:graphic>
      </p:graphicFrame>
      <p:sp>
        <p:nvSpPr>
          <p:cNvPr id="9" name="Rectangle 8">
            <a:extLst>
              <a:ext uri="{FF2B5EF4-FFF2-40B4-BE49-F238E27FC236}">
                <a16:creationId xmlns:a16="http://schemas.microsoft.com/office/drawing/2014/main" id="{93B74F00-2576-4FF8-BE59-7A73DADD08CE}"/>
              </a:ext>
            </a:extLst>
          </p:cNvPr>
          <p:cNvSpPr/>
          <p:nvPr/>
        </p:nvSpPr>
        <p:spPr>
          <a:xfrm>
            <a:off x="3475891" y="2865338"/>
            <a:ext cx="6082323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C569C6-A2B2-4877-AD75-CD536285035A}"/>
              </a:ext>
            </a:extLst>
          </p:cNvPr>
          <p:cNvSpPr/>
          <p:nvPr/>
        </p:nvSpPr>
        <p:spPr>
          <a:xfrm>
            <a:off x="6144846" y="3467917"/>
            <a:ext cx="3399691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6F640A-FCDB-4749-A587-D986478599C6}"/>
              </a:ext>
            </a:extLst>
          </p:cNvPr>
          <p:cNvSpPr/>
          <p:nvPr/>
        </p:nvSpPr>
        <p:spPr>
          <a:xfrm>
            <a:off x="6400799" y="4088195"/>
            <a:ext cx="3157414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E8788-D83B-4F1C-8074-8DD6BD745D07}"/>
              </a:ext>
            </a:extLst>
          </p:cNvPr>
          <p:cNvSpPr/>
          <p:nvPr/>
        </p:nvSpPr>
        <p:spPr>
          <a:xfrm>
            <a:off x="7692298" y="4644320"/>
            <a:ext cx="1852239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D44D6F-1274-4328-A1A6-E2A5DF8BE763}"/>
              </a:ext>
            </a:extLst>
          </p:cNvPr>
          <p:cNvSpPr/>
          <p:nvPr/>
        </p:nvSpPr>
        <p:spPr>
          <a:xfrm>
            <a:off x="8169035" y="5229452"/>
            <a:ext cx="1418489" cy="320040"/>
          </a:xfrm>
          <a:prstGeom prst="rect">
            <a:avLst/>
          </a:prstGeom>
          <a:gradFill flip="none" rotWithShape="1">
            <a:gsLst>
              <a:gs pos="0">
                <a:srgbClr val="FFC000"/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80538BF-DD9D-4EFF-9429-8D3EC131C636}"/>
              </a:ext>
            </a:extLst>
          </p:cNvPr>
          <p:cNvSpPr txBox="1"/>
          <p:nvPr/>
        </p:nvSpPr>
        <p:spPr>
          <a:xfrm>
            <a:off x="2691255" y="2845708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1956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3851E-47B4-4D8D-8FC1-2628C4AF8258}"/>
              </a:ext>
            </a:extLst>
          </p:cNvPr>
          <p:cNvSpPr txBox="1"/>
          <p:nvPr/>
        </p:nvSpPr>
        <p:spPr>
          <a:xfrm>
            <a:off x="5318697" y="3487957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4A0A706-A23D-49CF-860B-735F4C7B0698}"/>
              </a:ext>
            </a:extLst>
          </p:cNvPr>
          <p:cNvSpPr txBox="1"/>
          <p:nvPr/>
        </p:nvSpPr>
        <p:spPr>
          <a:xfrm>
            <a:off x="5527272" y="4058131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1996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B1EBAA4-9E47-4DC9-9DAE-E4C82E45C700}"/>
              </a:ext>
            </a:extLst>
          </p:cNvPr>
          <p:cNvSpPr txBox="1"/>
          <p:nvPr/>
        </p:nvSpPr>
        <p:spPr>
          <a:xfrm>
            <a:off x="6959571" y="465151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2014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D7AF20F-5065-4CAC-BB3E-8FBC7EDEB375}"/>
              </a:ext>
            </a:extLst>
          </p:cNvPr>
          <p:cNvSpPr txBox="1"/>
          <p:nvPr/>
        </p:nvSpPr>
        <p:spPr>
          <a:xfrm>
            <a:off x="7326182" y="5229452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2020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7C150F-1E1E-45D4-8437-C5AE7404CF87}"/>
              </a:ext>
            </a:extLst>
          </p:cNvPr>
          <p:cNvSpPr txBox="1"/>
          <p:nvPr/>
        </p:nvSpPr>
        <p:spPr>
          <a:xfrm>
            <a:off x="3466120" y="2883772"/>
            <a:ext cx="62835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Pencil &amp; Paper, 8.0 </a:t>
            </a:r>
            <a:r>
              <a:rPr lang="en-US" sz="1600" dirty="0" err="1"/>
              <a:t>hrs</a:t>
            </a:r>
            <a:r>
              <a:rPr lang="en-US" sz="1600" dirty="0"/>
              <a:t>, General Engr Content, 180 Questions, Open Book 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17D815F-58DD-4113-9838-5C81A002A671}"/>
              </a:ext>
            </a:extLst>
          </p:cNvPr>
          <p:cNvSpPr txBox="1"/>
          <p:nvPr/>
        </p:nvSpPr>
        <p:spPr>
          <a:xfrm>
            <a:off x="6122653" y="3473986"/>
            <a:ext cx="4352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Supplied Reference, Ed. 1- Discipline Specific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D5EC098-F8D9-4868-9213-630FDA02F677}"/>
              </a:ext>
            </a:extLst>
          </p:cNvPr>
          <p:cNvSpPr txBox="1"/>
          <p:nvPr/>
        </p:nvSpPr>
        <p:spPr>
          <a:xfrm>
            <a:off x="7687688" y="4642202"/>
            <a:ext cx="36844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CBT, 5.3 </a:t>
            </a:r>
            <a:r>
              <a:rPr lang="en-US" sz="1600" dirty="0" err="1"/>
              <a:t>hrs</a:t>
            </a:r>
            <a:r>
              <a:rPr lang="en-US" sz="1600" dirty="0"/>
              <a:t>, 18 topics, 110 questions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D9F7BD-3AF8-4ADA-9C27-6DFA253C6535}"/>
              </a:ext>
            </a:extLst>
          </p:cNvPr>
          <p:cNvSpPr txBox="1"/>
          <p:nvPr/>
        </p:nvSpPr>
        <p:spPr>
          <a:xfrm>
            <a:off x="6353420" y="4073520"/>
            <a:ext cx="52725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4.0 </a:t>
            </a:r>
            <a:r>
              <a:rPr lang="en-US" sz="1600" dirty="0" err="1"/>
              <a:t>hrs</a:t>
            </a:r>
            <a:r>
              <a:rPr lang="en-US" sz="1600" dirty="0"/>
              <a:t> Gen. / 4.0 </a:t>
            </a:r>
            <a:r>
              <a:rPr lang="en-US" sz="1600" dirty="0" err="1"/>
              <a:t>hrs</a:t>
            </a:r>
            <a:r>
              <a:rPr lang="en-US" sz="1600" dirty="0"/>
              <a:t> 180 Questions, Discipline-Specific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1856692-D515-4585-AD26-8A944F4EAE24}"/>
              </a:ext>
            </a:extLst>
          </p:cNvPr>
          <p:cNvSpPr txBox="1"/>
          <p:nvPr/>
        </p:nvSpPr>
        <p:spPr>
          <a:xfrm>
            <a:off x="8155358" y="5210884"/>
            <a:ext cx="242239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14 Topics, 110 questions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02F067E8-CE6F-4ED3-A88D-48C5C3DD8CC4}"/>
              </a:ext>
            </a:extLst>
          </p:cNvPr>
          <p:cNvSpPr/>
          <p:nvPr/>
        </p:nvSpPr>
        <p:spPr>
          <a:xfrm>
            <a:off x="4953000" y="3815552"/>
            <a:ext cx="7086600" cy="824158"/>
          </a:xfrm>
          <a:prstGeom prst="ellipse">
            <a:avLst/>
          </a:prstGeom>
          <a:noFill/>
          <a:ln w="4762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Date Placeholder 1">
            <a:extLst>
              <a:ext uri="{FF2B5EF4-FFF2-40B4-BE49-F238E27FC236}">
                <a16:creationId xmlns:a16="http://schemas.microsoft.com/office/drawing/2014/main" id="{72518C70-2F40-4251-85A3-47BDE603D0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</p:spTree>
    <p:extLst>
      <p:ext uri="{BB962C8B-B14F-4D97-AF65-F5344CB8AC3E}">
        <p14:creationId xmlns:p14="http://schemas.microsoft.com/office/powerpoint/2010/main" val="99271691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CC8A7A5-8422-43D5-82D0-1FBC2DEAE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3636" y="44964"/>
            <a:ext cx="7774145" cy="64008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228600" y="6388235"/>
            <a:ext cx="2133600" cy="476250"/>
          </a:xfrm>
        </p:spPr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021D6AF-2BD8-4BE5-AE6B-7AB5369B95A3}" type="slidenum">
              <a:rPr lang="en-US" smtClean="0"/>
              <a:pPr>
                <a:defRPr/>
              </a:pPr>
              <a:t>70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4449946" y="4707467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C00000"/>
                </a:solidFill>
              </a:rPr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02743" y="4707467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</a:rPr>
              <a:t>*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93480" y="4724400"/>
            <a:ext cx="38504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7C80"/>
                </a:solidFill>
              </a:rPr>
              <a:t>*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448499" y="4648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5583258" y="4648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0224438" y="4648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cxnSp>
        <p:nvCxnSpPr>
          <p:cNvPr id="13" name="Straight Connector 12"/>
          <p:cNvCxnSpPr/>
          <p:nvPr/>
        </p:nvCxnSpPr>
        <p:spPr>
          <a:xfrm>
            <a:off x="3657600" y="2438400"/>
            <a:ext cx="6934200" cy="0"/>
          </a:xfrm>
          <a:prstGeom prst="line">
            <a:avLst/>
          </a:prstGeom>
          <a:ln w="38100" cmpd="sng">
            <a:solidFill>
              <a:srgbClr val="FFC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7597" y="152400"/>
            <a:ext cx="144142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rgbClr val="FF0000"/>
                </a:solidFill>
              </a:rPr>
              <a:t>2020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7B116C-450B-4D6C-A656-9AB94F25EB05}"/>
              </a:ext>
            </a:extLst>
          </p:cNvPr>
          <p:cNvSpPr txBox="1"/>
          <p:nvPr/>
        </p:nvSpPr>
        <p:spPr>
          <a:xfrm>
            <a:off x="6331528" y="4648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931F3F-7324-4332-BAE7-8B98F8BFD559}"/>
              </a:ext>
            </a:extLst>
          </p:cNvPr>
          <p:cNvSpPr txBox="1"/>
          <p:nvPr/>
        </p:nvSpPr>
        <p:spPr>
          <a:xfrm>
            <a:off x="6731348" y="4648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B8377-6AEE-4170-8269-88EF6B5BAE32}"/>
              </a:ext>
            </a:extLst>
          </p:cNvPr>
          <p:cNvSpPr txBox="1"/>
          <p:nvPr/>
        </p:nvSpPr>
        <p:spPr>
          <a:xfrm>
            <a:off x="7891005" y="4648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8E5359-5A9D-4900-97FE-A8D250297ACC}"/>
              </a:ext>
            </a:extLst>
          </p:cNvPr>
          <p:cNvSpPr txBox="1"/>
          <p:nvPr/>
        </p:nvSpPr>
        <p:spPr>
          <a:xfrm>
            <a:off x="8261853" y="4648200"/>
            <a:ext cx="54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92D050"/>
                </a:solidFill>
                <a:sym typeface="Webdings" panose="05030102010509060703" pitchFamily="18" charset="2"/>
              </a:rPr>
              <a:t></a:t>
            </a:r>
            <a:endParaRPr lang="en-US" sz="2800" dirty="0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6582878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C8519-9E39-4355-A84E-083A8399A4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9" y="1672122"/>
            <a:ext cx="11731752" cy="4517136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20+ YEARS FE PASS RATE DATA</a:t>
            </a:r>
            <a:br>
              <a:rPr lang="en-US" sz="3000" dirty="0"/>
            </a:br>
            <a:r>
              <a:rPr lang="en-US" sz="3000" dirty="0"/>
              <a:t>TTU Civil Engineering Program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3400" y="2581072"/>
            <a:ext cx="3047999" cy="360520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9379362" y="4114800"/>
            <a:ext cx="633507" cy="707886"/>
          </a:xfrm>
          <a:prstGeom prst="rect">
            <a:avLst/>
          </a:prstGeom>
          <a:solidFill>
            <a:srgbClr val="FFC000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 Narrow" pitchFamily="34" charset="0"/>
              </a:rPr>
              <a:t>2014 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CBT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 EXAM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FORMAT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011188-3881-4E19-B6C9-E6F05729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15727" y="6401991"/>
            <a:ext cx="2057400" cy="273844"/>
          </a:xfrm>
        </p:spPr>
        <p:txBody>
          <a:bodyPr/>
          <a:lstStyle/>
          <a:p>
            <a:r>
              <a:rPr lang="en-US" dirty="0"/>
              <a:t>SLIDE </a:t>
            </a:r>
            <a:fld id="{19AEC7DB-447B-42C6-A478-252DCC0D907F}" type="slidenum">
              <a:rPr lang="en-US"/>
              <a:t>71</a:t>
            </a:fld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5339060D-9410-42E9-941C-6ADEA97E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376799" y="6310710"/>
            <a:ext cx="2133600" cy="365125"/>
          </a:xfrm>
        </p:spPr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1FEFFE2C-F0B1-4408-A7FA-B5A09829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/>
              <a:t>FE Exam Discussion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9923E-1B9A-468C-9B2D-C300EC3F95C9}"/>
              </a:ext>
            </a:extLst>
          </p:cNvPr>
          <p:cNvSpPr/>
          <p:nvPr/>
        </p:nvSpPr>
        <p:spPr>
          <a:xfrm>
            <a:off x="11201399" y="2560598"/>
            <a:ext cx="762000" cy="360520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7B6CF-85B9-49F7-B5C1-59131CAA4746}"/>
              </a:ext>
            </a:extLst>
          </p:cNvPr>
          <p:cNvSpPr txBox="1"/>
          <p:nvPr/>
        </p:nvSpPr>
        <p:spPr>
          <a:xfrm>
            <a:off x="11228694" y="4114800"/>
            <a:ext cx="609601" cy="692497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itchFamily="34" charset="0"/>
              </a:rPr>
              <a:t>2020 CBT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EXAM</a:t>
            </a:r>
          </a:p>
          <a:p>
            <a:pPr algn="ctr"/>
            <a:r>
              <a:rPr lang="en-US" sz="900" b="1" dirty="0">
                <a:latin typeface="Arial Narrow" pitchFamily="34" charset="0"/>
              </a:rPr>
              <a:t>FORMAT</a:t>
            </a: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67000"/>
              </a:schemeClr>
            </a:gs>
            <a:gs pos="48000">
              <a:schemeClr val="accent6">
                <a:lumMod val="97000"/>
                <a:lumOff val="3000"/>
              </a:schemeClr>
            </a:gs>
            <a:gs pos="100000">
              <a:schemeClr val="accent6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Summary Observations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458200" cy="4525963"/>
          </a:xfrm>
        </p:spPr>
        <p:txBody>
          <a:bodyPr/>
          <a:lstStyle/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NCEES changed the FE Exam in 2014 and again in July 2020.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Prior to 2014, typical performance was about 30 to 80, avg 50% correct, by topic (varies)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endParaRPr lang="en-US" sz="2000" dirty="0">
              <a:solidFill>
                <a:schemeClr val="bg1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000" u="sng" dirty="0">
                <a:solidFill>
                  <a:schemeClr val="bg1"/>
                </a:solidFill>
              </a:rPr>
              <a:t>FROM JAN 2014- JUN 2021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CIVIL Program analysis suggests that AM performance needs improvement in 4 of 10 topics.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Esp.; Computational Tools, Engineering Economics, Probability &amp; Statistics, Fluid Mechanics</a:t>
            </a:r>
          </a:p>
          <a:p>
            <a:pPr marL="609600" indent="-609600" eaLnBrk="1" hangingPunct="1">
              <a:lnSpc>
                <a:spcPct val="90000"/>
              </a:lnSpc>
              <a:buFontTx/>
              <a:buAutoNum type="arabicPeriod"/>
            </a:pPr>
            <a:r>
              <a:rPr lang="en-US" sz="2000" dirty="0">
                <a:solidFill>
                  <a:schemeClr val="bg1"/>
                </a:solidFill>
              </a:rPr>
              <a:t>PM performance needs improvement in 1 of 8 topics. </a:t>
            </a:r>
          </a:p>
          <a:p>
            <a:pPr marL="1371600" lvl="2" indent="-457200" eaLnBrk="1" hangingPunct="1">
              <a:lnSpc>
                <a:spcPct val="90000"/>
              </a:lnSpc>
            </a:pPr>
            <a:r>
              <a:rPr lang="en-US" sz="1600" dirty="0">
                <a:solidFill>
                  <a:schemeClr val="bg1"/>
                </a:solidFill>
              </a:rPr>
              <a:t>Esp.; Construction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>
                <a:solidFill>
                  <a:schemeClr val="bg1"/>
                </a:solidFill>
              </a:rPr>
              <a:pPr>
                <a:defRPr/>
              </a:pPr>
              <a:t>72</a:t>
            </a:fld>
            <a:endParaRPr lang="en-US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Recommendations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371601"/>
            <a:ext cx="82296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/>
              <a:t>SHORT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Encourage students </a:t>
            </a:r>
            <a:r>
              <a:rPr lang="en-US" sz="2000" u="sng" dirty="0"/>
              <a:t>NOT</a:t>
            </a:r>
            <a:r>
              <a:rPr lang="en-US" sz="2000" dirty="0"/>
              <a:t> to take FE early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Take FE Exam when best prepared to pass (graduating semester)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FE review course: special attention to reviews in problem topics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sz="2000" dirty="0"/>
          </a:p>
          <a:p>
            <a:pPr eaLnBrk="1" hangingPunct="1">
              <a:lnSpc>
                <a:spcPct val="90000"/>
              </a:lnSpc>
            </a:pPr>
            <a:r>
              <a:rPr lang="en-US" sz="2400" dirty="0"/>
              <a:t>LONGER TERM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Faculty evaluate curriculum relative to FE topics/specification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Use CE 4200 to introduce, and provide diagnostic data for, student FE Exam preparation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Consider Scope and Focus of FE Review Course (CE 4000)</a:t>
            </a:r>
          </a:p>
          <a:p>
            <a:pPr lvl="3" eaLnBrk="1" hangingPunct="1">
              <a:lnSpc>
                <a:spcPct val="90000"/>
              </a:lnSpc>
            </a:pPr>
            <a:r>
              <a:rPr lang="en-US" sz="1600" dirty="0"/>
              <a:t>Review?  Re-Learn? Learn?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Accumulate FE pass rate data for current version of Exam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SPR 2022 Semester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73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6">
                <a:lumMod val="5000"/>
                <a:lumOff val="95000"/>
              </a:schemeClr>
            </a:gs>
            <a:gs pos="74000">
              <a:schemeClr val="accent6">
                <a:lumMod val="45000"/>
                <a:lumOff val="55000"/>
              </a:schemeClr>
            </a:gs>
            <a:gs pos="83000">
              <a:schemeClr val="accent6">
                <a:lumMod val="45000"/>
                <a:lumOff val="55000"/>
              </a:schemeClr>
            </a:gs>
            <a:gs pos="100000">
              <a:schemeClr val="accent6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TTU CIVIL Program Performance</a:t>
            </a:r>
            <a:br>
              <a:rPr lang="en-US" dirty="0"/>
            </a:br>
            <a:r>
              <a:rPr lang="en-US" dirty="0"/>
              <a:t>OVERALL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A20B56-D84A-4D0F-8187-284B1B74052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C144D841-CED9-4A53-AFDD-7F9BDE175013}"/>
              </a:ext>
            </a:extLst>
          </p:cNvPr>
          <p:cNvSpPr txBox="1">
            <a:spLocks/>
          </p:cNvSpPr>
          <p:nvPr/>
        </p:nvSpPr>
        <p:spPr bwMode="auto">
          <a:xfrm>
            <a:off x="609601" y="6245225"/>
            <a:ext cx="28448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1000" kern="1200">
                <a:solidFill>
                  <a:schemeClr val="bg1">
                    <a:lumMod val="65000"/>
                  </a:schemeClr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schemeClr val="tx1"/>
                </a:solidFill>
              </a:rPr>
              <a:t>SPR 2022 Semester</a:t>
            </a:r>
          </a:p>
        </p:txBody>
      </p:sp>
      <p:pic>
        <p:nvPicPr>
          <p:cNvPr id="1026" name="Picture 2" descr="Image result for FE EXAM">
            <a:extLst>
              <a:ext uri="{FF2B5EF4-FFF2-40B4-BE49-F238E27FC236}">
                <a16:creationId xmlns:a16="http://schemas.microsoft.com/office/drawing/2014/main" id="{66813974-7790-493E-9B97-41216B2E31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2078831"/>
            <a:ext cx="3657600" cy="3657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63499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2">
                <a:lumMod val="5000"/>
                <a:lumOff val="95000"/>
              </a:schemeClr>
            </a:gs>
            <a:gs pos="74000">
              <a:schemeClr val="accent2">
                <a:lumMod val="45000"/>
                <a:lumOff val="55000"/>
              </a:schemeClr>
            </a:gs>
            <a:gs pos="83000">
              <a:schemeClr val="accent2">
                <a:lumMod val="45000"/>
                <a:lumOff val="55000"/>
              </a:schemeClr>
            </a:gs>
            <a:gs pos="100000">
              <a:schemeClr val="accent2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D5C8519-9E39-4355-A84E-083A8399A446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76799" y="1672122"/>
            <a:ext cx="11731752" cy="4517136"/>
          </a:xfrm>
          <a:prstGeom prst="rect">
            <a:avLst/>
          </a:prstGeom>
        </p:spPr>
      </p:pic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000" dirty="0"/>
              <a:t>20+ YEARS FE PASS RATE DATA</a:t>
            </a:r>
            <a:br>
              <a:rPr lang="en-US" sz="3000" dirty="0"/>
            </a:br>
            <a:r>
              <a:rPr lang="en-US" sz="3000" dirty="0"/>
              <a:t>TTU Civil Engineering Program Performance</a:t>
            </a:r>
          </a:p>
        </p:txBody>
      </p:sp>
      <p:sp>
        <p:nvSpPr>
          <p:cNvPr id="6" name="Rectangle 5"/>
          <p:cNvSpPr/>
          <p:nvPr/>
        </p:nvSpPr>
        <p:spPr>
          <a:xfrm>
            <a:off x="8153400" y="2581072"/>
            <a:ext cx="3047999" cy="3605201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7" name="TextBox 6"/>
          <p:cNvSpPr txBox="1"/>
          <p:nvPr/>
        </p:nvSpPr>
        <p:spPr>
          <a:xfrm>
            <a:off x="9379362" y="4114800"/>
            <a:ext cx="633507" cy="707886"/>
          </a:xfrm>
          <a:prstGeom prst="rect">
            <a:avLst/>
          </a:prstGeom>
          <a:solidFill>
            <a:srgbClr val="FFC000">
              <a:alpha val="80000"/>
            </a:srgb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000" b="1" dirty="0">
                <a:latin typeface="Arial Narrow" pitchFamily="34" charset="0"/>
              </a:rPr>
              <a:t>2014 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CBT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 EXAM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FORMAT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D7011188-3881-4E19-B6C9-E6F057291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5999" y="6424287"/>
            <a:ext cx="2057400" cy="273844"/>
          </a:xfrm>
        </p:spPr>
        <p:txBody>
          <a:bodyPr/>
          <a:lstStyle/>
          <a:p>
            <a:r>
              <a:rPr lang="en-US" dirty="0"/>
              <a:t>SLIDE </a:t>
            </a:r>
            <a:fld id="{19AEC7DB-447B-42C6-A478-252DCC0D907F}" type="slidenum">
              <a:rPr lang="en-US"/>
              <a:t>9</a:t>
            </a:fld>
            <a:endParaRPr lang="en-US" dirty="0"/>
          </a:p>
        </p:txBody>
      </p:sp>
      <p:sp>
        <p:nvSpPr>
          <p:cNvPr id="11" name="Date Placeholder 5">
            <a:extLst>
              <a:ext uri="{FF2B5EF4-FFF2-40B4-BE49-F238E27FC236}">
                <a16:creationId xmlns:a16="http://schemas.microsoft.com/office/drawing/2014/main" id="{5339060D-9410-42E9-941C-6ADEA97E11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07603" y="6378646"/>
            <a:ext cx="2133600" cy="365125"/>
          </a:xfrm>
        </p:spPr>
        <p:txBody>
          <a:bodyPr/>
          <a:lstStyle/>
          <a:p>
            <a:r>
              <a:rPr lang="en-US" dirty="0"/>
              <a:t>Spring 2022</a:t>
            </a:r>
          </a:p>
        </p:txBody>
      </p:sp>
      <p:sp>
        <p:nvSpPr>
          <p:cNvPr id="12" name="Footer Placeholder 7">
            <a:extLst>
              <a:ext uri="{FF2B5EF4-FFF2-40B4-BE49-F238E27FC236}">
                <a16:creationId xmlns:a16="http://schemas.microsoft.com/office/drawing/2014/main" id="{1FEFFE2C-F0B1-4408-A7FA-B5A09829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1"/>
            <a:ext cx="2895600" cy="365125"/>
          </a:xfrm>
        </p:spPr>
        <p:txBody>
          <a:bodyPr/>
          <a:lstStyle/>
          <a:p>
            <a:r>
              <a:rPr lang="en-US" dirty="0"/>
              <a:t>FE Exam Discussion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39923E-1B9A-468C-9B2D-C300EC3F95C9}"/>
              </a:ext>
            </a:extLst>
          </p:cNvPr>
          <p:cNvSpPr/>
          <p:nvPr/>
        </p:nvSpPr>
        <p:spPr>
          <a:xfrm>
            <a:off x="11201399" y="2560598"/>
            <a:ext cx="762000" cy="3605201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57B6CF-85B9-49F7-B5C1-59131CAA4746}"/>
              </a:ext>
            </a:extLst>
          </p:cNvPr>
          <p:cNvSpPr txBox="1"/>
          <p:nvPr/>
        </p:nvSpPr>
        <p:spPr>
          <a:xfrm>
            <a:off x="11228694" y="4114800"/>
            <a:ext cx="609601" cy="692497"/>
          </a:xfrm>
          <a:prstGeom prst="rect">
            <a:avLst/>
          </a:prstGeom>
          <a:solidFill>
            <a:srgbClr val="00B050">
              <a:alpha val="8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000" b="1" dirty="0">
                <a:latin typeface="Arial Narrow" pitchFamily="34" charset="0"/>
              </a:rPr>
              <a:t>2020 CBT</a:t>
            </a:r>
          </a:p>
          <a:p>
            <a:pPr algn="ctr"/>
            <a:r>
              <a:rPr lang="en-US" sz="1000" b="1" dirty="0">
                <a:latin typeface="Arial Narrow" pitchFamily="34" charset="0"/>
              </a:rPr>
              <a:t>EXAM</a:t>
            </a:r>
          </a:p>
          <a:p>
            <a:pPr algn="ctr"/>
            <a:r>
              <a:rPr lang="en-US" sz="900" b="1" dirty="0">
                <a:latin typeface="Arial Narrow" pitchFamily="34" charset="0"/>
              </a:rPr>
              <a:t>FORMAT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1375</TotalTime>
  <Words>3175</Words>
  <Application>Microsoft Office PowerPoint</Application>
  <PresentationFormat>Widescreen</PresentationFormat>
  <Paragraphs>967</Paragraphs>
  <Slides>73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78" baseType="lpstr">
      <vt:lpstr>Arial</vt:lpstr>
      <vt:lpstr>Arial Narrow</vt:lpstr>
      <vt:lpstr>Book Antiqua</vt:lpstr>
      <vt:lpstr>Calibri</vt:lpstr>
      <vt:lpstr>Default Design</vt:lpstr>
      <vt:lpstr> FE EXAM PERFORMANCE CIVIL ENGINEERING PROGRAM  Department of Civil, Environmental &amp; Construction Engineering Texas Tech University</vt:lpstr>
      <vt:lpstr>Overview</vt:lpstr>
      <vt:lpstr>FE Exam Interpretive Context</vt:lpstr>
      <vt:lpstr>PowerPoint Presentation</vt:lpstr>
      <vt:lpstr>What is the FE, really?</vt:lpstr>
      <vt:lpstr>PowerPoint Presentation</vt:lpstr>
      <vt:lpstr>FE Exam Data… herein</vt:lpstr>
      <vt:lpstr>TTU CIVIL Program Performance OVERALL</vt:lpstr>
      <vt:lpstr>20+ YEARS FE PASS RATE DATA TTU Civil Engineering Program Performance</vt:lpstr>
      <vt:lpstr>TTU Carnegie Comparators Carnegie Classification: Prof+A&amp;S/HGC Professions plus arts &amp; sciences, high graduate coexistence “60–79 percent of bachelor’s degree majors were in professional fields, and graduate degrees were observed in at least half of the fields corresponding to undergraduate majors.”</vt:lpstr>
      <vt:lpstr>TTU Carnegie Comparators, cont’d Carnegie Classification: Prof+A&amp;S/HGC Professions plus arts &amp; sciences, high graduate coexistence “60–79 percent of bachelor’s degree majors were in professional fields, and graduate degrees were observed in at least half of the fields corresponding to undergraduate majors.”</vt:lpstr>
      <vt:lpstr>TTU CIVIL Program Performance pre-2014 (AM &amp; PM) data</vt:lpstr>
      <vt:lpstr>CIVIL Program Performance AM-Portion</vt:lpstr>
      <vt:lpstr>PowerPoint Presentation</vt:lpstr>
      <vt:lpstr>PowerPoint Presentation</vt:lpstr>
      <vt:lpstr>Civil Engineering Program  AM Portion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Civil Engineering Program  AM Portion</vt:lpstr>
      <vt:lpstr>PowerPoint Presentation</vt:lpstr>
      <vt:lpstr>PowerPoint Presentation</vt:lpstr>
      <vt:lpstr>PowerPoint Presentation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Engineering Program  AM Comparison</vt:lpstr>
      <vt:lpstr>CIVIL Program Performance AM-Challenges (pre-2014) (Averages April 2012– October 2013)</vt:lpstr>
      <vt:lpstr>CIVIL Program Performance PM-Portion</vt:lpstr>
      <vt:lpstr>Civil Engineering Program  PM Portion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Civil Engineering Program  PM Comparison</vt:lpstr>
      <vt:lpstr>Civil Engineering Program  PM Comparison</vt:lpstr>
      <vt:lpstr>Civil Engineering Program  PM Comparison</vt:lpstr>
      <vt:lpstr>Civil Engineering Program  PM Comparison</vt:lpstr>
      <vt:lpstr>Civil Engineering Program  PM Comparison</vt:lpstr>
      <vt:lpstr>Civil Engineering Program  PM Comparison</vt:lpstr>
      <vt:lpstr>Civil Engineering Program  PM Comparison</vt:lpstr>
      <vt:lpstr>Civil Engineering Program  PM Comparison</vt:lpstr>
      <vt:lpstr>Civil Engineering Program  PM Comparison</vt:lpstr>
      <vt:lpstr>CIVIL Program Performance PM-Challenges (pre 2014)  (Averages Apr 2012– Oct 2013)</vt:lpstr>
      <vt:lpstr>TTU CIVIL Program Performance 2014-2020 data</vt:lpstr>
      <vt:lpstr>Ongoing Evolution of the FE Exam</vt:lpstr>
      <vt:lpstr>20+ YEARS FE PASS RATE DATA TTU Civil Engineering Program Performance</vt:lpstr>
      <vt:lpstr>2020 FE Exam (CIVIL)</vt:lpstr>
      <vt:lpstr>PowerPoint Presentation</vt:lpstr>
      <vt:lpstr>PowerPoint Presentation</vt:lpstr>
      <vt:lpstr>PowerPoint Presentation</vt:lpstr>
      <vt:lpstr>PowerPoint Presentation</vt:lpstr>
      <vt:lpstr>20+ YEARS FE PASS RATE DATA TTU Civil Engineering Program Performance</vt:lpstr>
      <vt:lpstr>Summary Observations</vt:lpstr>
      <vt:lpstr>Recommendations</vt:lpstr>
    </vt:vector>
  </TitlesOfParts>
  <Company>Texas Tech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STATAUS REPORT FE EXAM PERFORMANCE Texas Tech University</dc:title>
  <dc:creator>blawson</dc:creator>
  <cp:lastModifiedBy>Lawson, William D</cp:lastModifiedBy>
  <cp:revision>167</cp:revision>
  <cp:lastPrinted>2022-02-07T00:05:12Z</cp:lastPrinted>
  <dcterms:created xsi:type="dcterms:W3CDTF">2006-07-27T14:57:31Z</dcterms:created>
  <dcterms:modified xsi:type="dcterms:W3CDTF">2022-02-07T00:05:22Z</dcterms:modified>
</cp:coreProperties>
</file>