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57" r:id="rId3"/>
    <p:sldId id="322" r:id="rId4"/>
    <p:sldId id="320" r:id="rId5"/>
    <p:sldId id="323" r:id="rId6"/>
    <p:sldId id="258" r:id="rId7"/>
    <p:sldId id="281" r:id="rId8"/>
    <p:sldId id="259" r:id="rId9"/>
    <p:sldId id="276" r:id="rId10"/>
    <p:sldId id="277" r:id="rId11"/>
    <p:sldId id="278" r:id="rId12"/>
    <p:sldId id="279" r:id="rId13"/>
    <p:sldId id="260" r:id="rId14"/>
    <p:sldId id="280" r:id="rId15"/>
    <p:sldId id="262" r:id="rId16"/>
    <p:sldId id="284" r:id="rId17"/>
    <p:sldId id="286" r:id="rId18"/>
    <p:sldId id="285" r:id="rId19"/>
    <p:sldId id="265" r:id="rId20"/>
    <p:sldId id="266" r:id="rId21"/>
    <p:sldId id="267" r:id="rId22"/>
    <p:sldId id="268" r:id="rId23"/>
    <p:sldId id="269" r:id="rId24"/>
    <p:sldId id="270" r:id="rId25"/>
    <p:sldId id="272" r:id="rId26"/>
    <p:sldId id="273" r:id="rId27"/>
    <p:sldId id="300" r:id="rId28"/>
    <p:sldId id="275" r:id="rId29"/>
    <p:sldId id="294" r:id="rId30"/>
    <p:sldId id="293" r:id="rId31"/>
    <p:sldId id="295" r:id="rId32"/>
    <p:sldId id="297" r:id="rId33"/>
    <p:sldId id="302" r:id="rId34"/>
    <p:sldId id="298" r:id="rId35"/>
    <p:sldId id="299" r:id="rId36"/>
    <p:sldId id="312" r:id="rId37"/>
    <p:sldId id="303" r:id="rId38"/>
    <p:sldId id="304" r:id="rId39"/>
    <p:sldId id="307" r:id="rId40"/>
    <p:sldId id="308" r:id="rId41"/>
    <p:sldId id="310" r:id="rId42"/>
  </p:sldIdLst>
  <p:sldSz cx="12192000" cy="6858000"/>
  <p:notesSz cx="7315200" cy="9601200"/>
  <p:defaultTextStyle>
    <a:defPPr>
      <a:defRPr lang="en-US"/>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200" algn="l" rtl="0" eaLnBrk="0" fontAlgn="base" hangingPunct="0">
      <a:spcBef>
        <a:spcPct val="0"/>
      </a:spcBef>
      <a:spcAft>
        <a:spcPct val="0"/>
      </a:spcAft>
      <a:defRPr sz="2000" kern="1200">
        <a:solidFill>
          <a:schemeClr val="tx1"/>
        </a:solidFill>
        <a:latin typeface="Arial" charset="0"/>
        <a:ea typeface="+mn-ea"/>
        <a:cs typeface="+mn-cs"/>
      </a:defRPr>
    </a:lvl2pPr>
    <a:lvl3pPr marL="914400" algn="l" rtl="0" eaLnBrk="0" fontAlgn="base" hangingPunct="0">
      <a:spcBef>
        <a:spcPct val="0"/>
      </a:spcBef>
      <a:spcAft>
        <a:spcPct val="0"/>
      </a:spcAft>
      <a:defRPr sz="2000" kern="1200">
        <a:solidFill>
          <a:schemeClr val="tx1"/>
        </a:solidFill>
        <a:latin typeface="Arial" charset="0"/>
        <a:ea typeface="+mn-ea"/>
        <a:cs typeface="+mn-cs"/>
      </a:defRPr>
    </a:lvl3pPr>
    <a:lvl4pPr marL="1371600" algn="l" rtl="0" eaLnBrk="0" fontAlgn="base" hangingPunct="0">
      <a:spcBef>
        <a:spcPct val="0"/>
      </a:spcBef>
      <a:spcAft>
        <a:spcPct val="0"/>
      </a:spcAft>
      <a:defRPr sz="2000" kern="1200">
        <a:solidFill>
          <a:schemeClr val="tx1"/>
        </a:solidFill>
        <a:latin typeface="Arial" charset="0"/>
        <a:ea typeface="+mn-ea"/>
        <a:cs typeface="+mn-cs"/>
      </a:defRPr>
    </a:lvl4pPr>
    <a:lvl5pPr marL="1828800" algn="l"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5">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handoutView">
  <p:normalViewPr>
    <p:restoredLeft sz="15648" autoAdjust="0"/>
    <p:restoredTop sz="94611" autoAdjust="0"/>
  </p:normalViewPr>
  <p:slideViewPr>
    <p:cSldViewPr showGuides="1">
      <p:cViewPr varScale="1">
        <p:scale>
          <a:sx n="118" d="100"/>
          <a:sy n="118" d="100"/>
        </p:scale>
        <p:origin x="610" y="8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90" d="100"/>
          <a:sy n="90" d="100"/>
        </p:scale>
        <p:origin x="4022" y="53"/>
      </p:cViewPr>
      <p:guideLst>
        <p:guide orient="horz" pos="3025"/>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lawson\Documents\NIEE-MC\Ethics%20Presentations\ASCE%20GeoInstitute%20OK%20City%202014\Gallup%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91753656363732"/>
          <c:y val="3.6551505135932083E-2"/>
          <c:w val="0.84789782555719406"/>
          <c:h val="0.81116308609571952"/>
        </c:manualLayout>
      </c:layout>
      <c:scatterChart>
        <c:scatterStyle val="lineMarker"/>
        <c:varyColors val="0"/>
        <c:ser>
          <c:idx val="0"/>
          <c:order val="0"/>
          <c:tx>
            <c:strRef>
              <c:f>Sheet1!$B$1</c:f>
              <c:strCache>
                <c:ptCount val="1"/>
                <c:pt idx="0">
                  <c:v>ENGINEERS</c:v>
                </c:pt>
              </c:strCache>
            </c:strRef>
          </c:tx>
          <c:spPr>
            <a:ln w="12700">
              <a:solidFill>
                <a:srgbClr val="FFC000"/>
              </a:solidFill>
            </a:ln>
          </c:spPr>
          <c:marker>
            <c:symbol val="diamond"/>
            <c:size val="8"/>
            <c:spPr>
              <a:solidFill>
                <a:srgbClr val="FFC000"/>
              </a:solidFill>
            </c:spPr>
          </c:marker>
          <c:trendline>
            <c:spPr>
              <a:ln>
                <a:solidFill>
                  <a:srgbClr val="FFC000"/>
                </a:solidFill>
              </a:ln>
            </c:spPr>
            <c:trendlineType val="linear"/>
            <c:dispRSqr val="0"/>
            <c:dispEq val="0"/>
          </c:trendline>
          <c:xVal>
            <c:numRef>
              <c:f>Sheet1!$A$2:$A$47</c:f>
              <c:numCache>
                <c:formatCode>General</c:formatCode>
                <c:ptCount val="46"/>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numCache>
            </c:numRef>
          </c:xVal>
          <c:yVal>
            <c:numRef>
              <c:f>Sheet1!$B$2:$B$47</c:f>
              <c:numCache>
                <c:formatCode>General</c:formatCode>
                <c:ptCount val="46"/>
                <c:pt idx="6">
                  <c:v>48</c:v>
                </c:pt>
                <c:pt idx="7">
                  <c:v>46</c:v>
                </c:pt>
                <c:pt idx="11">
                  <c:v>48</c:v>
                </c:pt>
                <c:pt idx="13">
                  <c:v>45</c:v>
                </c:pt>
                <c:pt idx="18">
                  <c:v>48</c:v>
                </c:pt>
                <c:pt idx="20">
                  <c:v>50</c:v>
                </c:pt>
                <c:pt idx="21">
                  <c:v>45</c:v>
                </c:pt>
                <c:pt idx="22">
                  <c:v>48</c:v>
                </c:pt>
                <c:pt idx="23">
                  <c:v>49</c:v>
                </c:pt>
                <c:pt idx="24">
                  <c:v>49</c:v>
                </c:pt>
                <c:pt idx="25">
                  <c:v>53</c:v>
                </c:pt>
                <c:pt idx="26">
                  <c:v>48</c:v>
                </c:pt>
                <c:pt idx="27">
                  <c:v>49</c:v>
                </c:pt>
                <c:pt idx="28">
                  <c:v>50</c:v>
                </c:pt>
                <c:pt idx="29">
                  <c:v>50</c:v>
                </c:pt>
                <c:pt idx="30">
                  <c:v>56</c:v>
                </c:pt>
                <c:pt idx="31">
                  <c:v>60</c:v>
                </c:pt>
                <c:pt idx="33">
                  <c:v>59</c:v>
                </c:pt>
                <c:pt idx="36">
                  <c:v>61</c:v>
                </c:pt>
                <c:pt idx="39">
                  <c:v>62</c:v>
                </c:pt>
                <c:pt idx="42">
                  <c:v>70</c:v>
                </c:pt>
              </c:numCache>
            </c:numRef>
          </c:yVal>
          <c:smooth val="0"/>
          <c:extLst>
            <c:ext xmlns:c16="http://schemas.microsoft.com/office/drawing/2014/chart" uri="{C3380CC4-5D6E-409C-BE32-E72D297353CC}">
              <c16:uniqueId val="{00000001-ADBF-42E5-9745-2871F043BDEB}"/>
            </c:ext>
          </c:extLst>
        </c:ser>
        <c:ser>
          <c:idx val="1"/>
          <c:order val="1"/>
          <c:tx>
            <c:strRef>
              <c:f>Sheet1!$C$1</c:f>
              <c:strCache>
                <c:ptCount val="1"/>
                <c:pt idx="0">
                  <c:v>DOCTORS</c:v>
                </c:pt>
              </c:strCache>
            </c:strRef>
          </c:tx>
          <c:spPr>
            <a:ln w="12700">
              <a:solidFill>
                <a:schemeClr val="accent6">
                  <a:lumMod val="40000"/>
                  <a:lumOff val="60000"/>
                </a:schemeClr>
              </a:solidFill>
            </a:ln>
          </c:spPr>
          <c:marker>
            <c:symbol val="square"/>
            <c:size val="5"/>
            <c:spPr>
              <a:solidFill>
                <a:srgbClr val="0000FF"/>
              </a:solidFill>
            </c:spPr>
          </c:marker>
          <c:xVal>
            <c:numRef>
              <c:f>Sheet1!$A$2:$A$47</c:f>
              <c:numCache>
                <c:formatCode>General</c:formatCode>
                <c:ptCount val="46"/>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numCache>
            </c:numRef>
          </c:xVal>
          <c:yVal>
            <c:numRef>
              <c:f>Sheet1!$C$2:$C$47</c:f>
              <c:numCache>
                <c:formatCode>General</c:formatCode>
                <c:ptCount val="46"/>
                <c:pt idx="6">
                  <c:v>56</c:v>
                </c:pt>
                <c:pt idx="7">
                  <c:v>54</c:v>
                </c:pt>
                <c:pt idx="11">
                  <c:v>50</c:v>
                </c:pt>
                <c:pt idx="13">
                  <c:v>52</c:v>
                </c:pt>
                <c:pt idx="15">
                  <c:v>58</c:v>
                </c:pt>
                <c:pt idx="18">
                  <c:v>53</c:v>
                </c:pt>
                <c:pt idx="20">
                  <c:v>52</c:v>
                </c:pt>
                <c:pt idx="21">
                  <c:v>54</c:v>
                </c:pt>
                <c:pt idx="22">
                  <c:v>52</c:v>
                </c:pt>
                <c:pt idx="23">
                  <c:v>51</c:v>
                </c:pt>
                <c:pt idx="24">
                  <c:v>47</c:v>
                </c:pt>
                <c:pt idx="25">
                  <c:v>54</c:v>
                </c:pt>
                <c:pt idx="26">
                  <c:v>55</c:v>
                </c:pt>
                <c:pt idx="27">
                  <c:v>56</c:v>
                </c:pt>
                <c:pt idx="28">
                  <c:v>57</c:v>
                </c:pt>
                <c:pt idx="29">
                  <c:v>58</c:v>
                </c:pt>
                <c:pt idx="30">
                  <c:v>63</c:v>
                </c:pt>
                <c:pt idx="31">
                  <c:v>66</c:v>
                </c:pt>
                <c:pt idx="32">
                  <c:v>63</c:v>
                </c:pt>
                <c:pt idx="33">
                  <c:v>68</c:v>
                </c:pt>
                <c:pt idx="34">
                  <c:v>67</c:v>
                </c:pt>
                <c:pt idx="35">
                  <c:v>65</c:v>
                </c:pt>
                <c:pt idx="36">
                  <c:v>69</c:v>
                </c:pt>
                <c:pt idx="37">
                  <c:v>64</c:v>
                </c:pt>
                <c:pt idx="38">
                  <c:v>64</c:v>
                </c:pt>
                <c:pt idx="39">
                  <c:v>65</c:v>
                </c:pt>
                <c:pt idx="40">
                  <c:v>66</c:v>
                </c:pt>
                <c:pt idx="41">
                  <c:v>70</c:v>
                </c:pt>
                <c:pt idx="42">
                  <c:v>70</c:v>
                </c:pt>
                <c:pt idx="43">
                  <c:v>69</c:v>
                </c:pt>
              </c:numCache>
            </c:numRef>
          </c:yVal>
          <c:smooth val="0"/>
          <c:extLst>
            <c:ext xmlns:c16="http://schemas.microsoft.com/office/drawing/2014/chart" uri="{C3380CC4-5D6E-409C-BE32-E72D297353CC}">
              <c16:uniqueId val="{00000002-ADBF-42E5-9745-2871F043BDEB}"/>
            </c:ext>
          </c:extLst>
        </c:ser>
        <c:ser>
          <c:idx val="2"/>
          <c:order val="2"/>
          <c:tx>
            <c:strRef>
              <c:f>Sheet1!$D$1</c:f>
              <c:strCache>
                <c:ptCount val="1"/>
                <c:pt idx="0">
                  <c:v>ACCOUNTANTS</c:v>
                </c:pt>
              </c:strCache>
            </c:strRef>
          </c:tx>
          <c:spPr>
            <a:ln w="12700">
              <a:solidFill>
                <a:schemeClr val="accent5">
                  <a:lumMod val="60000"/>
                  <a:lumOff val="40000"/>
                </a:schemeClr>
              </a:solidFill>
            </a:ln>
          </c:spPr>
          <c:marker>
            <c:spPr>
              <a:solidFill>
                <a:srgbClr val="C00000"/>
              </a:solidFill>
            </c:spPr>
          </c:marker>
          <c:xVal>
            <c:numRef>
              <c:f>Sheet1!$A$2:$A$47</c:f>
              <c:numCache>
                <c:formatCode>General</c:formatCode>
                <c:ptCount val="46"/>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numCache>
            </c:numRef>
          </c:xVal>
          <c:yVal>
            <c:numRef>
              <c:f>Sheet1!$D$2:$D$47</c:f>
              <c:numCache>
                <c:formatCode>General</c:formatCode>
                <c:ptCount val="46"/>
                <c:pt idx="30">
                  <c:v>38</c:v>
                </c:pt>
                <c:pt idx="31">
                  <c:v>41</c:v>
                </c:pt>
                <c:pt idx="32">
                  <c:v>32</c:v>
                </c:pt>
                <c:pt idx="33">
                  <c:v>35</c:v>
                </c:pt>
                <c:pt idx="35">
                  <c:v>39</c:v>
                </c:pt>
                <c:pt idx="38">
                  <c:v>38</c:v>
                </c:pt>
                <c:pt idx="41">
                  <c:v>43</c:v>
                </c:pt>
              </c:numCache>
            </c:numRef>
          </c:yVal>
          <c:smooth val="0"/>
          <c:extLst>
            <c:ext xmlns:c16="http://schemas.microsoft.com/office/drawing/2014/chart" uri="{C3380CC4-5D6E-409C-BE32-E72D297353CC}">
              <c16:uniqueId val="{00000003-ADBF-42E5-9745-2871F043BDEB}"/>
            </c:ext>
          </c:extLst>
        </c:ser>
        <c:ser>
          <c:idx val="3"/>
          <c:order val="3"/>
          <c:tx>
            <c:strRef>
              <c:f>Sheet1!$E$1</c:f>
              <c:strCache>
                <c:ptCount val="1"/>
                <c:pt idx="0">
                  <c:v>BUILDING CONTRACTORS</c:v>
                </c:pt>
              </c:strCache>
            </c:strRef>
          </c:tx>
          <c:spPr>
            <a:ln w="12700"/>
          </c:spPr>
          <c:marker>
            <c:symbol val="circle"/>
            <c:size val="5"/>
            <c:spPr>
              <a:solidFill>
                <a:schemeClr val="tx1"/>
              </a:solidFill>
            </c:spPr>
          </c:marker>
          <c:xVal>
            <c:numRef>
              <c:f>Sheet1!$A$2:$A$47</c:f>
              <c:numCache>
                <c:formatCode>General</c:formatCode>
                <c:ptCount val="46"/>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numCache>
            </c:numRef>
          </c:xVal>
          <c:yVal>
            <c:numRef>
              <c:f>Sheet1!$E$2:$E$47</c:f>
              <c:numCache>
                <c:formatCode>General</c:formatCode>
                <c:ptCount val="46"/>
                <c:pt idx="6">
                  <c:v>23</c:v>
                </c:pt>
                <c:pt idx="7">
                  <c:v>18</c:v>
                </c:pt>
                <c:pt idx="11">
                  <c:v>19</c:v>
                </c:pt>
                <c:pt idx="13">
                  <c:v>18</c:v>
                </c:pt>
                <c:pt idx="15">
                  <c:v>21</c:v>
                </c:pt>
                <c:pt idx="18">
                  <c:v>22</c:v>
                </c:pt>
                <c:pt idx="20">
                  <c:v>20</c:v>
                </c:pt>
                <c:pt idx="21">
                  <c:v>20</c:v>
                </c:pt>
                <c:pt idx="22">
                  <c:v>19</c:v>
                </c:pt>
                <c:pt idx="23">
                  <c:v>20</c:v>
                </c:pt>
                <c:pt idx="24">
                  <c:v>17</c:v>
                </c:pt>
                <c:pt idx="25">
                  <c:v>21</c:v>
                </c:pt>
                <c:pt idx="26">
                  <c:v>23</c:v>
                </c:pt>
                <c:pt idx="27">
                  <c:v>20</c:v>
                </c:pt>
                <c:pt idx="28">
                  <c:v>19</c:v>
                </c:pt>
                <c:pt idx="29">
                  <c:v>18</c:v>
                </c:pt>
                <c:pt idx="30">
                  <c:v>23</c:v>
                </c:pt>
                <c:pt idx="32">
                  <c:v>20</c:v>
                </c:pt>
                <c:pt idx="35">
                  <c:v>20</c:v>
                </c:pt>
                <c:pt idx="38">
                  <c:v>22</c:v>
                </c:pt>
                <c:pt idx="41">
                  <c:v>26</c:v>
                </c:pt>
              </c:numCache>
            </c:numRef>
          </c:yVal>
          <c:smooth val="0"/>
          <c:extLst>
            <c:ext xmlns:c16="http://schemas.microsoft.com/office/drawing/2014/chart" uri="{C3380CC4-5D6E-409C-BE32-E72D297353CC}">
              <c16:uniqueId val="{00000004-ADBF-42E5-9745-2871F043BDEB}"/>
            </c:ext>
          </c:extLst>
        </c:ser>
        <c:dLbls>
          <c:showLegendKey val="0"/>
          <c:showVal val="0"/>
          <c:showCatName val="0"/>
          <c:showSerName val="0"/>
          <c:showPercent val="0"/>
          <c:showBubbleSize val="0"/>
        </c:dLbls>
        <c:axId val="84619648"/>
        <c:axId val="84622720"/>
      </c:scatterChart>
      <c:valAx>
        <c:axId val="84619648"/>
        <c:scaling>
          <c:orientation val="minMax"/>
          <c:max val="2015"/>
          <c:min val="1970"/>
        </c:scaling>
        <c:delete val="0"/>
        <c:axPos val="b"/>
        <c:title>
          <c:tx>
            <c:rich>
              <a:bodyPr/>
              <a:lstStyle/>
              <a:p>
                <a:pPr>
                  <a:defRPr sz="1050"/>
                </a:pPr>
                <a:r>
                  <a:rPr lang="en-US" sz="1400" dirty="0"/>
                  <a:t>Year</a:t>
                </a:r>
              </a:p>
            </c:rich>
          </c:tx>
          <c:layout>
            <c:manualLayout>
              <c:xMode val="edge"/>
              <c:yMode val="edge"/>
              <c:x val="0.50558571625915172"/>
              <c:y val="0.91448315835520533"/>
            </c:manualLayout>
          </c:layout>
          <c:overlay val="0"/>
        </c:title>
        <c:numFmt formatCode="General" sourceLinked="1"/>
        <c:majorTickMark val="none"/>
        <c:minorTickMark val="none"/>
        <c:tickLblPos val="nextTo"/>
        <c:crossAx val="84622720"/>
        <c:crosses val="autoZero"/>
        <c:crossBetween val="midCat"/>
      </c:valAx>
      <c:valAx>
        <c:axId val="84622720"/>
        <c:scaling>
          <c:orientation val="minMax"/>
          <c:max val="100"/>
        </c:scaling>
        <c:delete val="0"/>
        <c:axPos val="l"/>
        <c:majorGridlines/>
        <c:title>
          <c:tx>
            <c:rich>
              <a:bodyPr/>
              <a:lstStyle/>
              <a:p>
                <a:pPr>
                  <a:defRPr sz="1400"/>
                </a:pPr>
                <a:r>
                  <a:rPr lang="en-US" sz="1400"/>
                  <a:t>Percentage "Very High/High"</a:t>
                </a:r>
              </a:p>
            </c:rich>
          </c:tx>
          <c:overlay val="0"/>
        </c:title>
        <c:numFmt formatCode="General" sourceLinked="1"/>
        <c:majorTickMark val="none"/>
        <c:minorTickMark val="none"/>
        <c:tickLblPos val="nextTo"/>
        <c:crossAx val="84619648"/>
        <c:crosses val="autoZero"/>
        <c:crossBetween val="midCat"/>
      </c:valAx>
    </c:plotArea>
    <c:legend>
      <c:legendPos val="r"/>
      <c:legendEntry>
        <c:idx val="4"/>
        <c:delete val="1"/>
      </c:legendEntry>
      <c:layout>
        <c:manualLayout>
          <c:xMode val="edge"/>
          <c:yMode val="edge"/>
          <c:x val="0.12608828006088291"/>
          <c:y val="4.8425132043679729E-2"/>
          <c:w val="0.27117199391171992"/>
          <c:h val="0.23812890055409741"/>
        </c:manualLayout>
      </c:layout>
      <c:overlay val="0"/>
      <c:spPr>
        <a:solidFill>
          <a:schemeClr val="accent4">
            <a:lumMod val="50000"/>
          </a:schemeClr>
        </a:solidFill>
      </c:spPr>
    </c:legend>
    <c:plotVisOnly val="1"/>
    <c:dispBlanksAs val="gap"/>
    <c:showDLblsOverMax val="0"/>
  </c:chart>
  <c:spPr>
    <a:solidFill>
      <a:schemeClr val="accent4">
        <a:lumMod val="25000"/>
      </a:schemeClr>
    </a:solidFill>
  </c:sp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defTabSz="957263" eaLnBrk="1" hangingPunct="1">
              <a:defRPr sz="1300"/>
            </a:lvl1pPr>
          </a:lstStyle>
          <a:p>
            <a:pPr>
              <a:defRPr/>
            </a:pPr>
            <a:r>
              <a:rPr lang="en-US" dirty="0"/>
              <a:t>William D. Lawson, P.E., Ph.D.</a:t>
            </a:r>
          </a:p>
        </p:txBody>
      </p:sp>
      <p:sp>
        <p:nvSpPr>
          <p:cNvPr id="152579"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algn="r" defTabSz="957263" eaLnBrk="1" hangingPunct="1">
              <a:defRPr sz="1300"/>
            </a:lvl1pPr>
          </a:lstStyle>
          <a:p>
            <a:pPr>
              <a:defRPr/>
            </a:pPr>
            <a:r>
              <a:rPr lang="en-US" sz="1200" dirty="0"/>
              <a:t>Spring 2022 Semester  </a:t>
            </a:r>
          </a:p>
          <a:p>
            <a:pPr>
              <a:defRPr/>
            </a:pPr>
            <a:r>
              <a:rPr lang="en-US" sz="900" dirty="0"/>
              <a:t>LECTURE: November 12, 2014</a:t>
            </a:r>
          </a:p>
        </p:txBody>
      </p:sp>
      <p:sp>
        <p:nvSpPr>
          <p:cNvPr id="152580"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5747" tIns="47873" rIns="95747" bIns="47873" numCol="1" anchor="b" anchorCtr="0" compatLnSpc="1">
            <a:prstTxWarp prst="textNoShape">
              <a:avLst/>
            </a:prstTxWarp>
          </a:bodyPr>
          <a:lstStyle>
            <a:lvl1pPr defTabSz="957263" eaLnBrk="1" hangingPunct="1">
              <a:defRPr sz="1300"/>
            </a:lvl1pPr>
          </a:lstStyle>
          <a:p>
            <a:pPr>
              <a:defRPr/>
            </a:pPr>
            <a:r>
              <a:rPr lang="en-US" dirty="0"/>
              <a:t>Trust &amp; Trustworthiness...</a:t>
            </a:r>
          </a:p>
          <a:p>
            <a:pPr>
              <a:defRPr/>
            </a:pPr>
            <a:r>
              <a:rPr lang="en-US" sz="1000" dirty="0"/>
              <a:t>CE 4200, Professional Engineering Practice Issues</a:t>
            </a:r>
          </a:p>
        </p:txBody>
      </p:sp>
      <p:sp>
        <p:nvSpPr>
          <p:cNvPr id="152581"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5747" tIns="47873" rIns="95747" bIns="47873" numCol="1" anchor="b" anchorCtr="0" compatLnSpc="1">
            <a:prstTxWarp prst="textNoShape">
              <a:avLst/>
            </a:prstTxWarp>
          </a:bodyPr>
          <a:lstStyle>
            <a:lvl1pPr algn="r" defTabSz="957263" eaLnBrk="1" hangingPunct="1">
              <a:defRPr sz="1300"/>
            </a:lvl1pPr>
          </a:lstStyle>
          <a:p>
            <a:pPr>
              <a:defRPr/>
            </a:pPr>
            <a:fld id="{F53530A3-0D4F-4C46-9BEF-DE7648700BE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defTabSz="957263" eaLnBrk="1" hangingPunct="1">
              <a:defRPr sz="1300"/>
            </a:lvl1pPr>
          </a:lstStyle>
          <a:p>
            <a:pPr>
              <a:defRPr/>
            </a:pPr>
            <a:r>
              <a:rPr lang="en-US"/>
              <a:t>William D. Lawson, P.E., Ph.D.</a:t>
            </a:r>
          </a:p>
        </p:txBody>
      </p:sp>
      <p:sp>
        <p:nvSpPr>
          <p:cNvPr id="75779"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algn="r" defTabSz="957263" eaLnBrk="1" hangingPunct="1">
              <a:defRPr sz="1300"/>
            </a:lvl1pPr>
          </a:lstStyle>
          <a:p>
            <a:pPr>
              <a:defRPr/>
            </a:pPr>
            <a:r>
              <a:rPr lang="en-US"/>
              <a:t>Spring 2022 Semeter  LECTURE: November 12, 2014</a:t>
            </a:r>
            <a:endParaRPr lang="en-US" dirty="0"/>
          </a:p>
        </p:txBody>
      </p:sp>
      <p:sp>
        <p:nvSpPr>
          <p:cNvPr id="57348" name="Rectangle 4"/>
          <p:cNvSpPr>
            <a:spLocks noGrp="1" noRot="1" noChangeAspect="1" noChangeArrowheads="1" noTextEdit="1"/>
          </p:cNvSpPr>
          <p:nvPr>
            <p:ph type="sldImg" idx="2"/>
          </p:nvPr>
        </p:nvSpPr>
        <p:spPr bwMode="auto">
          <a:xfrm>
            <a:off x="458788" y="719138"/>
            <a:ext cx="6400800" cy="3600450"/>
          </a:xfrm>
          <a:prstGeom prst="rect">
            <a:avLst/>
          </a:prstGeom>
          <a:noFill/>
          <a:ln w="9525">
            <a:solidFill>
              <a:srgbClr val="000000"/>
            </a:solidFill>
            <a:miter lim="800000"/>
            <a:headEnd/>
            <a:tailEnd/>
          </a:ln>
        </p:spPr>
      </p:sp>
      <p:sp>
        <p:nvSpPr>
          <p:cNvPr id="75781" name="Rectangle 5"/>
          <p:cNvSpPr>
            <a:spLocks noGrp="1" noChangeArrowheads="1"/>
          </p:cNvSpPr>
          <p:nvPr>
            <p:ph type="body" sz="quarter" idx="3"/>
          </p:nvPr>
        </p:nvSpPr>
        <p:spPr bwMode="auto">
          <a:xfrm>
            <a:off x="731838" y="4560888"/>
            <a:ext cx="5851525" cy="4321175"/>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5782"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5747" tIns="47873" rIns="95747" bIns="47873" numCol="1" anchor="b" anchorCtr="0" compatLnSpc="1">
            <a:prstTxWarp prst="textNoShape">
              <a:avLst/>
            </a:prstTxWarp>
          </a:bodyPr>
          <a:lstStyle>
            <a:lvl1pPr defTabSz="957263" eaLnBrk="1" hangingPunct="1">
              <a:defRPr sz="1300"/>
            </a:lvl1pPr>
          </a:lstStyle>
          <a:p>
            <a:pPr>
              <a:defRPr/>
            </a:pPr>
            <a:r>
              <a:rPr lang="en-US"/>
              <a:t>Trust &amp; Trustworthiness...</a:t>
            </a:r>
          </a:p>
        </p:txBody>
      </p:sp>
      <p:sp>
        <p:nvSpPr>
          <p:cNvPr id="75783"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5747" tIns="47873" rIns="95747" bIns="47873" numCol="1" anchor="b" anchorCtr="0" compatLnSpc="1">
            <a:prstTxWarp prst="textNoShape">
              <a:avLst/>
            </a:prstTxWarp>
          </a:bodyPr>
          <a:lstStyle>
            <a:lvl1pPr algn="r" defTabSz="957263" eaLnBrk="1" hangingPunct="1">
              <a:defRPr sz="1300"/>
            </a:lvl1pPr>
          </a:lstStyle>
          <a:p>
            <a:pPr>
              <a:defRPr/>
            </a:pPr>
            <a:fld id="{50E235F8-132B-4F52-8E36-063FE4A53F11}" type="slidenum">
              <a:rPr lang="en-US"/>
              <a:pPr>
                <a:defRPr/>
              </a:pPr>
              <a:t>‹#›</a:t>
            </a:fld>
            <a:endParaRPr 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US"/>
              <a:t>William D. Lawson, P.E., Ph.D.</a:t>
            </a:r>
          </a:p>
        </p:txBody>
      </p:sp>
      <p:sp>
        <p:nvSpPr>
          <p:cNvPr id="58371"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58372" name="Rectangle 6"/>
          <p:cNvSpPr>
            <a:spLocks noGrp="1" noChangeArrowheads="1"/>
          </p:cNvSpPr>
          <p:nvPr>
            <p:ph type="ftr" sz="quarter" idx="4"/>
          </p:nvPr>
        </p:nvSpPr>
        <p:spPr>
          <a:noFill/>
        </p:spPr>
        <p:txBody>
          <a:bodyPr/>
          <a:lstStyle/>
          <a:p>
            <a:r>
              <a:rPr lang="en-US"/>
              <a:t>Trust &amp; Trustworthiness...</a:t>
            </a:r>
          </a:p>
        </p:txBody>
      </p:sp>
      <p:sp>
        <p:nvSpPr>
          <p:cNvPr id="58373" name="Rectangle 7"/>
          <p:cNvSpPr>
            <a:spLocks noGrp="1" noChangeArrowheads="1"/>
          </p:cNvSpPr>
          <p:nvPr>
            <p:ph type="sldNum" sz="quarter" idx="5"/>
          </p:nvPr>
        </p:nvSpPr>
        <p:spPr>
          <a:noFill/>
        </p:spPr>
        <p:txBody>
          <a:bodyPr/>
          <a:lstStyle/>
          <a:p>
            <a:fld id="{1ACED554-2C68-4908-8A45-DA04A701671E}" type="slidenum">
              <a:rPr lang="en-US" smtClean="0"/>
              <a:pPr/>
              <a:t>1</a:t>
            </a:fld>
            <a:endParaRPr lang="en-US"/>
          </a:p>
        </p:txBody>
      </p:sp>
      <p:sp>
        <p:nvSpPr>
          <p:cNvPr id="58374" name="Rectangle 2"/>
          <p:cNvSpPr>
            <a:spLocks noGrp="1" noRot="1" noChangeAspect="1" noChangeArrowheads="1" noTextEdit="1"/>
          </p:cNvSpPr>
          <p:nvPr>
            <p:ph type="sldImg"/>
          </p:nvPr>
        </p:nvSpPr>
        <p:spPr>
          <a:xfrm>
            <a:off x="458788" y="719138"/>
            <a:ext cx="6400800" cy="3600450"/>
          </a:xfrm>
          <a:ln/>
        </p:spPr>
      </p:sp>
      <p:sp>
        <p:nvSpPr>
          <p:cNvPr id="58375" name="Rectangle 3"/>
          <p:cNvSpPr>
            <a:spLocks noGrp="1" noChangeArrowheads="1"/>
          </p:cNvSpPr>
          <p:nvPr>
            <p:ph type="body" idx="1"/>
          </p:nvPr>
        </p:nvSpPr>
        <p:spPr>
          <a:noFill/>
          <a:ln/>
        </p:spPr>
        <p:txBody>
          <a:bodyPr/>
          <a:lstStyle/>
          <a:p>
            <a:pPr eaLnBrk="1" hangingPunct="1"/>
            <a:r>
              <a:rPr lang="en-US" dirty="0"/>
              <a:t>Thank you, Garry.</a:t>
            </a:r>
          </a:p>
          <a:p>
            <a:pPr eaLnBrk="1" hangingPunct="1"/>
            <a:r>
              <a:rPr lang="en-US" dirty="0"/>
              <a:t>Good afternoon.  I thank each of you for being here. :</a:t>
            </a:r>
          </a:p>
          <a:p>
            <a:pPr eaLnBrk="1" hangingPunct="1"/>
            <a:endParaRPr lang="en-US" dirty="0"/>
          </a:p>
          <a:p>
            <a:pPr eaLnBrk="1" hangingPunct="1"/>
            <a:r>
              <a:rPr lang="en-US" dirty="0"/>
              <a:t>Garry asked me to present a 50-minute summary of this topic and that is what I have done.  </a:t>
            </a:r>
          </a:p>
          <a:p>
            <a:pPr eaLnBrk="1" hangingPunct="1"/>
            <a:endParaRPr lang="en-US" dirty="0"/>
          </a:p>
          <a:p>
            <a:pPr eaLnBrk="1" hangingPunct="1"/>
            <a:r>
              <a:rPr lang="en-US" dirty="0"/>
              <a:t>After which, there will be plenty of time for questions and answers.  </a:t>
            </a:r>
          </a:p>
          <a:p>
            <a:pPr eaLnBrk="1" hangingPunct="1"/>
            <a:endParaRPr lang="en-US" dirty="0"/>
          </a:p>
          <a:p>
            <a:pPr eaLnBrk="1" hangingPunct="1"/>
            <a:r>
              <a:rPr lang="en-US" dirty="0"/>
              <a:t>OK, let’s do it.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p>
            <a:r>
              <a:rPr lang="en-US"/>
              <a:t>William D. Lawson, P.E., Ph.D.</a:t>
            </a:r>
          </a:p>
        </p:txBody>
      </p:sp>
      <p:sp>
        <p:nvSpPr>
          <p:cNvPr id="65539"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65540" name="Rectangle 6"/>
          <p:cNvSpPr>
            <a:spLocks noGrp="1" noChangeArrowheads="1"/>
          </p:cNvSpPr>
          <p:nvPr>
            <p:ph type="ftr" sz="quarter" idx="4"/>
          </p:nvPr>
        </p:nvSpPr>
        <p:spPr>
          <a:noFill/>
        </p:spPr>
        <p:txBody>
          <a:bodyPr/>
          <a:lstStyle/>
          <a:p>
            <a:r>
              <a:rPr lang="en-US"/>
              <a:t>Trust &amp; Trustworthiness...</a:t>
            </a:r>
          </a:p>
        </p:txBody>
      </p:sp>
      <p:sp>
        <p:nvSpPr>
          <p:cNvPr id="65541" name="Rectangle 7"/>
          <p:cNvSpPr>
            <a:spLocks noGrp="1" noChangeArrowheads="1"/>
          </p:cNvSpPr>
          <p:nvPr>
            <p:ph type="sldNum" sz="quarter" idx="5"/>
          </p:nvPr>
        </p:nvSpPr>
        <p:spPr>
          <a:noFill/>
        </p:spPr>
        <p:txBody>
          <a:bodyPr/>
          <a:lstStyle/>
          <a:p>
            <a:fld id="{6B5B2204-2379-4B4E-8618-7AD919239E56}" type="slidenum">
              <a:rPr lang="en-US" smtClean="0"/>
              <a:pPr/>
              <a:t>11</a:t>
            </a:fld>
            <a:endParaRPr lang="en-US"/>
          </a:p>
        </p:txBody>
      </p:sp>
      <p:sp>
        <p:nvSpPr>
          <p:cNvPr id="65542" name="Rectangle 2"/>
          <p:cNvSpPr>
            <a:spLocks noGrp="1" noRot="1" noChangeAspect="1" noChangeArrowheads="1" noTextEdit="1"/>
          </p:cNvSpPr>
          <p:nvPr>
            <p:ph type="sldImg"/>
          </p:nvPr>
        </p:nvSpPr>
        <p:spPr>
          <a:xfrm>
            <a:off x="458788" y="719138"/>
            <a:ext cx="6400800" cy="3600450"/>
          </a:xfrm>
          <a:ln/>
        </p:spPr>
      </p:sp>
      <p:sp>
        <p:nvSpPr>
          <p:cNvPr id="65543" name="Rectangle 3"/>
          <p:cNvSpPr>
            <a:spLocks noGrp="1" noChangeArrowheads="1"/>
          </p:cNvSpPr>
          <p:nvPr>
            <p:ph type="body" idx="1"/>
          </p:nvPr>
        </p:nvSpPr>
        <p:spPr>
          <a:xfrm>
            <a:off x="731838" y="4560888"/>
            <a:ext cx="6176962" cy="4559300"/>
          </a:xfrm>
          <a:noFill/>
          <a:ln/>
        </p:spPr>
        <p:txBody>
          <a:bodyPr/>
          <a:lstStyle/>
          <a:p>
            <a:pPr eaLnBrk="1" hangingPunct="1"/>
            <a:r>
              <a:rPr lang="en-US"/>
              <a:t>Trust as assessment of trustworthiness has to do with the belief in another person or entity that we grant after consideration of that person’s/entity’s reliability.  That is, we consider carefully just how trustworthy the other person is.  </a:t>
            </a:r>
          </a:p>
          <a:p>
            <a:pPr eaLnBrk="1" hangingPunct="1"/>
            <a:r>
              <a:rPr lang="en-US"/>
              <a:t>Being trustworthy means, after all, being worthy of being trusted.  Some have equated these notions:</a:t>
            </a:r>
          </a:p>
          <a:p>
            <a:pPr eaLnBrk="1" hangingPunct="1"/>
            <a:r>
              <a:rPr lang="en-US"/>
              <a:t>“To say I trust you in some way is to say nothing more than that I know or believe certain things about you-generally things about your incentives or other reasons to live up to my trust, to be trustworthy to me.  My assessment of your trustworthiness in a particular context is simply my trust of you.  The declarations “I believe you are trustworthy" and “I trust you” are equivalent” (Hardin 2002, p. 10).  </a:t>
            </a:r>
          </a:p>
          <a:p>
            <a:pPr eaLnBrk="1" hangingPunct="1"/>
            <a:r>
              <a:rPr lang="en-US"/>
              <a:t>Trust as assessment of trustworthiness views trust as a cognitive, rational expectation. Here, the level or degree of trust hinges on our assessment of another’s capacity to meet our needs.  We evaluate people’s trustworthiness in relation to what we expect from them.  These expectations, both explicit and implicit, influence the specific point at which we extend our trust, temper it, withhold it, or withdraw it.</a:t>
            </a:r>
          </a:p>
          <a:p>
            <a:pPr eaLnBrk="1" hangingPunct="1"/>
            <a:endParaRPr lang="en-US"/>
          </a:p>
          <a:p>
            <a:pPr eaLnBrk="1" hangingPunct="1"/>
            <a:r>
              <a:rPr lang="en-US"/>
              <a:t>I have shown typical aspects of trustworthiness in consulting contexts, from the model. These apply to both firms (business organizations) and persons (those who represent the firm to the public).</a:t>
            </a:r>
          </a:p>
          <a:p>
            <a:pPr eaLnBrk="1" hangingPunct="1"/>
            <a:endParaRPr lang="en-US"/>
          </a:p>
          <a:p>
            <a:pPr eaLnBrk="1" hangingPunct="1"/>
            <a:r>
              <a:rPr lang="en-US"/>
              <a:t>You can see how these get into the moral dimension of trusting… Among other things, trustworthiness is the outward expression of our inner values and morality.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US"/>
              <a:t>William D. Lawson, P.E., Ph.D.</a:t>
            </a:r>
          </a:p>
        </p:txBody>
      </p:sp>
      <p:sp>
        <p:nvSpPr>
          <p:cNvPr id="66563"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66564" name="Rectangle 6"/>
          <p:cNvSpPr>
            <a:spLocks noGrp="1" noChangeArrowheads="1"/>
          </p:cNvSpPr>
          <p:nvPr>
            <p:ph type="ftr" sz="quarter" idx="4"/>
          </p:nvPr>
        </p:nvSpPr>
        <p:spPr>
          <a:noFill/>
        </p:spPr>
        <p:txBody>
          <a:bodyPr/>
          <a:lstStyle/>
          <a:p>
            <a:r>
              <a:rPr lang="en-US"/>
              <a:t>Trust &amp; Trustworthiness...</a:t>
            </a:r>
          </a:p>
        </p:txBody>
      </p:sp>
      <p:sp>
        <p:nvSpPr>
          <p:cNvPr id="66565" name="Rectangle 7"/>
          <p:cNvSpPr>
            <a:spLocks noGrp="1" noChangeArrowheads="1"/>
          </p:cNvSpPr>
          <p:nvPr>
            <p:ph type="sldNum" sz="quarter" idx="5"/>
          </p:nvPr>
        </p:nvSpPr>
        <p:spPr>
          <a:noFill/>
        </p:spPr>
        <p:txBody>
          <a:bodyPr/>
          <a:lstStyle/>
          <a:p>
            <a:fld id="{9E8FF268-F3D3-43B2-A51B-2EBFEDA6BB46}" type="slidenum">
              <a:rPr lang="en-US" smtClean="0"/>
              <a:pPr/>
              <a:t>12</a:t>
            </a:fld>
            <a:endParaRPr lang="en-US"/>
          </a:p>
        </p:txBody>
      </p:sp>
      <p:sp>
        <p:nvSpPr>
          <p:cNvPr id="66566" name="Rectangle 2"/>
          <p:cNvSpPr>
            <a:spLocks noGrp="1" noRot="1" noChangeAspect="1" noChangeArrowheads="1" noTextEdit="1"/>
          </p:cNvSpPr>
          <p:nvPr>
            <p:ph type="sldImg"/>
          </p:nvPr>
        </p:nvSpPr>
        <p:spPr>
          <a:xfrm>
            <a:off x="458788" y="719138"/>
            <a:ext cx="6400800" cy="3600450"/>
          </a:xfrm>
          <a:ln/>
        </p:spPr>
      </p:sp>
      <p:sp>
        <p:nvSpPr>
          <p:cNvPr id="66567" name="Rectangle 3"/>
          <p:cNvSpPr>
            <a:spLocks noGrp="1" noChangeArrowheads="1"/>
          </p:cNvSpPr>
          <p:nvPr>
            <p:ph type="body" idx="1"/>
          </p:nvPr>
        </p:nvSpPr>
        <p:spPr>
          <a:xfrm>
            <a:off x="731838" y="4560888"/>
            <a:ext cx="5851525" cy="4559300"/>
          </a:xfrm>
          <a:noFill/>
          <a:ln/>
        </p:spPr>
        <p:txBody>
          <a:bodyPr/>
          <a:lstStyle/>
          <a:p>
            <a:pPr eaLnBrk="1" hangingPunct="1"/>
            <a:r>
              <a:rPr lang="en-US"/>
              <a:t>Society and its members depend upon professionals and are vulnerable to their actions.  This imbalance of power between professionals and those they serve has inherent difficulties.  When one party can do substantial harm and the other party can do little or none, it is no surprise that the mutual trust which depends on reciprocal relationships cannot easily develop.  “If the uncertainty is too high, the risks too large, or perhaps the temptations of exploitation too great …successful exchange relations may not emerge”.</a:t>
            </a:r>
          </a:p>
          <a:p>
            <a:pPr eaLnBrk="1" hangingPunct="1"/>
            <a:endParaRPr lang="en-US"/>
          </a:p>
          <a:p>
            <a:pPr eaLnBrk="1" hangingPunct="1"/>
            <a:r>
              <a:rPr lang="en-US"/>
              <a:t>Thus, one of the most important achievements of many modern societies is the regulation of various kinds of organizational relations to make them less subject to the abuse of power.  </a:t>
            </a:r>
          </a:p>
          <a:p>
            <a:pPr eaLnBrk="1" hangingPunct="1"/>
            <a:r>
              <a:rPr lang="en-US"/>
              <a:t>The claim is that institutions exist which block especially destructive implications of untrustworthiness.  These institutional arrangements level the playing field by securing trustworthiness on the part of those with whom we must deal, even though knowledge and time constraints may keep us from knowing enough to trust them.  </a:t>
            </a:r>
          </a:p>
          <a:p>
            <a:pPr eaLnBrk="1" hangingPunct="1"/>
            <a:endParaRPr lang="en-US"/>
          </a:p>
          <a:p>
            <a:pPr eaLnBrk="1" hangingPunct="1"/>
            <a:r>
              <a:rPr lang="en-US"/>
              <a:t>I have identified four different types of institutional control typically associated with professional-client relationships.  Again, this is controversial.  “If you trust us, you wouldn’t try to control us” is the view.</a:t>
            </a:r>
          </a:p>
          <a:p>
            <a:pPr eaLnBrk="1" hangingPunct="1"/>
            <a:endParaRPr lang="en-US" b="1"/>
          </a:p>
          <a:p>
            <a:pPr eaLnBrk="1" hangingPunct="1"/>
            <a:r>
              <a:rPr lang="en-US" b="1"/>
              <a:t>This is the </a:t>
            </a:r>
            <a:r>
              <a:rPr lang="en-US" b="1" u="sng"/>
              <a:t>fourth</a:t>
            </a:r>
            <a:r>
              <a:rPr lang="en-US" b="1"/>
              <a:t> of our four theories of trust which </a:t>
            </a:r>
            <a:r>
              <a:rPr lang="en-US" b="1" i="1"/>
              <a:t>I claim</a:t>
            </a:r>
            <a:r>
              <a:rPr lang="en-US" b="1"/>
              <a:t> describe the bases for how trust works in professional-client relationships.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US"/>
              <a:t>William D. Lawson, P.E., Ph.D.</a:t>
            </a:r>
          </a:p>
        </p:txBody>
      </p:sp>
      <p:sp>
        <p:nvSpPr>
          <p:cNvPr id="67587"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67588" name="Rectangle 6"/>
          <p:cNvSpPr>
            <a:spLocks noGrp="1" noChangeArrowheads="1"/>
          </p:cNvSpPr>
          <p:nvPr>
            <p:ph type="ftr" sz="quarter" idx="4"/>
          </p:nvPr>
        </p:nvSpPr>
        <p:spPr>
          <a:noFill/>
        </p:spPr>
        <p:txBody>
          <a:bodyPr/>
          <a:lstStyle/>
          <a:p>
            <a:r>
              <a:rPr lang="en-US"/>
              <a:t>Trust &amp; Trustworthiness...</a:t>
            </a:r>
          </a:p>
        </p:txBody>
      </p:sp>
      <p:sp>
        <p:nvSpPr>
          <p:cNvPr id="67589" name="Rectangle 7"/>
          <p:cNvSpPr>
            <a:spLocks noGrp="1" noChangeArrowheads="1"/>
          </p:cNvSpPr>
          <p:nvPr>
            <p:ph type="sldNum" sz="quarter" idx="5"/>
          </p:nvPr>
        </p:nvSpPr>
        <p:spPr>
          <a:noFill/>
        </p:spPr>
        <p:txBody>
          <a:bodyPr/>
          <a:lstStyle/>
          <a:p>
            <a:fld id="{61B932D6-683D-42F7-871C-DCDAE4FCC8AE}" type="slidenum">
              <a:rPr lang="en-US" smtClean="0"/>
              <a:pPr/>
              <a:t>13</a:t>
            </a:fld>
            <a:endParaRPr lang="en-US"/>
          </a:p>
        </p:txBody>
      </p:sp>
      <p:sp>
        <p:nvSpPr>
          <p:cNvPr id="67590" name="Rectangle 2"/>
          <p:cNvSpPr>
            <a:spLocks noGrp="1" noRot="1" noChangeAspect="1" noChangeArrowheads="1" noTextEdit="1"/>
          </p:cNvSpPr>
          <p:nvPr>
            <p:ph type="sldImg"/>
          </p:nvPr>
        </p:nvSpPr>
        <p:spPr>
          <a:xfrm>
            <a:off x="458788" y="719138"/>
            <a:ext cx="6400800" cy="3600450"/>
          </a:xfrm>
          <a:ln/>
        </p:spPr>
      </p:sp>
      <p:sp>
        <p:nvSpPr>
          <p:cNvPr id="67591" name="Rectangle 3"/>
          <p:cNvSpPr>
            <a:spLocks noGrp="1" noChangeArrowheads="1"/>
          </p:cNvSpPr>
          <p:nvPr>
            <p:ph type="body" idx="1"/>
          </p:nvPr>
        </p:nvSpPr>
        <p:spPr>
          <a:xfrm>
            <a:off x="731838" y="4560888"/>
            <a:ext cx="5851525" cy="4640262"/>
          </a:xfrm>
          <a:noFill/>
          <a:ln/>
        </p:spPr>
        <p:txBody>
          <a:bodyPr/>
          <a:lstStyle/>
          <a:p>
            <a:pPr eaLnBrk="1" hangingPunct="1"/>
            <a:r>
              <a:rPr lang="en-US"/>
              <a:t>It would have been nice if that was all I had to do… identify the four theories of trust and be done with it.</a:t>
            </a:r>
          </a:p>
          <a:p>
            <a:pPr eaLnBrk="1" hangingPunct="1"/>
            <a:endParaRPr lang="en-US"/>
          </a:p>
          <a:p>
            <a:pPr eaLnBrk="1" hangingPunct="1"/>
            <a:r>
              <a:rPr lang="en-US"/>
              <a:t>However, things are even more complicated that this.</a:t>
            </a:r>
          </a:p>
          <a:p>
            <a:pPr eaLnBrk="1" hangingPunct="1"/>
            <a:endParaRPr lang="en-US"/>
          </a:p>
          <a:p>
            <a:pPr eaLnBrk="1" hangingPunct="1"/>
            <a:r>
              <a:rPr lang="en-US"/>
              <a:t>Our concept of trust is quite rich and very diverse.  We speak of trust and write about trust in different ways.  Sometimes we refer to trust as the way we believe about others, sometimes in terms of what we intend to do.  Sometimes we express trust simply as an attitude or feeling about others.  Or sometimes we talk of trust as behavior – eg. “buying” or “voting” or “following advice”.</a:t>
            </a:r>
          </a:p>
          <a:p>
            <a:pPr eaLnBrk="1" hangingPunct="1"/>
            <a:endParaRPr lang="en-US"/>
          </a:p>
          <a:p>
            <a:pPr eaLnBrk="1" hangingPunct="1"/>
            <a:r>
              <a:rPr lang="en-US"/>
              <a:t>This creates considerable confusion for the person who would attempt to study trust.  The reason is that it is incredibly difficult to measure something if you can’t explicitly state what it is.  </a:t>
            </a:r>
          </a:p>
          <a:p>
            <a:pPr eaLnBrk="1" hangingPunct="1"/>
            <a:r>
              <a:rPr lang="en-US"/>
              <a:t>As engineers, of course, we frequently know and can carefully define what we want to measure – a force, a strain, a flowrate, whatever.  </a:t>
            </a:r>
          </a:p>
          <a:p>
            <a:pPr eaLnBrk="1" hangingPunct="1"/>
            <a:endParaRPr lang="en-US"/>
          </a:p>
          <a:p>
            <a:pPr eaLnBrk="1" hangingPunct="1"/>
            <a:r>
              <a:rPr lang="en-US"/>
              <a:t>So the conceptual confusion associated with defining trust is no small matter, and sorting it out was one of the central challenges of this research.  </a:t>
            </a:r>
          </a:p>
          <a:p>
            <a:pPr eaLnBrk="1" hangingPunct="1"/>
            <a:endParaRPr lang="en-US"/>
          </a:p>
          <a:p>
            <a:pPr eaLnBrk="1" hangingPunct="1"/>
            <a:r>
              <a:rPr lang="en-US"/>
              <a:t>Here is how I did it.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US"/>
              <a:t>William D. Lawson, P.E., Ph.D.</a:t>
            </a:r>
          </a:p>
        </p:txBody>
      </p:sp>
      <p:sp>
        <p:nvSpPr>
          <p:cNvPr id="68611"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68612" name="Rectangle 6"/>
          <p:cNvSpPr>
            <a:spLocks noGrp="1" noChangeArrowheads="1"/>
          </p:cNvSpPr>
          <p:nvPr>
            <p:ph type="ftr" sz="quarter" idx="4"/>
          </p:nvPr>
        </p:nvSpPr>
        <p:spPr>
          <a:noFill/>
        </p:spPr>
        <p:txBody>
          <a:bodyPr/>
          <a:lstStyle/>
          <a:p>
            <a:r>
              <a:rPr lang="en-US"/>
              <a:t>Trust &amp; Trustworthiness...</a:t>
            </a:r>
          </a:p>
        </p:txBody>
      </p:sp>
      <p:sp>
        <p:nvSpPr>
          <p:cNvPr id="68613" name="Rectangle 7"/>
          <p:cNvSpPr>
            <a:spLocks noGrp="1" noChangeArrowheads="1"/>
          </p:cNvSpPr>
          <p:nvPr>
            <p:ph type="sldNum" sz="quarter" idx="5"/>
          </p:nvPr>
        </p:nvSpPr>
        <p:spPr>
          <a:noFill/>
        </p:spPr>
        <p:txBody>
          <a:bodyPr/>
          <a:lstStyle/>
          <a:p>
            <a:fld id="{F53F154F-8852-4C56-B876-33F16004ABA1}" type="slidenum">
              <a:rPr lang="en-US" smtClean="0"/>
              <a:pPr/>
              <a:t>14</a:t>
            </a:fld>
            <a:endParaRPr lang="en-US"/>
          </a:p>
        </p:txBody>
      </p:sp>
      <p:sp>
        <p:nvSpPr>
          <p:cNvPr id="68614" name="Rectangle 2"/>
          <p:cNvSpPr>
            <a:spLocks noGrp="1" noRot="1" noChangeAspect="1" noChangeArrowheads="1" noTextEdit="1"/>
          </p:cNvSpPr>
          <p:nvPr>
            <p:ph type="sldImg"/>
          </p:nvPr>
        </p:nvSpPr>
        <p:spPr>
          <a:xfrm>
            <a:off x="458788" y="719138"/>
            <a:ext cx="6400800" cy="3600450"/>
          </a:xfrm>
          <a:ln/>
        </p:spPr>
      </p:sp>
      <p:sp>
        <p:nvSpPr>
          <p:cNvPr id="68615" name="Rectangle 3"/>
          <p:cNvSpPr>
            <a:spLocks noGrp="1" noChangeArrowheads="1"/>
          </p:cNvSpPr>
          <p:nvPr>
            <p:ph type="body" idx="1"/>
          </p:nvPr>
        </p:nvSpPr>
        <p:spPr>
          <a:noFill/>
          <a:ln/>
        </p:spPr>
        <p:txBody>
          <a:bodyPr/>
          <a:lstStyle/>
          <a:p>
            <a:pPr eaLnBrk="1" hangingPunct="1"/>
            <a:r>
              <a:rPr lang="en-US"/>
              <a:t>Building on work of other scholars, I proposed an integrative framework for trust.</a:t>
            </a:r>
          </a:p>
          <a:p>
            <a:pPr eaLnBrk="1" hangingPunct="1"/>
            <a:endParaRPr lang="en-US"/>
          </a:p>
          <a:p>
            <a:pPr eaLnBrk="1" hangingPunct="1"/>
            <a:r>
              <a:rPr lang="en-US"/>
              <a:t>The most basic divide is between trust and trust outcomes.</a:t>
            </a:r>
          </a:p>
          <a:p>
            <a:pPr eaLnBrk="1" hangingPunct="1"/>
            <a:endParaRPr lang="en-US"/>
          </a:p>
          <a:p>
            <a:pPr eaLnBrk="1" hangingPunct="1"/>
            <a:r>
              <a:rPr lang="en-US"/>
              <a:t>That is, trust is not behavior.  Trust is a background factor to behavior, and behavior can be a manifestation of trust, but it is not trust.  Those are different.</a:t>
            </a:r>
          </a:p>
          <a:p>
            <a:pPr eaLnBrk="1" hangingPunct="1"/>
            <a:endParaRPr lang="en-US"/>
          </a:p>
          <a:p>
            <a:pPr eaLnBrk="1" hangingPunct="1"/>
            <a:r>
              <a:rPr lang="en-US"/>
              <a:t>Second, looking at how trust is described, I claim that trust is primarily an attitude.  That is what it is. </a:t>
            </a:r>
          </a:p>
          <a:p>
            <a:pPr eaLnBrk="1" hangingPunct="1"/>
            <a:endParaRPr lang="en-US"/>
          </a:p>
          <a:p>
            <a:pPr eaLnBrk="1" hangingPunct="1"/>
            <a:r>
              <a:rPr lang="en-US"/>
              <a:t>However, looking back (in terms of what created the attitude), trust appears as a belief.  The 4 theories of trust I just described primarily fall in this category).  And looking forward, the expression of a trusting attitude is an intention with respect to the matter at hand.  </a:t>
            </a:r>
          </a:p>
          <a:p>
            <a:pPr eaLnBrk="1" hangingPunct="1"/>
            <a:endParaRPr lang="en-US"/>
          </a:p>
          <a:p>
            <a:pPr eaLnBrk="1" hangingPunct="1"/>
            <a:r>
              <a:rPr lang="en-US"/>
              <a:t>On this basis, there is a sort of Doppler effect to trusting.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p>
            <a:r>
              <a:rPr lang="en-US"/>
              <a:t>William D. Lawson, P.E., Ph.D.</a:t>
            </a:r>
          </a:p>
        </p:txBody>
      </p:sp>
      <p:sp>
        <p:nvSpPr>
          <p:cNvPr id="69635"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69636" name="Rectangle 6"/>
          <p:cNvSpPr>
            <a:spLocks noGrp="1" noChangeArrowheads="1"/>
          </p:cNvSpPr>
          <p:nvPr>
            <p:ph type="ftr" sz="quarter" idx="4"/>
          </p:nvPr>
        </p:nvSpPr>
        <p:spPr>
          <a:noFill/>
        </p:spPr>
        <p:txBody>
          <a:bodyPr/>
          <a:lstStyle/>
          <a:p>
            <a:r>
              <a:rPr lang="en-US"/>
              <a:t>Trust &amp; Trustworthiness...</a:t>
            </a:r>
          </a:p>
        </p:txBody>
      </p:sp>
      <p:sp>
        <p:nvSpPr>
          <p:cNvPr id="69637" name="Rectangle 7"/>
          <p:cNvSpPr>
            <a:spLocks noGrp="1" noChangeArrowheads="1"/>
          </p:cNvSpPr>
          <p:nvPr>
            <p:ph type="sldNum" sz="quarter" idx="5"/>
          </p:nvPr>
        </p:nvSpPr>
        <p:spPr>
          <a:noFill/>
        </p:spPr>
        <p:txBody>
          <a:bodyPr/>
          <a:lstStyle/>
          <a:p>
            <a:fld id="{0660693A-63CE-4FF2-B0DF-EC2459EEF167}" type="slidenum">
              <a:rPr lang="en-US" smtClean="0"/>
              <a:pPr/>
              <a:t>15</a:t>
            </a:fld>
            <a:endParaRPr lang="en-US"/>
          </a:p>
        </p:txBody>
      </p:sp>
      <p:sp>
        <p:nvSpPr>
          <p:cNvPr id="69638" name="Rectangle 2"/>
          <p:cNvSpPr>
            <a:spLocks noGrp="1" noRot="1" noChangeAspect="1" noChangeArrowheads="1" noTextEdit="1"/>
          </p:cNvSpPr>
          <p:nvPr>
            <p:ph type="sldImg"/>
          </p:nvPr>
        </p:nvSpPr>
        <p:spPr>
          <a:xfrm>
            <a:off x="458788" y="719138"/>
            <a:ext cx="6400800" cy="3600450"/>
          </a:xfrm>
          <a:ln/>
        </p:spPr>
      </p:sp>
      <p:sp>
        <p:nvSpPr>
          <p:cNvPr id="69639" name="Rectangle 3"/>
          <p:cNvSpPr>
            <a:spLocks noGrp="1" noChangeArrowheads="1"/>
          </p:cNvSpPr>
          <p:nvPr>
            <p:ph type="body" idx="1"/>
          </p:nvPr>
        </p:nvSpPr>
        <p:spPr>
          <a:noFill/>
          <a:ln/>
        </p:spPr>
        <p:txBody>
          <a:bodyPr/>
          <a:lstStyle/>
          <a:p>
            <a:pPr eaLnBrk="1" hangingPunct="1"/>
            <a:r>
              <a:rPr lang="en-US"/>
              <a:t>What I have been talking about up to this point are the things that make for trust, in terms of the trust framework, the beliefs that go into creating a trusting attitude.</a:t>
            </a:r>
          </a:p>
          <a:p>
            <a:pPr eaLnBrk="1" hangingPunct="1"/>
            <a:endParaRPr lang="en-US"/>
          </a:p>
          <a:p>
            <a:pPr eaLnBrk="1" hangingPunct="1"/>
            <a:r>
              <a:rPr lang="en-US"/>
              <a:t>What about trust outcomes, the right half of the model?</a:t>
            </a:r>
          </a:p>
          <a:p>
            <a:pPr eaLnBrk="1" hangingPunct="1"/>
            <a:endParaRPr lang="en-US"/>
          </a:p>
          <a:p>
            <a:pPr eaLnBrk="1" hangingPunct="1"/>
            <a:r>
              <a:rPr lang="en-US"/>
              <a:t>Briefly, within the context of professional-client relationships, I want to discuss three potential outcomes – procurement choice, loyalty, and satisfaction.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r>
              <a:rPr lang="en-US"/>
              <a:t>William D. Lawson, P.E., Ph.D.</a:t>
            </a:r>
          </a:p>
        </p:txBody>
      </p:sp>
      <p:sp>
        <p:nvSpPr>
          <p:cNvPr id="70659"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70660" name="Rectangle 6"/>
          <p:cNvSpPr>
            <a:spLocks noGrp="1" noChangeArrowheads="1"/>
          </p:cNvSpPr>
          <p:nvPr>
            <p:ph type="ftr" sz="quarter" idx="4"/>
          </p:nvPr>
        </p:nvSpPr>
        <p:spPr>
          <a:noFill/>
        </p:spPr>
        <p:txBody>
          <a:bodyPr/>
          <a:lstStyle/>
          <a:p>
            <a:r>
              <a:rPr lang="en-US"/>
              <a:t>Trust &amp; Trustworthiness...</a:t>
            </a:r>
          </a:p>
        </p:txBody>
      </p:sp>
      <p:sp>
        <p:nvSpPr>
          <p:cNvPr id="70661" name="Rectangle 7"/>
          <p:cNvSpPr>
            <a:spLocks noGrp="1" noChangeArrowheads="1"/>
          </p:cNvSpPr>
          <p:nvPr>
            <p:ph type="sldNum" sz="quarter" idx="5"/>
          </p:nvPr>
        </p:nvSpPr>
        <p:spPr>
          <a:noFill/>
        </p:spPr>
        <p:txBody>
          <a:bodyPr/>
          <a:lstStyle/>
          <a:p>
            <a:fld id="{07B173FE-CB97-4901-8316-C65A31866DBB}" type="slidenum">
              <a:rPr lang="en-US" smtClean="0"/>
              <a:pPr/>
              <a:t>16</a:t>
            </a:fld>
            <a:endParaRPr lang="en-US"/>
          </a:p>
        </p:txBody>
      </p:sp>
      <p:sp>
        <p:nvSpPr>
          <p:cNvPr id="70662" name="Rectangle 2"/>
          <p:cNvSpPr>
            <a:spLocks noGrp="1" noRot="1" noChangeAspect="1" noChangeArrowheads="1" noTextEdit="1"/>
          </p:cNvSpPr>
          <p:nvPr>
            <p:ph type="sldImg"/>
          </p:nvPr>
        </p:nvSpPr>
        <p:spPr>
          <a:xfrm>
            <a:off x="458788" y="719138"/>
            <a:ext cx="6400800" cy="3600450"/>
          </a:xfrm>
          <a:ln/>
        </p:spPr>
      </p:sp>
      <p:sp>
        <p:nvSpPr>
          <p:cNvPr id="70663" name="Rectangle 3"/>
          <p:cNvSpPr>
            <a:spLocks noGrp="1" noChangeArrowheads="1"/>
          </p:cNvSpPr>
          <p:nvPr>
            <p:ph type="body" idx="1"/>
          </p:nvPr>
        </p:nvSpPr>
        <p:spPr>
          <a:noFill/>
          <a:ln/>
        </p:spPr>
        <p:txBody>
          <a:bodyPr/>
          <a:lstStyle/>
          <a:p>
            <a:pPr eaLnBrk="1" hangingPunct="1"/>
            <a:r>
              <a:rPr lang="en-US"/>
              <a:t>Procurement choice has to do with whether we buy from those we trust.  This claim abounds in media advertisements… </a:t>
            </a:r>
          </a:p>
          <a:p>
            <a:pPr eaLnBrk="1" hangingPunct="1"/>
            <a:endParaRPr lang="en-US"/>
          </a:p>
          <a:p>
            <a:pPr eaLnBrk="1" hangingPunct="1"/>
            <a:r>
              <a:rPr lang="en-US"/>
              <a:t>It’s all about trust, they say.</a:t>
            </a:r>
          </a:p>
          <a:p>
            <a:pPr eaLnBrk="1" hangingPunct="1"/>
            <a:endParaRPr lang="en-US"/>
          </a:p>
          <a:p>
            <a:pPr eaLnBrk="1" hangingPunct="1"/>
            <a:r>
              <a:rPr lang="en-US"/>
              <a:t>Thus, the decision to procure services from a particular consultant ought to be influenced by whether the client trusts the consultant.  </a:t>
            </a:r>
          </a:p>
          <a:p>
            <a:pPr eaLnBrk="1" hangingPunct="1"/>
            <a:endParaRPr lang="en-US"/>
          </a:p>
          <a:p>
            <a:pPr eaLnBrk="1" hangingPunct="1"/>
            <a:r>
              <a:rPr lang="en-US"/>
              <a:t>Notice that this is a behavioral manifestation of trust, not trust itself.  I am not equating these two ideas, but I am saying that – theoretically anyway, evidence suggests there is a relationship between trust and procurement choice.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p>
            <a:r>
              <a:rPr lang="en-US"/>
              <a:t>William D. Lawson, P.E., Ph.D.</a:t>
            </a:r>
          </a:p>
        </p:txBody>
      </p:sp>
      <p:sp>
        <p:nvSpPr>
          <p:cNvPr id="71683"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71684" name="Rectangle 6"/>
          <p:cNvSpPr>
            <a:spLocks noGrp="1" noChangeArrowheads="1"/>
          </p:cNvSpPr>
          <p:nvPr>
            <p:ph type="ftr" sz="quarter" idx="4"/>
          </p:nvPr>
        </p:nvSpPr>
        <p:spPr>
          <a:noFill/>
        </p:spPr>
        <p:txBody>
          <a:bodyPr/>
          <a:lstStyle/>
          <a:p>
            <a:r>
              <a:rPr lang="en-US"/>
              <a:t>Trust &amp; Trustworthiness...</a:t>
            </a:r>
          </a:p>
        </p:txBody>
      </p:sp>
      <p:sp>
        <p:nvSpPr>
          <p:cNvPr id="71685" name="Rectangle 7"/>
          <p:cNvSpPr>
            <a:spLocks noGrp="1" noChangeArrowheads="1"/>
          </p:cNvSpPr>
          <p:nvPr>
            <p:ph type="sldNum" sz="quarter" idx="5"/>
          </p:nvPr>
        </p:nvSpPr>
        <p:spPr>
          <a:noFill/>
        </p:spPr>
        <p:txBody>
          <a:bodyPr/>
          <a:lstStyle/>
          <a:p>
            <a:fld id="{04A9E880-46A5-4C19-84BB-3B839C4CBA5E}" type="slidenum">
              <a:rPr lang="en-US" smtClean="0"/>
              <a:pPr/>
              <a:t>17</a:t>
            </a:fld>
            <a:endParaRPr lang="en-US"/>
          </a:p>
        </p:txBody>
      </p:sp>
      <p:sp>
        <p:nvSpPr>
          <p:cNvPr id="71686" name="Rectangle 2"/>
          <p:cNvSpPr>
            <a:spLocks noGrp="1" noRot="1" noChangeAspect="1" noChangeArrowheads="1" noTextEdit="1"/>
          </p:cNvSpPr>
          <p:nvPr>
            <p:ph type="sldImg"/>
          </p:nvPr>
        </p:nvSpPr>
        <p:spPr>
          <a:xfrm>
            <a:off x="458788" y="719138"/>
            <a:ext cx="6400800" cy="3600450"/>
          </a:xfrm>
          <a:ln/>
        </p:spPr>
      </p:sp>
      <p:sp>
        <p:nvSpPr>
          <p:cNvPr id="71687" name="Rectangle 3"/>
          <p:cNvSpPr>
            <a:spLocks noGrp="1" noChangeArrowheads="1"/>
          </p:cNvSpPr>
          <p:nvPr>
            <p:ph type="body" idx="1"/>
          </p:nvPr>
        </p:nvSpPr>
        <p:spPr>
          <a:noFill/>
          <a:ln/>
        </p:spPr>
        <p:txBody>
          <a:bodyPr/>
          <a:lstStyle/>
          <a:p>
            <a:pPr eaLnBrk="1" hangingPunct="1"/>
            <a:r>
              <a:rPr lang="en-US"/>
              <a:t>Loyalty is conceptualized as “a behavioral intention to maintain an ongoing relationship with a service provider”.</a:t>
            </a:r>
          </a:p>
          <a:p>
            <a:pPr eaLnBrk="1" hangingPunct="1"/>
            <a:endParaRPr lang="en-US"/>
          </a:p>
          <a:p>
            <a:pPr eaLnBrk="1" hangingPunct="1"/>
            <a:r>
              <a:rPr lang="en-US"/>
              <a:t>Repeat business is what I am talking about here.  Procurement choice might apply to both new and ongoing relationships, but loyalty is a function of continuation of a relationship.</a:t>
            </a:r>
          </a:p>
          <a:p>
            <a:pPr eaLnBrk="1" hangingPunct="1"/>
            <a:endParaRPr lang="en-US"/>
          </a:p>
          <a:p>
            <a:pPr eaLnBrk="1" hangingPunct="1"/>
            <a:r>
              <a:rPr lang="en-US"/>
              <a:t>As a general statement, empirical evidence supports the notion that trust is central to a buyer’s intention to </a:t>
            </a:r>
            <a:r>
              <a:rPr lang="en-US" u="sng"/>
              <a:t>continue</a:t>
            </a:r>
            <a:r>
              <a:rPr lang="en-US"/>
              <a:t> an exchange relationship.</a:t>
            </a:r>
          </a:p>
          <a:p>
            <a:pPr eaLnBrk="1" hangingPunct="1"/>
            <a:endParaRPr lang="en-US"/>
          </a:p>
          <a:p>
            <a:pPr eaLnBrk="1" hangingPunct="1"/>
            <a:r>
              <a:rPr 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p:spPr>
        <p:txBody>
          <a:bodyPr/>
          <a:lstStyle/>
          <a:p>
            <a:r>
              <a:rPr lang="en-US"/>
              <a:t>William D. Lawson, P.E., Ph.D.</a:t>
            </a:r>
          </a:p>
        </p:txBody>
      </p:sp>
      <p:sp>
        <p:nvSpPr>
          <p:cNvPr id="72707"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72708" name="Rectangle 6"/>
          <p:cNvSpPr>
            <a:spLocks noGrp="1" noChangeArrowheads="1"/>
          </p:cNvSpPr>
          <p:nvPr>
            <p:ph type="ftr" sz="quarter" idx="4"/>
          </p:nvPr>
        </p:nvSpPr>
        <p:spPr>
          <a:noFill/>
        </p:spPr>
        <p:txBody>
          <a:bodyPr/>
          <a:lstStyle/>
          <a:p>
            <a:r>
              <a:rPr lang="en-US"/>
              <a:t>Trust &amp; Trustworthiness...</a:t>
            </a:r>
          </a:p>
        </p:txBody>
      </p:sp>
      <p:sp>
        <p:nvSpPr>
          <p:cNvPr id="72709" name="Rectangle 7"/>
          <p:cNvSpPr>
            <a:spLocks noGrp="1" noChangeArrowheads="1"/>
          </p:cNvSpPr>
          <p:nvPr>
            <p:ph type="sldNum" sz="quarter" idx="5"/>
          </p:nvPr>
        </p:nvSpPr>
        <p:spPr>
          <a:noFill/>
        </p:spPr>
        <p:txBody>
          <a:bodyPr/>
          <a:lstStyle/>
          <a:p>
            <a:fld id="{F19469B8-C776-4663-916D-279459A7A55E}" type="slidenum">
              <a:rPr lang="en-US" smtClean="0"/>
              <a:pPr/>
              <a:t>18</a:t>
            </a:fld>
            <a:endParaRPr lang="en-US"/>
          </a:p>
        </p:txBody>
      </p:sp>
      <p:sp>
        <p:nvSpPr>
          <p:cNvPr id="72710" name="Rectangle 2"/>
          <p:cNvSpPr>
            <a:spLocks noGrp="1" noRot="1" noChangeAspect="1" noChangeArrowheads="1" noTextEdit="1"/>
          </p:cNvSpPr>
          <p:nvPr>
            <p:ph type="sldImg"/>
          </p:nvPr>
        </p:nvSpPr>
        <p:spPr>
          <a:xfrm>
            <a:off x="458788" y="719138"/>
            <a:ext cx="6400800" cy="3600450"/>
          </a:xfrm>
          <a:ln/>
        </p:spPr>
      </p:sp>
      <p:sp>
        <p:nvSpPr>
          <p:cNvPr id="72711" name="Rectangle 3"/>
          <p:cNvSpPr>
            <a:spLocks noGrp="1" noChangeArrowheads="1"/>
          </p:cNvSpPr>
          <p:nvPr>
            <p:ph type="body" idx="1"/>
          </p:nvPr>
        </p:nvSpPr>
        <p:spPr>
          <a:noFill/>
          <a:ln/>
        </p:spPr>
        <p:txBody>
          <a:bodyPr/>
          <a:lstStyle/>
          <a:p>
            <a:pPr eaLnBrk="1" hangingPunct="1"/>
            <a:r>
              <a:rPr lang="en-US"/>
              <a:t>Satisfaction, like trust, is a multidimensional idea and relates to satisfactory interactions with personnel, satisfaction with the core service, and satisfaction with the organization.</a:t>
            </a:r>
          </a:p>
          <a:p>
            <a:pPr eaLnBrk="1" hangingPunct="1"/>
            <a:endParaRPr lang="en-US"/>
          </a:p>
          <a:p>
            <a:pPr eaLnBrk="1" hangingPunct="1"/>
            <a:r>
              <a:rPr lang="en-US"/>
              <a:t>Many businesses define their service delivery goals in terms of customer/client satisfaction, and the engineering business is no different.</a:t>
            </a:r>
          </a:p>
          <a:p>
            <a:pPr eaLnBrk="1" hangingPunct="1"/>
            <a:r>
              <a:rPr lang="en-US"/>
              <a:t>  </a:t>
            </a:r>
          </a:p>
          <a:p>
            <a:pPr eaLnBrk="1" hangingPunct="1"/>
            <a:r>
              <a:rPr lang="en-US"/>
              <a:t>Satisfaction is defined as an “overall evaluation based on the total purchase and consumption experience with a good or service over time”.  </a:t>
            </a:r>
          </a:p>
          <a:p>
            <a:pPr eaLnBrk="1" hangingPunct="1"/>
            <a:r>
              <a:rPr lang="en-US"/>
              <a:t>Trust and satisfaction are closely related in that trusting clients are more likely to be satisfied, and previous good encounters are likely to foster greater trust.  </a:t>
            </a:r>
          </a:p>
          <a:p>
            <a:pPr eaLnBrk="1" hangingPunct="1"/>
            <a:endParaRPr lang="en-US"/>
          </a:p>
          <a:p>
            <a:pPr eaLnBrk="1" hangingPunct="1"/>
            <a:r>
              <a:rPr lang="en-US"/>
              <a:t>However, unlike trust, satisfaction does not require assumptions about motivations; satisfaction is primarily concerned with assessment of service delivery.  As such, satisfaction can be fleeting and subject to rapid revision based on differing experiences.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p:spPr>
        <p:txBody>
          <a:bodyPr/>
          <a:lstStyle/>
          <a:p>
            <a:r>
              <a:rPr lang="en-US"/>
              <a:t>William D. Lawson, P.E., Ph.D.</a:t>
            </a:r>
          </a:p>
        </p:txBody>
      </p:sp>
      <p:sp>
        <p:nvSpPr>
          <p:cNvPr id="73731"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73732" name="Rectangle 6"/>
          <p:cNvSpPr>
            <a:spLocks noGrp="1" noChangeArrowheads="1"/>
          </p:cNvSpPr>
          <p:nvPr>
            <p:ph type="ftr" sz="quarter" idx="4"/>
          </p:nvPr>
        </p:nvSpPr>
        <p:spPr>
          <a:noFill/>
        </p:spPr>
        <p:txBody>
          <a:bodyPr/>
          <a:lstStyle/>
          <a:p>
            <a:r>
              <a:rPr lang="en-US"/>
              <a:t>Trust &amp; Trustworthiness...</a:t>
            </a:r>
          </a:p>
        </p:txBody>
      </p:sp>
      <p:sp>
        <p:nvSpPr>
          <p:cNvPr id="73733" name="Rectangle 7"/>
          <p:cNvSpPr>
            <a:spLocks noGrp="1" noChangeArrowheads="1"/>
          </p:cNvSpPr>
          <p:nvPr>
            <p:ph type="sldNum" sz="quarter" idx="5"/>
          </p:nvPr>
        </p:nvSpPr>
        <p:spPr>
          <a:noFill/>
        </p:spPr>
        <p:txBody>
          <a:bodyPr/>
          <a:lstStyle/>
          <a:p>
            <a:fld id="{3463A9ED-E179-4141-A562-D14B2EC4D099}" type="slidenum">
              <a:rPr lang="en-US" smtClean="0"/>
              <a:pPr/>
              <a:t>19</a:t>
            </a:fld>
            <a:endParaRPr lang="en-US"/>
          </a:p>
        </p:txBody>
      </p:sp>
      <p:sp>
        <p:nvSpPr>
          <p:cNvPr id="73734" name="Rectangle 2"/>
          <p:cNvSpPr>
            <a:spLocks noGrp="1" noRot="1" noChangeAspect="1" noChangeArrowheads="1" noTextEdit="1"/>
          </p:cNvSpPr>
          <p:nvPr>
            <p:ph type="sldImg"/>
          </p:nvPr>
        </p:nvSpPr>
        <p:spPr>
          <a:xfrm>
            <a:off x="458788" y="719138"/>
            <a:ext cx="6400800" cy="3600450"/>
          </a:xfrm>
          <a:ln/>
        </p:spPr>
      </p:sp>
      <p:sp>
        <p:nvSpPr>
          <p:cNvPr id="73735" name="Rectangle 3"/>
          <p:cNvSpPr>
            <a:spLocks noGrp="1" noChangeArrowheads="1"/>
          </p:cNvSpPr>
          <p:nvPr>
            <p:ph type="body" idx="1"/>
          </p:nvPr>
        </p:nvSpPr>
        <p:spPr>
          <a:noFill/>
          <a:ln/>
        </p:spPr>
        <p:txBody>
          <a:bodyPr/>
          <a:lstStyle/>
          <a:p>
            <a:pPr eaLnBrk="1" hangingPunct="1"/>
            <a:r>
              <a:rPr lang="en-US"/>
              <a:t>When you take what I’ve said up to this point – the discussion of the four theories of trust, the trust framework, and the discussion of trust outcomes – and put it all together, you end up with an explanatory expression of the research problem.</a:t>
            </a:r>
          </a:p>
          <a:p>
            <a:pPr eaLnBrk="1" hangingPunct="1"/>
            <a:endParaRPr lang="en-US"/>
          </a:p>
          <a:p>
            <a:pPr eaLnBrk="1" hangingPunct="1"/>
            <a:r>
              <a:rPr lang="en-US"/>
              <a:t>Notice that trusting beliefs – the four theories of trust – lead to a trusting attitude – and these in turn will be manifested behaviorally.</a:t>
            </a:r>
          </a:p>
          <a:p>
            <a:pPr eaLnBrk="1" hangingPunct="1"/>
            <a:endParaRPr lang="en-US"/>
          </a:p>
          <a:p>
            <a:pPr eaLnBrk="1" hangingPunct="1"/>
            <a:r>
              <a:rPr lang="en-US"/>
              <a:t>This is the way I believe trust works in professional-client relationships.</a:t>
            </a:r>
          </a:p>
          <a:p>
            <a:pPr eaLnBrk="1" hangingPunct="1"/>
            <a:endParaRPr lang="en-US"/>
          </a:p>
          <a:p>
            <a:pPr eaLnBrk="1" hangingPunct="1"/>
            <a:r>
              <a:rPr lang="en-US"/>
              <a:t>The balance of my discussion this afternoon will be to describe how I tested this empirically.</a:t>
            </a:r>
          </a:p>
          <a:p>
            <a:pPr eaLnBrk="1" hangingPunct="1"/>
            <a:endParaRPr lang="en-US"/>
          </a:p>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p>
            <a:r>
              <a:rPr lang="en-US"/>
              <a:t>William D. Lawson, P.E., Ph.D.</a:t>
            </a:r>
          </a:p>
        </p:txBody>
      </p:sp>
      <p:sp>
        <p:nvSpPr>
          <p:cNvPr id="74755"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74756" name="Rectangle 6"/>
          <p:cNvSpPr>
            <a:spLocks noGrp="1" noChangeArrowheads="1"/>
          </p:cNvSpPr>
          <p:nvPr>
            <p:ph type="ftr" sz="quarter" idx="4"/>
          </p:nvPr>
        </p:nvSpPr>
        <p:spPr>
          <a:noFill/>
        </p:spPr>
        <p:txBody>
          <a:bodyPr/>
          <a:lstStyle/>
          <a:p>
            <a:r>
              <a:rPr lang="en-US"/>
              <a:t>Trust &amp; Trustworthiness...</a:t>
            </a:r>
          </a:p>
        </p:txBody>
      </p:sp>
      <p:sp>
        <p:nvSpPr>
          <p:cNvPr id="74757" name="Rectangle 7"/>
          <p:cNvSpPr>
            <a:spLocks noGrp="1" noChangeArrowheads="1"/>
          </p:cNvSpPr>
          <p:nvPr>
            <p:ph type="sldNum" sz="quarter" idx="5"/>
          </p:nvPr>
        </p:nvSpPr>
        <p:spPr>
          <a:noFill/>
        </p:spPr>
        <p:txBody>
          <a:bodyPr/>
          <a:lstStyle/>
          <a:p>
            <a:fld id="{7221284C-4384-4017-8FF6-30E477124BDB}" type="slidenum">
              <a:rPr lang="en-US" smtClean="0"/>
              <a:pPr/>
              <a:t>20</a:t>
            </a:fld>
            <a:endParaRPr lang="en-US"/>
          </a:p>
        </p:txBody>
      </p:sp>
      <p:sp>
        <p:nvSpPr>
          <p:cNvPr id="74758" name="Rectangle 2"/>
          <p:cNvSpPr>
            <a:spLocks noGrp="1" noRot="1" noChangeAspect="1" noChangeArrowheads="1" noTextEdit="1"/>
          </p:cNvSpPr>
          <p:nvPr>
            <p:ph type="sldImg"/>
          </p:nvPr>
        </p:nvSpPr>
        <p:spPr>
          <a:xfrm>
            <a:off x="458788" y="719138"/>
            <a:ext cx="6400800" cy="3600450"/>
          </a:xfrm>
          <a:ln/>
        </p:spPr>
      </p:sp>
      <p:sp>
        <p:nvSpPr>
          <p:cNvPr id="74759" name="Rectangle 3"/>
          <p:cNvSpPr>
            <a:spLocks noGrp="1" noChangeArrowheads="1"/>
          </p:cNvSpPr>
          <p:nvPr>
            <p:ph type="body" idx="1"/>
          </p:nvPr>
        </p:nvSpPr>
        <p:spPr>
          <a:noFill/>
          <a:ln/>
        </p:spPr>
        <p:txBody>
          <a:bodyPr/>
          <a:lstStyle/>
          <a:p>
            <a:pPr eaLnBrk="1" hangingPunct="1"/>
            <a:r>
              <a:rPr lang="en-US"/>
              <a:t>In professional-client relationships, the client trusts (or not) throughout the course of interaction, with special awareness of trust and trustworthiness at different junctures.  </a:t>
            </a:r>
          </a:p>
          <a:p>
            <a:pPr eaLnBrk="1" hangingPunct="1"/>
            <a:r>
              <a:rPr lang="en-US"/>
              <a:t>Some of the critical events are the client’s initial leanings to get professional help, the point at which the client transfers the matter of concern into the professional’s care, on-going exchanges of sensitive or confidential information during the course of interaction, and not the least, when the client accepts and follows professional advice.  </a:t>
            </a:r>
          </a:p>
          <a:p>
            <a:pPr eaLnBrk="1" hangingPunct="1"/>
            <a:r>
              <a:rPr lang="en-US"/>
              <a:t>Perhaps the most recognizable and generalizable behavioral manifestation of trust is when the client retains the consultant to do the work, which is tantamount to transferring the project into the consultant’s care.</a:t>
            </a:r>
          </a:p>
          <a:p>
            <a:pPr eaLnBrk="1" hangingPunct="1"/>
            <a:r>
              <a:rPr lang="en-US" u="sng"/>
              <a:t>Professional services procurement</a:t>
            </a:r>
            <a:r>
              <a:rPr lang="en-US"/>
              <a:t> has been the focus of interest for various engineering and professional societies, as well as academic journals.</a:t>
            </a:r>
          </a:p>
          <a:p>
            <a:pPr eaLnBrk="1" hangingPunct="1"/>
            <a:r>
              <a:rPr lang="en-US"/>
              <a:t>My claim is that for certain specified conditions, it is appropriate to take the act of a client retaining a consultant as an operational expression of trust, and that the research problem can be empirically tested by probing client and consultant perspectives on this event.</a:t>
            </a:r>
          </a:p>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en-US"/>
              <a:t>William D. Lawson, P.E., Ph.D.</a:t>
            </a:r>
          </a:p>
        </p:txBody>
      </p:sp>
      <p:sp>
        <p:nvSpPr>
          <p:cNvPr id="59395"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59396" name="Rectangle 6"/>
          <p:cNvSpPr>
            <a:spLocks noGrp="1" noChangeArrowheads="1"/>
          </p:cNvSpPr>
          <p:nvPr>
            <p:ph type="ftr" sz="quarter" idx="4"/>
          </p:nvPr>
        </p:nvSpPr>
        <p:spPr>
          <a:noFill/>
        </p:spPr>
        <p:txBody>
          <a:bodyPr/>
          <a:lstStyle/>
          <a:p>
            <a:r>
              <a:rPr lang="en-US"/>
              <a:t>Trust &amp; Trustworthiness...</a:t>
            </a:r>
          </a:p>
        </p:txBody>
      </p:sp>
      <p:sp>
        <p:nvSpPr>
          <p:cNvPr id="59397" name="Rectangle 7"/>
          <p:cNvSpPr>
            <a:spLocks noGrp="1" noChangeArrowheads="1"/>
          </p:cNvSpPr>
          <p:nvPr>
            <p:ph type="sldNum" sz="quarter" idx="5"/>
          </p:nvPr>
        </p:nvSpPr>
        <p:spPr>
          <a:noFill/>
        </p:spPr>
        <p:txBody>
          <a:bodyPr/>
          <a:lstStyle/>
          <a:p>
            <a:fld id="{859FF1F1-EFCB-4BD1-99CA-7E4432419DBE}" type="slidenum">
              <a:rPr lang="en-US" smtClean="0"/>
              <a:pPr/>
              <a:t>2</a:t>
            </a:fld>
            <a:endParaRPr lang="en-US"/>
          </a:p>
        </p:txBody>
      </p:sp>
      <p:sp>
        <p:nvSpPr>
          <p:cNvPr id="59398" name="Rectangle 2"/>
          <p:cNvSpPr>
            <a:spLocks noGrp="1" noRot="1" noChangeAspect="1" noChangeArrowheads="1" noTextEdit="1"/>
          </p:cNvSpPr>
          <p:nvPr>
            <p:ph type="sldImg"/>
          </p:nvPr>
        </p:nvSpPr>
        <p:spPr>
          <a:xfrm>
            <a:off x="458788" y="719138"/>
            <a:ext cx="6400800" cy="3600450"/>
          </a:xfrm>
          <a:ln/>
        </p:spPr>
      </p:sp>
      <p:sp>
        <p:nvSpPr>
          <p:cNvPr id="59399" name="Rectangle 3"/>
          <p:cNvSpPr>
            <a:spLocks noGrp="1" noChangeArrowheads="1"/>
          </p:cNvSpPr>
          <p:nvPr>
            <p:ph type="body" idx="1"/>
          </p:nvPr>
        </p:nvSpPr>
        <p:spPr>
          <a:noFill/>
          <a:ln/>
        </p:spPr>
        <p:txBody>
          <a:bodyPr/>
          <a:lstStyle/>
          <a:p>
            <a:pPr eaLnBrk="1" hangingPunct="1"/>
            <a:r>
              <a:rPr lang="en-US"/>
              <a:t>These are the main topics I’ll be covering in my discussion today.  </a:t>
            </a:r>
          </a:p>
          <a:p>
            <a:pPr eaLnBrk="1" hangingPunct="1"/>
            <a:endParaRPr lang="en-US"/>
          </a:p>
          <a:p>
            <a:pPr eaLnBrk="1" hangingPunct="1"/>
            <a:r>
              <a:rPr lang="en-US"/>
              <a:t>They tend to flow into one another rather than have sharp transitions.</a:t>
            </a:r>
          </a:p>
          <a:p>
            <a:pPr eaLnBrk="1" hangingPunct="1"/>
            <a:endParaRPr lang="en-US"/>
          </a:p>
          <a:p>
            <a:pPr eaLnBrk="1" hangingPunct="1"/>
            <a:r>
              <a:rPr lang="en-US"/>
              <a:t>I’ll just keep things moving from the beginning – which is a formal statement of the research problem – on through all the method issues and to the finish – the conclusions.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p>
            <a:r>
              <a:rPr lang="en-US"/>
              <a:t>William D. Lawson, P.E., Ph.D.</a:t>
            </a:r>
          </a:p>
        </p:txBody>
      </p:sp>
      <p:sp>
        <p:nvSpPr>
          <p:cNvPr id="75779"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75780" name="Rectangle 6"/>
          <p:cNvSpPr>
            <a:spLocks noGrp="1" noChangeArrowheads="1"/>
          </p:cNvSpPr>
          <p:nvPr>
            <p:ph type="ftr" sz="quarter" idx="4"/>
          </p:nvPr>
        </p:nvSpPr>
        <p:spPr>
          <a:noFill/>
        </p:spPr>
        <p:txBody>
          <a:bodyPr/>
          <a:lstStyle/>
          <a:p>
            <a:r>
              <a:rPr lang="en-US"/>
              <a:t>Trust &amp; Trustworthiness...</a:t>
            </a:r>
          </a:p>
        </p:txBody>
      </p:sp>
      <p:sp>
        <p:nvSpPr>
          <p:cNvPr id="75781" name="Rectangle 7"/>
          <p:cNvSpPr>
            <a:spLocks noGrp="1" noChangeArrowheads="1"/>
          </p:cNvSpPr>
          <p:nvPr>
            <p:ph type="sldNum" sz="quarter" idx="5"/>
          </p:nvPr>
        </p:nvSpPr>
        <p:spPr>
          <a:noFill/>
        </p:spPr>
        <p:txBody>
          <a:bodyPr/>
          <a:lstStyle/>
          <a:p>
            <a:fld id="{429DE53B-0E0E-4C8D-9A5C-90015AAACDEB}" type="slidenum">
              <a:rPr lang="en-US" smtClean="0"/>
              <a:pPr/>
              <a:t>21</a:t>
            </a:fld>
            <a:endParaRPr lang="en-US"/>
          </a:p>
        </p:txBody>
      </p:sp>
      <p:sp>
        <p:nvSpPr>
          <p:cNvPr id="75782" name="Rectangle 2"/>
          <p:cNvSpPr>
            <a:spLocks noGrp="1" noRot="1" noChangeAspect="1" noChangeArrowheads="1" noTextEdit="1"/>
          </p:cNvSpPr>
          <p:nvPr>
            <p:ph type="sldImg"/>
          </p:nvPr>
        </p:nvSpPr>
        <p:spPr>
          <a:xfrm>
            <a:off x="458788" y="719138"/>
            <a:ext cx="6400800" cy="3600450"/>
          </a:xfrm>
          <a:ln/>
        </p:spPr>
      </p:sp>
      <p:sp>
        <p:nvSpPr>
          <p:cNvPr id="75783" name="Rectangle 3"/>
          <p:cNvSpPr>
            <a:spLocks noGrp="1" noChangeArrowheads="1"/>
          </p:cNvSpPr>
          <p:nvPr>
            <p:ph type="body" idx="1"/>
          </p:nvPr>
        </p:nvSpPr>
        <p:spPr>
          <a:xfrm>
            <a:off x="731838" y="4560888"/>
            <a:ext cx="6176962" cy="4640262"/>
          </a:xfrm>
          <a:noFill/>
          <a:ln/>
        </p:spPr>
        <p:txBody>
          <a:bodyPr/>
          <a:lstStyle/>
          <a:p>
            <a:pPr eaLnBrk="1" hangingPunct="1"/>
            <a:r>
              <a:rPr lang="en-US"/>
              <a:t>The act of a client retaining (or hiring) a professional, or “professional services procurement,” as it is commonly known, exists in two primary forms: fee-based selection and qualifications-based selection.  Both approaches are said to be competitive, and although the details vary, as the names imply, fee-based selection focuses primarily on financial cost as the critical aspect of the engagement decision, and qualifications-based selection focuses primarily on qualifications (Bachner 1991, pp. 25-39).  </a:t>
            </a:r>
          </a:p>
          <a:p>
            <a:pPr eaLnBrk="1" hangingPunct="1"/>
            <a:endParaRPr lang="en-US"/>
          </a:p>
          <a:p>
            <a:pPr eaLnBrk="1" hangingPunct="1"/>
            <a:r>
              <a:rPr lang="en-US"/>
              <a:t>Qualifications-based selection (QBS), is the approach this research keys on.  Here, consultant selection occurs through a two-step process, the first step being selection on the basis of competence, creativity and performance, and the second step being fee proposal development and negotiation with the most highly qualified consultant to establish a fair and reasonable price.  </a:t>
            </a:r>
          </a:p>
          <a:p>
            <a:pPr eaLnBrk="1" hangingPunct="1"/>
            <a:endParaRPr lang="en-US"/>
          </a:p>
          <a:p>
            <a:pPr eaLnBrk="1" hangingPunct="1"/>
            <a:r>
              <a:rPr lang="en-US"/>
              <a:t>Later on in the presentation, at the end, actually, I will present some statistics about QBS… For now, let’s keep moving.</a:t>
            </a:r>
          </a:p>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p>
            <a:r>
              <a:rPr lang="en-US"/>
              <a:t>William D. Lawson, P.E., Ph.D.</a:t>
            </a:r>
          </a:p>
        </p:txBody>
      </p:sp>
      <p:sp>
        <p:nvSpPr>
          <p:cNvPr id="76803"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76804" name="Rectangle 6"/>
          <p:cNvSpPr>
            <a:spLocks noGrp="1" noChangeArrowheads="1"/>
          </p:cNvSpPr>
          <p:nvPr>
            <p:ph type="ftr" sz="quarter" idx="4"/>
          </p:nvPr>
        </p:nvSpPr>
        <p:spPr>
          <a:noFill/>
        </p:spPr>
        <p:txBody>
          <a:bodyPr/>
          <a:lstStyle/>
          <a:p>
            <a:r>
              <a:rPr lang="en-US"/>
              <a:t>Trust &amp; Trustworthiness...</a:t>
            </a:r>
          </a:p>
        </p:txBody>
      </p:sp>
      <p:sp>
        <p:nvSpPr>
          <p:cNvPr id="76805" name="Rectangle 7"/>
          <p:cNvSpPr>
            <a:spLocks noGrp="1" noChangeArrowheads="1"/>
          </p:cNvSpPr>
          <p:nvPr>
            <p:ph type="sldNum" sz="quarter" idx="5"/>
          </p:nvPr>
        </p:nvSpPr>
        <p:spPr>
          <a:noFill/>
        </p:spPr>
        <p:txBody>
          <a:bodyPr/>
          <a:lstStyle/>
          <a:p>
            <a:fld id="{F9C5F5EA-18C6-4ECF-8833-924C5B75EE45}" type="slidenum">
              <a:rPr lang="en-US" smtClean="0"/>
              <a:pPr/>
              <a:t>22</a:t>
            </a:fld>
            <a:endParaRPr lang="en-US"/>
          </a:p>
        </p:txBody>
      </p:sp>
      <p:sp>
        <p:nvSpPr>
          <p:cNvPr id="76806" name="Rectangle 2"/>
          <p:cNvSpPr>
            <a:spLocks noGrp="1" noRot="1" noChangeAspect="1" noChangeArrowheads="1" noTextEdit="1"/>
          </p:cNvSpPr>
          <p:nvPr>
            <p:ph type="sldImg"/>
          </p:nvPr>
        </p:nvSpPr>
        <p:spPr>
          <a:xfrm>
            <a:off x="458788" y="719138"/>
            <a:ext cx="6400800" cy="3600450"/>
          </a:xfrm>
          <a:ln/>
        </p:spPr>
      </p:sp>
      <p:sp>
        <p:nvSpPr>
          <p:cNvPr id="76807" name="Rectangle 3"/>
          <p:cNvSpPr>
            <a:spLocks noGrp="1" noChangeArrowheads="1"/>
          </p:cNvSpPr>
          <p:nvPr>
            <p:ph type="body" idx="1"/>
          </p:nvPr>
        </p:nvSpPr>
        <p:spPr>
          <a:noFill/>
          <a:ln/>
        </p:spPr>
        <p:txBody>
          <a:bodyPr/>
          <a:lstStyle/>
          <a:p>
            <a:pPr eaLnBrk="1" hangingPunct="1"/>
            <a:r>
              <a:rPr lang="en-US"/>
              <a:t>With the addition of these two aspects – professional services procurement as the operational expression of trust, and qualifications-based selection as the procurement method –I have fixed the necessary boundary conditions to empirically test the model.</a:t>
            </a:r>
          </a:p>
          <a:p>
            <a:pPr eaLnBrk="1" hangingPunct="1"/>
            <a:endParaRPr lang="en-US"/>
          </a:p>
          <a:p>
            <a:pPr eaLnBrk="1" hangingPunct="1"/>
            <a:r>
              <a:rPr lang="en-US"/>
              <a:t>That is, I developed the model theoretically to apply to professional-client relationships.  But since I want to actually </a:t>
            </a:r>
            <a:r>
              <a:rPr lang="en-US" i="1"/>
              <a:t>test</a:t>
            </a:r>
            <a:r>
              <a:rPr lang="en-US"/>
              <a:t> the model for a specific context, for this I needed to frame the model in terms of an actual engineering issue.</a:t>
            </a:r>
          </a:p>
          <a:p>
            <a:pPr eaLnBrk="1" hangingPunct="1"/>
            <a:endParaRPr lang="en-US"/>
          </a:p>
          <a:p>
            <a:pPr eaLnBrk="1" hangingPunct="1"/>
            <a:r>
              <a:rPr lang="en-US"/>
              <a:t>I chose professional services procurement using qualifications-based selection procedures.</a:t>
            </a:r>
          </a:p>
          <a:p>
            <a:pPr eaLnBrk="1" hangingPunct="1"/>
            <a:endParaRPr lang="en-US"/>
          </a:p>
          <a:p>
            <a:pPr eaLnBrk="1" hangingPunct="1"/>
            <a:r>
              <a:rPr lang="en-US"/>
              <a:t>Two other points have to be discussed: defining the variables for professional services procurement, and hypothesizing relationships between variables.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en-US"/>
              <a:t>William D. Lawson, P.E., Ph.D.</a:t>
            </a:r>
          </a:p>
        </p:txBody>
      </p:sp>
      <p:sp>
        <p:nvSpPr>
          <p:cNvPr id="77827"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77828" name="Rectangle 6"/>
          <p:cNvSpPr>
            <a:spLocks noGrp="1" noChangeArrowheads="1"/>
          </p:cNvSpPr>
          <p:nvPr>
            <p:ph type="ftr" sz="quarter" idx="4"/>
          </p:nvPr>
        </p:nvSpPr>
        <p:spPr>
          <a:noFill/>
        </p:spPr>
        <p:txBody>
          <a:bodyPr/>
          <a:lstStyle/>
          <a:p>
            <a:r>
              <a:rPr lang="en-US"/>
              <a:t>Trust &amp; Trustworthiness...</a:t>
            </a:r>
          </a:p>
        </p:txBody>
      </p:sp>
      <p:sp>
        <p:nvSpPr>
          <p:cNvPr id="77829" name="Rectangle 7"/>
          <p:cNvSpPr>
            <a:spLocks noGrp="1" noChangeArrowheads="1"/>
          </p:cNvSpPr>
          <p:nvPr>
            <p:ph type="sldNum" sz="quarter" idx="5"/>
          </p:nvPr>
        </p:nvSpPr>
        <p:spPr>
          <a:noFill/>
        </p:spPr>
        <p:txBody>
          <a:bodyPr/>
          <a:lstStyle/>
          <a:p>
            <a:fld id="{B1BEB8F5-37EA-47BC-9952-07809BD240D9}" type="slidenum">
              <a:rPr lang="en-US" smtClean="0"/>
              <a:pPr/>
              <a:t>23</a:t>
            </a:fld>
            <a:endParaRPr lang="en-US"/>
          </a:p>
        </p:txBody>
      </p:sp>
      <p:sp>
        <p:nvSpPr>
          <p:cNvPr id="77830" name="Rectangle 2"/>
          <p:cNvSpPr>
            <a:spLocks noGrp="1" noRot="1" noChangeAspect="1" noChangeArrowheads="1" noTextEdit="1"/>
          </p:cNvSpPr>
          <p:nvPr>
            <p:ph type="sldImg"/>
          </p:nvPr>
        </p:nvSpPr>
        <p:spPr>
          <a:xfrm>
            <a:off x="458788" y="719138"/>
            <a:ext cx="6400800" cy="3600450"/>
          </a:xfrm>
          <a:ln/>
        </p:spPr>
      </p:sp>
      <p:sp>
        <p:nvSpPr>
          <p:cNvPr id="77831" name="Rectangle 3"/>
          <p:cNvSpPr>
            <a:spLocks noGrp="1" noChangeArrowheads="1"/>
          </p:cNvSpPr>
          <p:nvPr>
            <p:ph type="body" idx="1"/>
          </p:nvPr>
        </p:nvSpPr>
        <p:spPr>
          <a:noFill/>
          <a:ln/>
        </p:spPr>
        <p:txBody>
          <a:bodyPr/>
          <a:lstStyle/>
          <a:p>
            <a:pPr eaLnBrk="1" hangingPunct="1"/>
            <a:r>
              <a:rPr lang="en-US"/>
              <a:t>Up to now, I have simply shown you a depiction of the model in terms of boxes and arrows.</a:t>
            </a:r>
          </a:p>
          <a:p>
            <a:pPr eaLnBrk="1" hangingPunct="1"/>
            <a:endParaRPr lang="en-US"/>
          </a:p>
          <a:p>
            <a:pPr eaLnBrk="1" hangingPunct="1"/>
            <a:r>
              <a:rPr lang="en-US"/>
              <a:t>What I want to do now is explain what those boxes and arrows mean.</a:t>
            </a:r>
          </a:p>
          <a:p>
            <a:pPr eaLnBrk="1" hangingPunct="1"/>
            <a:endParaRPr lang="en-US"/>
          </a:p>
          <a:p>
            <a:pPr eaLnBrk="1" hangingPunct="1"/>
            <a:r>
              <a:rPr lang="en-US"/>
              <a:t>I will begin with the boxes, which represent variables of interest for this research.</a:t>
            </a:r>
          </a:p>
          <a:p>
            <a:pPr eaLnBrk="1" hangingPunct="1"/>
            <a:endParaRPr lang="en-US"/>
          </a:p>
          <a:p>
            <a:pPr eaLnBrk="1" hangingPunct="1"/>
            <a:r>
              <a:rPr lang="en-US"/>
              <a:t>Looking back at the model for a moment, first, notice that there are several variables: dispositional trust, encapsulated interest, trustworthiness, trust, satisfaction, and so forth.</a:t>
            </a:r>
          </a:p>
          <a:p>
            <a:pPr eaLnBrk="1" hangingPunct="1"/>
            <a:endParaRPr lang="en-US"/>
          </a:p>
          <a:p>
            <a:pPr eaLnBrk="1" hangingPunct="1"/>
            <a:r>
              <a:rPr lang="en-US"/>
              <a:t>These high-level concepts have to be expressed in measurable terms.  I will illustrate this process for one variable, “firm representative trustworthiness”.  </a:t>
            </a:r>
          </a:p>
          <a:p>
            <a:pPr eaLnBrk="1" hangingPunct="1"/>
            <a:endParaRPr lang="en-US"/>
          </a:p>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p>
            <a:r>
              <a:rPr lang="en-US"/>
              <a:t>William D. Lawson, P.E., Ph.D.</a:t>
            </a:r>
          </a:p>
        </p:txBody>
      </p:sp>
      <p:sp>
        <p:nvSpPr>
          <p:cNvPr id="78851"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78852" name="Rectangle 6"/>
          <p:cNvSpPr>
            <a:spLocks noGrp="1" noChangeArrowheads="1"/>
          </p:cNvSpPr>
          <p:nvPr>
            <p:ph type="ftr" sz="quarter" idx="4"/>
          </p:nvPr>
        </p:nvSpPr>
        <p:spPr>
          <a:noFill/>
        </p:spPr>
        <p:txBody>
          <a:bodyPr/>
          <a:lstStyle/>
          <a:p>
            <a:r>
              <a:rPr lang="en-US"/>
              <a:t>Trust &amp; Trustworthiness...</a:t>
            </a:r>
          </a:p>
        </p:txBody>
      </p:sp>
      <p:sp>
        <p:nvSpPr>
          <p:cNvPr id="78853" name="Rectangle 7"/>
          <p:cNvSpPr>
            <a:spLocks noGrp="1" noChangeArrowheads="1"/>
          </p:cNvSpPr>
          <p:nvPr>
            <p:ph type="sldNum" sz="quarter" idx="5"/>
          </p:nvPr>
        </p:nvSpPr>
        <p:spPr>
          <a:noFill/>
        </p:spPr>
        <p:txBody>
          <a:bodyPr/>
          <a:lstStyle/>
          <a:p>
            <a:fld id="{C5931963-CA57-42C2-9D34-0A925A2F9A8A}" type="slidenum">
              <a:rPr lang="en-US" smtClean="0"/>
              <a:pPr/>
              <a:t>24</a:t>
            </a:fld>
            <a:endParaRPr lang="en-US"/>
          </a:p>
        </p:txBody>
      </p:sp>
      <p:sp>
        <p:nvSpPr>
          <p:cNvPr id="78854" name="Rectangle 2"/>
          <p:cNvSpPr>
            <a:spLocks noGrp="1" noRot="1" noChangeAspect="1" noChangeArrowheads="1" noTextEdit="1"/>
          </p:cNvSpPr>
          <p:nvPr>
            <p:ph type="sldImg"/>
          </p:nvPr>
        </p:nvSpPr>
        <p:spPr>
          <a:xfrm>
            <a:off x="458788" y="719138"/>
            <a:ext cx="6400800" cy="3600450"/>
          </a:xfrm>
          <a:ln/>
        </p:spPr>
      </p:sp>
      <p:sp>
        <p:nvSpPr>
          <p:cNvPr id="78855" name="Rectangle 3"/>
          <p:cNvSpPr>
            <a:spLocks noGrp="1" noChangeArrowheads="1"/>
          </p:cNvSpPr>
          <p:nvPr>
            <p:ph type="body" idx="1"/>
          </p:nvPr>
        </p:nvSpPr>
        <p:spPr>
          <a:noFill/>
          <a:ln/>
        </p:spPr>
        <p:txBody>
          <a:bodyPr/>
          <a:lstStyle/>
          <a:p>
            <a:pPr eaLnBrk="1" hangingPunct="1"/>
            <a:r>
              <a:rPr lang="en-US"/>
              <a:t>The second component of the model is the lines with arrows.  I’ve not mentioned them before, but what they represent is simple.</a:t>
            </a:r>
          </a:p>
          <a:p>
            <a:pPr eaLnBrk="1" hangingPunct="1"/>
            <a:endParaRPr lang="en-US"/>
          </a:p>
          <a:p>
            <a:pPr eaLnBrk="1" hangingPunct="1"/>
            <a:r>
              <a:rPr lang="en-US"/>
              <a:t>They are hypothesized relationships between variables.</a:t>
            </a:r>
          </a:p>
          <a:p>
            <a:pPr eaLnBrk="1" hangingPunct="1"/>
            <a:endParaRPr lang="en-US"/>
          </a:p>
          <a:p>
            <a:pPr eaLnBrk="1" hangingPunct="1"/>
            <a:r>
              <a:rPr lang="en-US"/>
              <a:t>I’ve selected one for you and show it in this slide:  the relationship between dispositional trust (which is a trusting belief) and trust of the firm (which is a trusting attitude).</a:t>
            </a:r>
          </a:p>
          <a:p>
            <a:pPr eaLnBrk="1" hangingPunct="1"/>
            <a:endParaRPr lang="en-US"/>
          </a:p>
          <a:p>
            <a:pPr eaLnBrk="1" hangingPunct="1"/>
            <a:r>
              <a:rPr lang="en-US"/>
              <a:t>My claim is that one influences the other.  In words, this particular hypothesis reads: </a:t>
            </a:r>
          </a:p>
          <a:p>
            <a:pPr eaLnBrk="1" hangingPunct="1"/>
            <a:endParaRPr lang="en-US"/>
          </a:p>
          <a:p>
            <a:pPr eaLnBrk="1" hangingPunct="1"/>
            <a:r>
              <a:rPr lang="en-US"/>
              <a:t>I am not claiming that one causes the other – correlation does not prove causation – but I am claiming that when one goes up (the IV), the other will too (the DV).  This is a positive relationship.  Negative relationships are also possible.  I will mention that though I did posit any negative relationships, I did find some.</a:t>
            </a:r>
          </a:p>
          <a:p>
            <a:pPr eaLnBrk="1" hangingPunct="1"/>
            <a:endParaRPr lang="en-US"/>
          </a:p>
          <a:p>
            <a:pPr eaLnBrk="1" hangingPunct="1"/>
            <a:r>
              <a:rPr lang="en-US"/>
              <a:t>The research model yields a total of 32 hypothesized relationships.  Just to put it out there, 20 of these were supported, and 12 were not supported: I’m batting </a:t>
            </a:r>
            <a:r>
              <a:rPr lang="en-US" b="1"/>
              <a:t>.625</a:t>
            </a:r>
            <a:r>
              <a:rPr lang="en-US"/>
              <a:t> – and I’ll present these in a few minutes.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p>
            <a:r>
              <a:rPr lang="en-US"/>
              <a:t>William D. Lawson, P.E., Ph.D.</a:t>
            </a:r>
          </a:p>
        </p:txBody>
      </p:sp>
      <p:sp>
        <p:nvSpPr>
          <p:cNvPr id="80899"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80900" name="Rectangle 6"/>
          <p:cNvSpPr>
            <a:spLocks noGrp="1" noChangeArrowheads="1"/>
          </p:cNvSpPr>
          <p:nvPr>
            <p:ph type="ftr" sz="quarter" idx="4"/>
          </p:nvPr>
        </p:nvSpPr>
        <p:spPr>
          <a:noFill/>
        </p:spPr>
        <p:txBody>
          <a:bodyPr/>
          <a:lstStyle/>
          <a:p>
            <a:r>
              <a:rPr lang="en-US"/>
              <a:t>Trust &amp; Trustworthiness...</a:t>
            </a:r>
          </a:p>
        </p:txBody>
      </p:sp>
      <p:sp>
        <p:nvSpPr>
          <p:cNvPr id="80901" name="Rectangle 7"/>
          <p:cNvSpPr>
            <a:spLocks noGrp="1" noChangeArrowheads="1"/>
          </p:cNvSpPr>
          <p:nvPr>
            <p:ph type="sldNum" sz="quarter" idx="5"/>
          </p:nvPr>
        </p:nvSpPr>
        <p:spPr>
          <a:noFill/>
        </p:spPr>
        <p:txBody>
          <a:bodyPr/>
          <a:lstStyle/>
          <a:p>
            <a:fld id="{8E44C6E7-AED8-41FF-8AFE-05619E1373D9}" type="slidenum">
              <a:rPr lang="en-US" smtClean="0"/>
              <a:pPr/>
              <a:t>25</a:t>
            </a:fld>
            <a:endParaRPr lang="en-US"/>
          </a:p>
        </p:txBody>
      </p:sp>
      <p:sp>
        <p:nvSpPr>
          <p:cNvPr id="80902" name="Rectangle 2"/>
          <p:cNvSpPr>
            <a:spLocks noGrp="1" noRot="1" noChangeAspect="1" noChangeArrowheads="1" noTextEdit="1"/>
          </p:cNvSpPr>
          <p:nvPr>
            <p:ph type="sldImg"/>
          </p:nvPr>
        </p:nvSpPr>
        <p:spPr>
          <a:xfrm>
            <a:off x="458788" y="719138"/>
            <a:ext cx="6400800" cy="3600450"/>
          </a:xfrm>
          <a:ln/>
        </p:spPr>
      </p:sp>
      <p:sp>
        <p:nvSpPr>
          <p:cNvPr id="80903" name="Rectangle 3"/>
          <p:cNvSpPr>
            <a:spLocks noGrp="1" noChangeArrowheads="1"/>
          </p:cNvSpPr>
          <p:nvPr>
            <p:ph type="body" idx="1"/>
          </p:nvPr>
        </p:nvSpPr>
        <p:spPr>
          <a:noFill/>
          <a:ln/>
        </p:spPr>
        <p:txBody>
          <a:bodyPr/>
          <a:lstStyle/>
          <a:p>
            <a:pPr eaLnBrk="1" hangingPunct="1"/>
            <a:r>
              <a:rPr lang="en-US"/>
              <a:t>Research subjects refers to the group or population tested for the survey.</a:t>
            </a:r>
          </a:p>
          <a:p>
            <a:pPr eaLnBrk="1" hangingPunct="1"/>
            <a:endParaRPr lang="en-US"/>
          </a:p>
          <a:p>
            <a:pPr eaLnBrk="1" hangingPunct="1"/>
            <a:r>
              <a:rPr lang="en-US"/>
              <a:t>Because I’m an engineer, and this research is to contribute to the engineering community, I chose to evaluate the client perspective.</a:t>
            </a:r>
          </a:p>
          <a:p>
            <a:pPr eaLnBrk="1" hangingPunct="1"/>
            <a:endParaRPr lang="en-US"/>
          </a:p>
          <a:p>
            <a:pPr eaLnBrk="1" hangingPunct="1"/>
            <a:r>
              <a:rPr lang="en-US"/>
              <a:t>This can be done different ways, but just to state my selection, I chose as my client population Texas municipalities. This was attractive to me for several reasons: first, municipalities are one of the dominant market sectors for consultant work.  Second, municipalities tend to follow documented procedures like QBS. Third, as a consulting engineer I had done quite a bit of work for cities, I felt I knew something about it, and had several contacts.  Finally, the size of the population was appropriate for this research.</a:t>
            </a:r>
          </a:p>
          <a:p>
            <a:pPr eaLnBrk="1" hangingPunct="1"/>
            <a:r>
              <a:rPr lang="en-US"/>
              <a:t>At this point, I wish to gratefully acknowledge the assistance of the Texas Municipal League who made available to me their database of Cities free of charge.   </a:t>
            </a:r>
          </a:p>
          <a:p>
            <a:pPr eaLnBrk="1" hangingPunct="1"/>
            <a:endParaRPr lang="en-US"/>
          </a:p>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p>
            <a:r>
              <a:rPr lang="en-US"/>
              <a:t>William D. Lawson, P.E., Ph.D.</a:t>
            </a:r>
          </a:p>
        </p:txBody>
      </p:sp>
      <p:sp>
        <p:nvSpPr>
          <p:cNvPr id="81923"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81924" name="Rectangle 6"/>
          <p:cNvSpPr>
            <a:spLocks noGrp="1" noChangeArrowheads="1"/>
          </p:cNvSpPr>
          <p:nvPr>
            <p:ph type="ftr" sz="quarter" idx="4"/>
          </p:nvPr>
        </p:nvSpPr>
        <p:spPr>
          <a:noFill/>
        </p:spPr>
        <p:txBody>
          <a:bodyPr/>
          <a:lstStyle/>
          <a:p>
            <a:r>
              <a:rPr lang="en-US"/>
              <a:t>Trust &amp; Trustworthiness...</a:t>
            </a:r>
          </a:p>
        </p:txBody>
      </p:sp>
      <p:sp>
        <p:nvSpPr>
          <p:cNvPr id="81925" name="Rectangle 7"/>
          <p:cNvSpPr>
            <a:spLocks noGrp="1" noChangeArrowheads="1"/>
          </p:cNvSpPr>
          <p:nvPr>
            <p:ph type="sldNum" sz="quarter" idx="5"/>
          </p:nvPr>
        </p:nvSpPr>
        <p:spPr>
          <a:noFill/>
        </p:spPr>
        <p:txBody>
          <a:bodyPr/>
          <a:lstStyle/>
          <a:p>
            <a:fld id="{28B28F38-D57C-4AC3-BC86-BDBD4B1DF162}" type="slidenum">
              <a:rPr lang="en-US" smtClean="0"/>
              <a:pPr/>
              <a:t>26</a:t>
            </a:fld>
            <a:endParaRPr lang="en-US"/>
          </a:p>
        </p:txBody>
      </p:sp>
      <p:sp>
        <p:nvSpPr>
          <p:cNvPr id="81926" name="Rectangle 2"/>
          <p:cNvSpPr>
            <a:spLocks noGrp="1" noRot="1" noChangeAspect="1" noChangeArrowheads="1" noTextEdit="1"/>
          </p:cNvSpPr>
          <p:nvPr>
            <p:ph type="sldImg"/>
          </p:nvPr>
        </p:nvSpPr>
        <p:spPr>
          <a:xfrm>
            <a:off x="458788" y="719138"/>
            <a:ext cx="6400800" cy="3600450"/>
          </a:xfrm>
          <a:ln/>
        </p:spPr>
      </p:sp>
      <p:sp>
        <p:nvSpPr>
          <p:cNvPr id="81927" name="Rectangle 3"/>
          <p:cNvSpPr>
            <a:spLocks noGrp="1" noChangeArrowheads="1"/>
          </p:cNvSpPr>
          <p:nvPr>
            <p:ph type="body" idx="1"/>
          </p:nvPr>
        </p:nvSpPr>
        <p:spPr>
          <a:noFill/>
          <a:ln/>
        </p:spPr>
        <p:txBody>
          <a:bodyPr/>
          <a:lstStyle/>
          <a:p>
            <a:pPr eaLnBrk="1" hangingPunct="1"/>
            <a:r>
              <a:rPr lang="en-US" sz="1000"/>
              <a:t>This slide shows the number of municipalities in Texas, grouped by population range.</a:t>
            </a:r>
          </a:p>
          <a:p>
            <a:pPr eaLnBrk="1" hangingPunct="1"/>
            <a:endParaRPr lang="en-US" sz="1000"/>
          </a:p>
          <a:p>
            <a:pPr eaLnBrk="1" hangingPunct="1"/>
            <a:r>
              <a:rPr lang="en-US" sz="1000"/>
              <a:t>TML member cities comprise 1075 of the 1210 incorporated cities in Texas.</a:t>
            </a:r>
          </a:p>
          <a:p>
            <a:pPr eaLnBrk="1" hangingPunct="1"/>
            <a:endParaRPr lang="en-US" sz="1000"/>
          </a:p>
          <a:p>
            <a:pPr eaLnBrk="1" hangingPunct="1"/>
            <a:r>
              <a:rPr lang="en-US" sz="1000"/>
              <a:t>Notice the population groups… less than 800, 800-1000, etc. You can see that most of the cities in Texas are small… 842/1210 or 70 percent are population 4000 or fewer.</a:t>
            </a:r>
          </a:p>
          <a:p>
            <a:pPr eaLnBrk="1" hangingPunct="1"/>
            <a:endParaRPr lang="en-US" sz="1000"/>
          </a:p>
          <a:p>
            <a:pPr eaLnBrk="1" hangingPunct="1"/>
            <a:r>
              <a:rPr lang="en-US" sz="1000"/>
              <a:t>Also, notice the blue &amp; red bars.  Blue stands for number of cities, and red stands for “sampling units”.  Red is what I used for this study.  </a:t>
            </a:r>
          </a:p>
          <a:p>
            <a:pPr eaLnBrk="1" hangingPunct="1"/>
            <a:endParaRPr lang="en-US" sz="1000"/>
          </a:p>
          <a:p>
            <a:pPr eaLnBrk="1" hangingPunct="1"/>
            <a:r>
              <a:rPr lang="en-US" sz="1000"/>
              <a:t>What do I mean by sampling unit?  Well, I realized that in the larger cities, it would be common for several departments to do their own procurement of services, whereas, for the smaller cities, one entity (the city manager, say) would do all of it.  I wanted to capture this distinction.  The break happens at population 50,000.  </a:t>
            </a:r>
          </a:p>
          <a:p>
            <a:pPr eaLnBrk="1" hangingPunct="1"/>
            <a:endParaRPr lang="en-US" sz="1000"/>
          </a:p>
          <a:p>
            <a:pPr eaLnBrk="1" hangingPunct="1"/>
            <a:r>
              <a:rPr lang="en-US" sz="1000"/>
              <a:t>As a general rule, for cities with fewer than 50,000 persons, one department within the City does their professional services procurement, but larger cities have more departments to do this.  So I based the sample on the number of departments that procure, not the number of cities, though for the smaller cities these were one and the same. The total sample I selected, by the way, was 747 units out of a potential total of 953 sampling units – after I excluded the very small cities and towns (less than 800).  So, like the census, I sampled just about everyone.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p>
            <a:r>
              <a:rPr lang="en-US"/>
              <a:t>William D. Lawson, P.E., Ph.D.</a:t>
            </a:r>
          </a:p>
        </p:txBody>
      </p:sp>
      <p:sp>
        <p:nvSpPr>
          <p:cNvPr id="83971"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83972" name="Rectangle 6"/>
          <p:cNvSpPr>
            <a:spLocks noGrp="1" noChangeArrowheads="1"/>
          </p:cNvSpPr>
          <p:nvPr>
            <p:ph type="ftr" sz="quarter" idx="4"/>
          </p:nvPr>
        </p:nvSpPr>
        <p:spPr>
          <a:noFill/>
        </p:spPr>
        <p:txBody>
          <a:bodyPr/>
          <a:lstStyle/>
          <a:p>
            <a:r>
              <a:rPr lang="en-US"/>
              <a:t>Trust &amp; Trustworthiness...</a:t>
            </a:r>
          </a:p>
        </p:txBody>
      </p:sp>
      <p:sp>
        <p:nvSpPr>
          <p:cNvPr id="83973" name="Rectangle 7"/>
          <p:cNvSpPr>
            <a:spLocks noGrp="1" noChangeArrowheads="1"/>
          </p:cNvSpPr>
          <p:nvPr>
            <p:ph type="sldNum" sz="quarter" idx="5"/>
          </p:nvPr>
        </p:nvSpPr>
        <p:spPr>
          <a:noFill/>
        </p:spPr>
        <p:txBody>
          <a:bodyPr/>
          <a:lstStyle/>
          <a:p>
            <a:fld id="{E828A778-9E95-410E-97C1-8A1D23740DE5}" type="slidenum">
              <a:rPr lang="en-US" smtClean="0"/>
              <a:pPr/>
              <a:t>27</a:t>
            </a:fld>
            <a:endParaRPr lang="en-US"/>
          </a:p>
        </p:txBody>
      </p:sp>
      <p:sp>
        <p:nvSpPr>
          <p:cNvPr id="83974" name="Rectangle 2"/>
          <p:cNvSpPr>
            <a:spLocks noGrp="1" noRot="1" noChangeAspect="1" noChangeArrowheads="1" noTextEdit="1"/>
          </p:cNvSpPr>
          <p:nvPr>
            <p:ph type="sldImg"/>
          </p:nvPr>
        </p:nvSpPr>
        <p:spPr>
          <a:xfrm>
            <a:off x="458788" y="719138"/>
            <a:ext cx="6400800" cy="3600450"/>
          </a:xfrm>
          <a:ln/>
        </p:spPr>
      </p:sp>
      <p:sp>
        <p:nvSpPr>
          <p:cNvPr id="83975" name="Rectangle 3"/>
          <p:cNvSpPr>
            <a:spLocks noGrp="1" noChangeArrowheads="1"/>
          </p:cNvSpPr>
          <p:nvPr>
            <p:ph type="body" idx="1"/>
          </p:nvPr>
        </p:nvSpPr>
        <p:spPr>
          <a:noFill/>
          <a:ln/>
        </p:spPr>
        <p:txBody>
          <a:bodyPr/>
          <a:lstStyle/>
          <a:p>
            <a:pPr eaLnBrk="1" hangingPunct="1"/>
            <a:r>
              <a:rPr lang="en-US"/>
              <a:t>Regarding the survey itself, I followed the “Tailored Design Method” by Dillman.</a:t>
            </a:r>
          </a:p>
          <a:p>
            <a:pPr eaLnBrk="1" hangingPunct="1"/>
            <a:endParaRPr lang="en-US"/>
          </a:p>
          <a:p>
            <a:pPr eaLnBrk="1" hangingPunct="1"/>
            <a:r>
              <a:rPr lang="en-US"/>
              <a:t>This procedure is geared toward reducing various types of sampling error by minimizing survey non-response.</a:t>
            </a:r>
          </a:p>
          <a:p>
            <a:pPr eaLnBrk="1" hangingPunct="1"/>
            <a:endParaRPr lang="en-US"/>
          </a:p>
          <a:p>
            <a:pPr eaLnBrk="1" hangingPunct="1"/>
            <a:r>
              <a:rPr lang="en-US"/>
              <a:t>This slide identifies the dates that each of four survey mailings took place.  The process is quite involved.  And here I acknowledge the generous financial assistance of the NIEE who paid all costs associated with the survey printing and mailing.</a:t>
            </a:r>
          </a:p>
          <a:p>
            <a:pPr eaLnBrk="1" hangingPunct="1"/>
            <a:endParaRPr lang="en-US"/>
          </a:p>
          <a:p>
            <a:pPr eaLnBrk="1" hangingPunct="1"/>
            <a:r>
              <a:rPr lang="en-US"/>
              <a:t>IT was expensive, but worth it, because I got the response I was looking for, and that I needed.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p:spPr>
        <p:txBody>
          <a:bodyPr/>
          <a:lstStyle/>
          <a:p>
            <a:r>
              <a:rPr lang="en-US"/>
              <a:t>William D. Lawson, P.E., Ph.D.</a:t>
            </a:r>
          </a:p>
        </p:txBody>
      </p:sp>
      <p:sp>
        <p:nvSpPr>
          <p:cNvPr id="84995"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84996" name="Rectangle 6"/>
          <p:cNvSpPr>
            <a:spLocks noGrp="1" noChangeArrowheads="1"/>
          </p:cNvSpPr>
          <p:nvPr>
            <p:ph type="ftr" sz="quarter" idx="4"/>
          </p:nvPr>
        </p:nvSpPr>
        <p:spPr>
          <a:noFill/>
        </p:spPr>
        <p:txBody>
          <a:bodyPr/>
          <a:lstStyle/>
          <a:p>
            <a:r>
              <a:rPr lang="en-US"/>
              <a:t>Trust &amp; Trustworthiness...</a:t>
            </a:r>
          </a:p>
        </p:txBody>
      </p:sp>
      <p:sp>
        <p:nvSpPr>
          <p:cNvPr id="84997" name="Rectangle 7"/>
          <p:cNvSpPr>
            <a:spLocks noGrp="1" noChangeArrowheads="1"/>
          </p:cNvSpPr>
          <p:nvPr>
            <p:ph type="sldNum" sz="quarter" idx="5"/>
          </p:nvPr>
        </p:nvSpPr>
        <p:spPr>
          <a:noFill/>
        </p:spPr>
        <p:txBody>
          <a:bodyPr/>
          <a:lstStyle/>
          <a:p>
            <a:fld id="{E70EE7D9-6BFD-4EDC-9DFD-CE14528A67AE}" type="slidenum">
              <a:rPr lang="en-US" smtClean="0"/>
              <a:pPr/>
              <a:t>28</a:t>
            </a:fld>
            <a:endParaRPr lang="en-US"/>
          </a:p>
        </p:txBody>
      </p:sp>
      <p:sp>
        <p:nvSpPr>
          <p:cNvPr id="84998" name="Rectangle 2"/>
          <p:cNvSpPr>
            <a:spLocks noGrp="1" noRot="1" noChangeAspect="1" noChangeArrowheads="1" noTextEdit="1"/>
          </p:cNvSpPr>
          <p:nvPr>
            <p:ph type="sldImg"/>
          </p:nvPr>
        </p:nvSpPr>
        <p:spPr>
          <a:xfrm>
            <a:off x="458788" y="719138"/>
            <a:ext cx="6400800" cy="3600450"/>
          </a:xfrm>
          <a:ln/>
        </p:spPr>
      </p:sp>
      <p:sp>
        <p:nvSpPr>
          <p:cNvPr id="84999" name="Rectangle 3"/>
          <p:cNvSpPr>
            <a:spLocks noGrp="1" noChangeArrowheads="1"/>
          </p:cNvSpPr>
          <p:nvPr>
            <p:ph type="body" idx="1"/>
          </p:nvPr>
        </p:nvSpPr>
        <p:spPr>
          <a:noFill/>
          <a:ln/>
        </p:spPr>
        <p:txBody>
          <a:bodyPr/>
          <a:lstStyle/>
          <a:p>
            <a:pPr eaLnBrk="1" hangingPunct="1"/>
            <a:r>
              <a:rPr lang="en-US"/>
              <a:t>The total number of returned surveys was 376/747 or right at </a:t>
            </a:r>
            <a:r>
              <a:rPr lang="en-US" b="1"/>
              <a:t>50%.</a:t>
            </a:r>
          </a:p>
          <a:p>
            <a:pPr eaLnBrk="1" hangingPunct="1"/>
            <a:endParaRPr lang="en-US" b="1"/>
          </a:p>
          <a:p>
            <a:pPr eaLnBrk="1" hangingPunct="1"/>
            <a:r>
              <a:rPr lang="en-US" b="1"/>
              <a:t>This was excellent.</a:t>
            </a:r>
          </a:p>
          <a:p>
            <a:pPr eaLnBrk="1" hangingPunct="1"/>
            <a:endParaRPr lang="en-US" b="1"/>
          </a:p>
          <a:p>
            <a:pPr eaLnBrk="1" hangingPunct="1"/>
            <a:r>
              <a:rPr lang="en-US"/>
              <a:t>Of this group, you will notice that the responses fell into three primary categories.</a:t>
            </a:r>
          </a:p>
          <a:p>
            <a:pPr eaLnBrk="1" hangingPunct="1"/>
            <a:endParaRPr lang="en-US"/>
          </a:p>
          <a:p>
            <a:pPr eaLnBrk="1" hangingPunct="1"/>
            <a:r>
              <a:rPr lang="en-US"/>
              <a:t>The first is returned nonresponse, and this primarily consisted of folks who were new to their position and had no purchase experience to draw from, from folks who said they just did not have time to complete the survey, and related types of non-response.  29/376 or 8%.</a:t>
            </a:r>
          </a:p>
          <a:p>
            <a:pPr eaLnBrk="1" hangingPunct="1"/>
            <a:endParaRPr lang="en-US"/>
          </a:p>
          <a:p>
            <a:pPr eaLnBrk="1" hangingPunct="1"/>
            <a:r>
              <a:rPr lang="en-US"/>
              <a:t>The next group is strongly of interest, because these are folks who did the survey but who do not procure consultant services, or do not do so using QBS procedures.  These are mainly the smaller towns.  131/376 or 35%.</a:t>
            </a:r>
          </a:p>
          <a:p>
            <a:pPr eaLnBrk="1" hangingPunct="1"/>
            <a:endParaRPr lang="en-US"/>
          </a:p>
          <a:p>
            <a:pPr eaLnBrk="1" hangingPunct="1"/>
            <a:r>
              <a:rPr lang="en-US"/>
              <a:t>The third group is the group who satisfied the requirements for this research; that is, they do procure engineering services, at least some of the time using QBS procedures, and they completed and returned the survey.  This is 216/376 or 57% of responses.  </a:t>
            </a:r>
          </a:p>
          <a:p>
            <a:pPr eaLnBrk="1" hangingPunct="1"/>
            <a:endParaRPr lang="en-US"/>
          </a:p>
          <a:p>
            <a:pPr eaLnBrk="1" hangingPunct="1"/>
            <a:endParaRPr lang="en-US"/>
          </a:p>
          <a:p>
            <a:pPr eaLnBrk="1" hangingPunct="1"/>
            <a:endParaRPr lang="en-US"/>
          </a:p>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noFill/>
        </p:spPr>
        <p:txBody>
          <a:bodyPr/>
          <a:lstStyle/>
          <a:p>
            <a:r>
              <a:rPr lang="en-US"/>
              <a:t>William D. Lawson, P.E., Ph.D.</a:t>
            </a:r>
          </a:p>
        </p:txBody>
      </p:sp>
      <p:sp>
        <p:nvSpPr>
          <p:cNvPr id="90115"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90116" name="Rectangle 6"/>
          <p:cNvSpPr>
            <a:spLocks noGrp="1" noChangeArrowheads="1"/>
          </p:cNvSpPr>
          <p:nvPr>
            <p:ph type="ftr" sz="quarter" idx="4"/>
          </p:nvPr>
        </p:nvSpPr>
        <p:spPr>
          <a:noFill/>
        </p:spPr>
        <p:txBody>
          <a:bodyPr/>
          <a:lstStyle/>
          <a:p>
            <a:r>
              <a:rPr lang="en-US"/>
              <a:t>Trust &amp; Trustworthiness...</a:t>
            </a:r>
          </a:p>
        </p:txBody>
      </p:sp>
      <p:sp>
        <p:nvSpPr>
          <p:cNvPr id="90117" name="Rectangle 7"/>
          <p:cNvSpPr>
            <a:spLocks noGrp="1" noChangeArrowheads="1"/>
          </p:cNvSpPr>
          <p:nvPr>
            <p:ph type="sldNum" sz="quarter" idx="5"/>
          </p:nvPr>
        </p:nvSpPr>
        <p:spPr>
          <a:noFill/>
        </p:spPr>
        <p:txBody>
          <a:bodyPr/>
          <a:lstStyle/>
          <a:p>
            <a:fld id="{6A69FCC6-7F5F-4C67-B553-D321BE4D6B76}" type="slidenum">
              <a:rPr lang="en-US" smtClean="0"/>
              <a:pPr/>
              <a:t>29</a:t>
            </a:fld>
            <a:endParaRPr lang="en-US"/>
          </a:p>
        </p:txBody>
      </p:sp>
      <p:sp>
        <p:nvSpPr>
          <p:cNvPr id="90118" name="Rectangle 2"/>
          <p:cNvSpPr>
            <a:spLocks noGrp="1" noRot="1" noChangeAspect="1" noChangeArrowheads="1" noTextEdit="1"/>
          </p:cNvSpPr>
          <p:nvPr>
            <p:ph type="sldImg"/>
          </p:nvPr>
        </p:nvSpPr>
        <p:spPr>
          <a:xfrm>
            <a:off x="458788" y="719138"/>
            <a:ext cx="6400800" cy="3600450"/>
          </a:xfrm>
          <a:ln/>
        </p:spPr>
      </p:sp>
      <p:sp>
        <p:nvSpPr>
          <p:cNvPr id="90119" name="Rectangle 3"/>
          <p:cNvSpPr>
            <a:spLocks noGrp="1" noChangeArrowheads="1"/>
          </p:cNvSpPr>
          <p:nvPr>
            <p:ph type="body" idx="1"/>
          </p:nvPr>
        </p:nvSpPr>
        <p:spPr>
          <a:noFill/>
          <a:ln/>
        </p:spPr>
        <p:txBody>
          <a:bodyPr/>
          <a:lstStyle/>
          <a:p>
            <a:pPr eaLnBrk="1" hangingPunct="1"/>
            <a:r>
              <a:rPr lang="en-US"/>
              <a:t>I discuss the results similarly to how I developed the model.</a:t>
            </a:r>
          </a:p>
          <a:p>
            <a:pPr eaLnBrk="1" hangingPunct="1"/>
            <a:endParaRPr lang="en-US"/>
          </a:p>
          <a:p>
            <a:pPr eaLnBrk="1" hangingPunct="1"/>
            <a:r>
              <a:rPr lang="en-US"/>
              <a:t>First, I focus on how trusting beliefs predict trusting attitudes – the left half of the trust model.</a:t>
            </a:r>
          </a:p>
          <a:p>
            <a:pPr eaLnBrk="1" hangingPunct="1"/>
            <a:endParaRPr lang="en-US"/>
          </a:p>
          <a:p>
            <a:pPr eaLnBrk="1" hangingPunct="1"/>
            <a:r>
              <a:rPr lang="en-US"/>
              <a:t>Next, I discuss how trusting attitudes predict the behavioral manifestations of trusting, the right half of the model.</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p:spPr>
        <p:txBody>
          <a:bodyPr/>
          <a:lstStyle/>
          <a:p>
            <a:r>
              <a:rPr lang="en-US"/>
              <a:t>William D. Lawson, P.E., Ph.D.</a:t>
            </a:r>
          </a:p>
        </p:txBody>
      </p:sp>
      <p:sp>
        <p:nvSpPr>
          <p:cNvPr id="89091"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89092" name="Rectangle 6"/>
          <p:cNvSpPr>
            <a:spLocks noGrp="1" noChangeArrowheads="1"/>
          </p:cNvSpPr>
          <p:nvPr>
            <p:ph type="ftr" sz="quarter" idx="4"/>
          </p:nvPr>
        </p:nvSpPr>
        <p:spPr>
          <a:noFill/>
        </p:spPr>
        <p:txBody>
          <a:bodyPr/>
          <a:lstStyle/>
          <a:p>
            <a:r>
              <a:rPr lang="en-US"/>
              <a:t>Trust &amp; Trustworthiness...</a:t>
            </a:r>
          </a:p>
        </p:txBody>
      </p:sp>
      <p:sp>
        <p:nvSpPr>
          <p:cNvPr id="89093" name="Rectangle 7"/>
          <p:cNvSpPr>
            <a:spLocks noGrp="1" noChangeArrowheads="1"/>
          </p:cNvSpPr>
          <p:nvPr>
            <p:ph type="sldNum" sz="quarter" idx="5"/>
          </p:nvPr>
        </p:nvSpPr>
        <p:spPr>
          <a:noFill/>
        </p:spPr>
        <p:txBody>
          <a:bodyPr/>
          <a:lstStyle/>
          <a:p>
            <a:fld id="{EE171A0F-AC85-40AA-A35F-D6D4DA80E520}" type="slidenum">
              <a:rPr lang="en-US" smtClean="0"/>
              <a:pPr/>
              <a:t>30</a:t>
            </a:fld>
            <a:endParaRPr lang="en-US"/>
          </a:p>
        </p:txBody>
      </p:sp>
      <p:sp>
        <p:nvSpPr>
          <p:cNvPr id="89094" name="Rectangle 2"/>
          <p:cNvSpPr>
            <a:spLocks noGrp="1" noRot="1" noChangeAspect="1" noChangeArrowheads="1" noTextEdit="1"/>
          </p:cNvSpPr>
          <p:nvPr>
            <p:ph type="sldImg"/>
          </p:nvPr>
        </p:nvSpPr>
        <p:spPr>
          <a:xfrm>
            <a:off x="458788" y="719138"/>
            <a:ext cx="6400800" cy="3600450"/>
          </a:xfrm>
          <a:ln/>
        </p:spPr>
      </p:sp>
      <p:sp>
        <p:nvSpPr>
          <p:cNvPr id="89095" name="Rectangle 3"/>
          <p:cNvSpPr>
            <a:spLocks noGrp="1" noChangeArrowheads="1"/>
          </p:cNvSpPr>
          <p:nvPr>
            <p:ph type="body" idx="1"/>
          </p:nvPr>
        </p:nvSpPr>
        <p:spPr>
          <a:noFill/>
          <a:ln/>
        </p:spPr>
        <p:txBody>
          <a:bodyPr/>
          <a:lstStyle/>
          <a:p>
            <a:pPr eaLnBrk="1" hangingPunct="1"/>
            <a:r>
              <a:rPr lang="en-US"/>
              <a:t>This slide shows the structural model, that is, the overall </a:t>
            </a:r>
            <a:r>
              <a:rPr lang="en-US" u="sng"/>
              <a:t>results</a:t>
            </a:r>
            <a:r>
              <a:rPr lang="en-US"/>
              <a:t> from the SEM analysis. </a:t>
            </a:r>
          </a:p>
          <a:p>
            <a:pPr eaLnBrk="1" hangingPunct="1"/>
            <a:endParaRPr lang="en-US"/>
          </a:p>
          <a:p>
            <a:pPr eaLnBrk="1" hangingPunct="1"/>
            <a:r>
              <a:rPr lang="en-US"/>
              <a:t>You can see the paths (dark) that are significant, and those that were hypothesized but did not achieve an appropriate level of statistical significance.  </a:t>
            </a:r>
          </a:p>
          <a:p>
            <a:pPr eaLnBrk="1" hangingPunct="1"/>
            <a:endParaRPr lang="en-US"/>
          </a:p>
          <a:p>
            <a:pPr eaLnBrk="1" hangingPunct="1"/>
            <a:r>
              <a:rPr lang="en-US"/>
              <a:t>As you can see, many paths are supported, but some are not. </a:t>
            </a:r>
          </a:p>
          <a:p>
            <a:pPr eaLnBrk="1" hangingPunct="1"/>
            <a:endParaRPr lang="en-US"/>
          </a:p>
          <a:p>
            <a:pPr eaLnBrk="1" hangingPunct="1"/>
            <a:r>
              <a:rPr lang="en-US"/>
              <a:t>I will now discuss these results relative to each of the variables and hypothesized relationships.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19138"/>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William D. Lawson, P.E., Ph.D.</a:t>
            </a:r>
          </a:p>
        </p:txBody>
      </p:sp>
      <p:sp>
        <p:nvSpPr>
          <p:cNvPr id="5" name="Date Placeholder 4"/>
          <p:cNvSpPr>
            <a:spLocks noGrp="1"/>
          </p:cNvSpPr>
          <p:nvPr>
            <p:ph type="dt" idx="11"/>
          </p:nvPr>
        </p:nvSpPr>
        <p:spPr/>
        <p:txBody>
          <a:bodyPr/>
          <a:lstStyle/>
          <a:p>
            <a:pPr>
              <a:defRPr/>
            </a:pPr>
            <a:r>
              <a:rPr lang="en-US"/>
              <a:t>Spring 2022 Semeter  LECTURE: November 12, 2014</a:t>
            </a:r>
            <a:endParaRPr lang="en-US" dirty="0"/>
          </a:p>
        </p:txBody>
      </p:sp>
      <p:sp>
        <p:nvSpPr>
          <p:cNvPr id="6" name="Footer Placeholder 5"/>
          <p:cNvSpPr>
            <a:spLocks noGrp="1"/>
          </p:cNvSpPr>
          <p:nvPr>
            <p:ph type="ftr" sz="quarter" idx="12"/>
          </p:nvPr>
        </p:nvSpPr>
        <p:spPr/>
        <p:txBody>
          <a:bodyPr/>
          <a:lstStyle/>
          <a:p>
            <a:pPr>
              <a:defRPr/>
            </a:pPr>
            <a:r>
              <a:rPr lang="en-US"/>
              <a:t>Trust &amp; Trustworthiness...</a:t>
            </a:r>
          </a:p>
        </p:txBody>
      </p:sp>
      <p:sp>
        <p:nvSpPr>
          <p:cNvPr id="7" name="Slide Number Placeholder 6"/>
          <p:cNvSpPr>
            <a:spLocks noGrp="1"/>
          </p:cNvSpPr>
          <p:nvPr>
            <p:ph type="sldNum" sz="quarter" idx="13"/>
          </p:nvPr>
        </p:nvSpPr>
        <p:spPr/>
        <p:txBody>
          <a:bodyPr/>
          <a:lstStyle/>
          <a:p>
            <a:pPr>
              <a:defRPr/>
            </a:pPr>
            <a:fld id="{50E235F8-132B-4F52-8E36-063FE4A53F11}"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p:spPr>
        <p:txBody>
          <a:bodyPr/>
          <a:lstStyle/>
          <a:p>
            <a:r>
              <a:rPr lang="en-US"/>
              <a:t>William D. Lawson, P.E., Ph.D.</a:t>
            </a:r>
          </a:p>
        </p:txBody>
      </p:sp>
      <p:sp>
        <p:nvSpPr>
          <p:cNvPr id="91139"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91140" name="Rectangle 6"/>
          <p:cNvSpPr>
            <a:spLocks noGrp="1" noChangeArrowheads="1"/>
          </p:cNvSpPr>
          <p:nvPr>
            <p:ph type="ftr" sz="quarter" idx="4"/>
          </p:nvPr>
        </p:nvSpPr>
        <p:spPr>
          <a:noFill/>
        </p:spPr>
        <p:txBody>
          <a:bodyPr/>
          <a:lstStyle/>
          <a:p>
            <a:r>
              <a:rPr lang="en-US"/>
              <a:t>Trust &amp; Trustworthiness...</a:t>
            </a:r>
          </a:p>
        </p:txBody>
      </p:sp>
      <p:sp>
        <p:nvSpPr>
          <p:cNvPr id="91141" name="Rectangle 7"/>
          <p:cNvSpPr>
            <a:spLocks noGrp="1" noChangeArrowheads="1"/>
          </p:cNvSpPr>
          <p:nvPr>
            <p:ph type="sldNum" sz="quarter" idx="5"/>
          </p:nvPr>
        </p:nvSpPr>
        <p:spPr>
          <a:noFill/>
        </p:spPr>
        <p:txBody>
          <a:bodyPr/>
          <a:lstStyle/>
          <a:p>
            <a:fld id="{EEBFC30C-DDAD-4FE9-8961-176F8598DA18}" type="slidenum">
              <a:rPr lang="en-US" smtClean="0"/>
              <a:pPr/>
              <a:t>31</a:t>
            </a:fld>
            <a:endParaRPr lang="en-US"/>
          </a:p>
        </p:txBody>
      </p:sp>
      <p:sp>
        <p:nvSpPr>
          <p:cNvPr id="91142" name="Rectangle 2"/>
          <p:cNvSpPr>
            <a:spLocks noGrp="1" noRot="1" noChangeAspect="1" noChangeArrowheads="1" noTextEdit="1"/>
          </p:cNvSpPr>
          <p:nvPr>
            <p:ph type="sldImg"/>
          </p:nvPr>
        </p:nvSpPr>
        <p:spPr>
          <a:xfrm>
            <a:off x="458788" y="719138"/>
            <a:ext cx="6400800" cy="3600450"/>
          </a:xfrm>
          <a:ln/>
        </p:spPr>
      </p:sp>
      <p:sp>
        <p:nvSpPr>
          <p:cNvPr id="91143" name="Rectangle 3"/>
          <p:cNvSpPr>
            <a:spLocks noGrp="1" noChangeArrowheads="1"/>
          </p:cNvSpPr>
          <p:nvPr>
            <p:ph type="body" idx="1"/>
          </p:nvPr>
        </p:nvSpPr>
        <p:spPr>
          <a:noFill/>
          <a:ln/>
        </p:spPr>
        <p:txBody>
          <a:bodyPr/>
          <a:lstStyle/>
          <a:p>
            <a:pPr eaLnBrk="1" hangingPunct="1">
              <a:lnSpc>
                <a:spcPct val="90000"/>
              </a:lnSpc>
            </a:pPr>
            <a:r>
              <a:rPr lang="en-US" sz="1000"/>
              <a:t>The significance of consultant trustworthiness relative to client trust cannot be overstated. </a:t>
            </a:r>
          </a:p>
          <a:p>
            <a:pPr eaLnBrk="1" hangingPunct="1">
              <a:lnSpc>
                <a:spcPct val="90000"/>
              </a:lnSpc>
            </a:pPr>
            <a:r>
              <a:rPr lang="en-US" sz="1000"/>
              <a:t>As predicted, this study found that the client’s assessment of the trustworthiness of the consultant – both the firm and that firm’s key representative – strongly and directly influences whether the client trusts the consultant.  </a:t>
            </a:r>
          </a:p>
          <a:p>
            <a:pPr eaLnBrk="1" hangingPunct="1">
              <a:lnSpc>
                <a:spcPct val="90000"/>
              </a:lnSpc>
            </a:pPr>
            <a:r>
              <a:rPr lang="en-US" sz="1000"/>
              <a:t>The path coefficients from trustworthiness to trust are highly significant and very strong for both the firm and the person.  Also, trustworthiness of the firm and of that firm’s representative are highly correlated. </a:t>
            </a:r>
          </a:p>
          <a:p>
            <a:pPr eaLnBrk="1" hangingPunct="1">
              <a:lnSpc>
                <a:spcPct val="90000"/>
              </a:lnSpc>
            </a:pPr>
            <a:endParaRPr lang="en-US" sz="1000"/>
          </a:p>
          <a:p>
            <a:pPr eaLnBrk="1" hangingPunct="1">
              <a:lnSpc>
                <a:spcPct val="90000"/>
              </a:lnSpc>
            </a:pPr>
            <a:r>
              <a:rPr lang="en-US" sz="1000" u="sng"/>
              <a:t>IMPLICATIONS:</a:t>
            </a:r>
          </a:p>
          <a:p>
            <a:pPr eaLnBrk="1" hangingPunct="1">
              <a:lnSpc>
                <a:spcPct val="90000"/>
              </a:lnSpc>
            </a:pPr>
            <a:r>
              <a:rPr lang="en-US" sz="1000"/>
              <a:t>Trust is assessment of trustworthiness.</a:t>
            </a:r>
          </a:p>
          <a:p>
            <a:pPr eaLnBrk="1" hangingPunct="1">
              <a:lnSpc>
                <a:spcPct val="90000"/>
              </a:lnSpc>
            </a:pPr>
            <a:r>
              <a:rPr lang="en-US" sz="1000"/>
              <a:t>Second, importance both of hiring good people, and having a good organization.</a:t>
            </a:r>
          </a:p>
          <a:p>
            <a:pPr eaLnBrk="1" hangingPunct="1">
              <a:lnSpc>
                <a:spcPct val="90000"/>
              </a:lnSpc>
            </a:pPr>
            <a:r>
              <a:rPr lang="en-US" sz="1000"/>
              <a:t>Third,  </a:t>
            </a:r>
            <a:r>
              <a:rPr lang="en-US" sz="1000" i="1"/>
              <a:t>trust is about the consultant, not the client</a:t>
            </a:r>
            <a:r>
              <a:rPr lang="en-US" sz="1000"/>
              <a:t>.  Distinguishing trust from trustworthiness makes this clear.  Granted, a well documented trend in social science literature is that generalized, or social, trust is on the decline, and has been on the decline for decades (Glaeser et al. 2000, Govier 1997, Putnam 2000, Uslaner 2002). </a:t>
            </a:r>
          </a:p>
          <a:p>
            <a:pPr eaLnBrk="1" hangingPunct="1">
              <a:lnSpc>
                <a:spcPct val="90000"/>
              </a:lnSpc>
            </a:pPr>
            <a:r>
              <a:rPr lang="en-US" sz="1000"/>
              <a:t>But within the context of professional-client relationships, this study indicates that for all practical purposes, the client’s trusting attitude has everything to do with the consultant’s trustworthiness, and little to do with whether social trust is lower now than it was 40 or 20 or even 10 years ago.  </a:t>
            </a:r>
          </a:p>
          <a:p>
            <a:pPr eaLnBrk="1" hangingPunct="1">
              <a:lnSpc>
                <a:spcPct val="90000"/>
              </a:lnSpc>
            </a:pPr>
            <a:r>
              <a:rPr lang="en-US" sz="1000"/>
              <a:t>For consultants, this means that they </a:t>
            </a:r>
            <a:r>
              <a:rPr lang="en-US" sz="1000" i="1"/>
              <a:t>can</a:t>
            </a:r>
            <a:r>
              <a:rPr lang="en-US" sz="1000"/>
              <a:t> enjoy the trust of their clients ― </a:t>
            </a:r>
            <a:r>
              <a:rPr lang="en-US" sz="1000" i="1"/>
              <a:t>provided they are worthy of trust</a:t>
            </a:r>
            <a:r>
              <a:rPr lang="en-US" sz="1000"/>
              <a:t>.  Trust need not be viewed as being controlled by the whim of the marketplace or the perpetual decay of social mores.  Rather, by focusing on trustworthiness – which is squarely within the purview of the consultant to establish, nurture, and maintain – </a:t>
            </a:r>
            <a:r>
              <a:rPr lang="en-US" sz="1000" i="1"/>
              <a:t>consultants</a:t>
            </a:r>
            <a:r>
              <a:rPr lang="en-US" sz="1000"/>
              <a:t>, not clients, control this aspect of the consultant’s destiny.  </a:t>
            </a:r>
          </a:p>
          <a:p>
            <a:pPr eaLnBrk="1" hangingPunct="1">
              <a:lnSpc>
                <a:spcPct val="90000"/>
              </a:lnSpc>
            </a:pPr>
            <a:endParaRPr lang="en-US" sz="1000"/>
          </a:p>
          <a:p>
            <a:pPr eaLnBrk="1" hangingPunct="1">
              <a:lnSpc>
                <a:spcPct val="90000"/>
              </a:lnSpc>
            </a:pPr>
            <a:r>
              <a:rPr lang="en-US" sz="1000"/>
              <a:t>“Trustworthiness is the first virtue of professional life”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p:spPr>
        <p:txBody>
          <a:bodyPr/>
          <a:lstStyle/>
          <a:p>
            <a:r>
              <a:rPr lang="en-US"/>
              <a:t>William D. Lawson, P.E., Ph.D.</a:t>
            </a:r>
          </a:p>
        </p:txBody>
      </p:sp>
      <p:sp>
        <p:nvSpPr>
          <p:cNvPr id="93187"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93188" name="Rectangle 6"/>
          <p:cNvSpPr>
            <a:spLocks noGrp="1" noChangeArrowheads="1"/>
          </p:cNvSpPr>
          <p:nvPr>
            <p:ph type="ftr" sz="quarter" idx="4"/>
          </p:nvPr>
        </p:nvSpPr>
        <p:spPr>
          <a:noFill/>
        </p:spPr>
        <p:txBody>
          <a:bodyPr/>
          <a:lstStyle/>
          <a:p>
            <a:r>
              <a:rPr lang="en-US"/>
              <a:t>Trust &amp; Trustworthiness...</a:t>
            </a:r>
          </a:p>
        </p:txBody>
      </p:sp>
      <p:sp>
        <p:nvSpPr>
          <p:cNvPr id="93189" name="Rectangle 7"/>
          <p:cNvSpPr>
            <a:spLocks noGrp="1" noChangeArrowheads="1"/>
          </p:cNvSpPr>
          <p:nvPr>
            <p:ph type="sldNum" sz="quarter" idx="5"/>
          </p:nvPr>
        </p:nvSpPr>
        <p:spPr>
          <a:noFill/>
        </p:spPr>
        <p:txBody>
          <a:bodyPr/>
          <a:lstStyle/>
          <a:p>
            <a:fld id="{CDDBF652-AFAD-4415-9823-2D1BB2DA958C}" type="slidenum">
              <a:rPr lang="en-US" smtClean="0"/>
              <a:pPr/>
              <a:t>32</a:t>
            </a:fld>
            <a:endParaRPr lang="en-US"/>
          </a:p>
        </p:txBody>
      </p:sp>
      <p:sp>
        <p:nvSpPr>
          <p:cNvPr id="93190" name="Rectangle 2"/>
          <p:cNvSpPr>
            <a:spLocks noGrp="1" noRot="1" noChangeAspect="1" noChangeArrowheads="1" noTextEdit="1"/>
          </p:cNvSpPr>
          <p:nvPr>
            <p:ph type="sldImg"/>
          </p:nvPr>
        </p:nvSpPr>
        <p:spPr>
          <a:xfrm>
            <a:off x="458788" y="719138"/>
            <a:ext cx="6400800" cy="3600450"/>
          </a:xfrm>
          <a:ln/>
        </p:spPr>
      </p:sp>
      <p:sp>
        <p:nvSpPr>
          <p:cNvPr id="93191" name="Rectangle 3"/>
          <p:cNvSpPr>
            <a:spLocks noGrp="1" noChangeArrowheads="1"/>
          </p:cNvSpPr>
          <p:nvPr>
            <p:ph type="body" idx="1"/>
          </p:nvPr>
        </p:nvSpPr>
        <p:spPr>
          <a:xfrm>
            <a:off x="731838" y="4560888"/>
            <a:ext cx="5851525" cy="4613275"/>
          </a:xfrm>
          <a:noFill/>
          <a:ln/>
        </p:spPr>
        <p:txBody>
          <a:bodyPr/>
          <a:lstStyle/>
          <a:p>
            <a:pPr eaLnBrk="1" hangingPunct="1"/>
            <a:r>
              <a:rPr lang="en-US" sz="1000"/>
              <a:t>Institutional restraints against opportunism influence trusting attitudes </a:t>
            </a:r>
            <a:r>
              <a:rPr lang="en-US" sz="1000" i="1"/>
              <a:t>indirectly</a:t>
            </a:r>
            <a:r>
              <a:rPr lang="en-US" sz="1000"/>
              <a:t>, by way of influencing client beliefs about the trustworthiness of the firm and the firm’s representative (Figure 6.1).  </a:t>
            </a:r>
          </a:p>
          <a:p>
            <a:pPr eaLnBrk="1" hangingPunct="1"/>
            <a:r>
              <a:rPr lang="en-US" sz="1000"/>
              <a:t>This was not expected and is contrary to the direct influence hypothesized at the time of initial model development. </a:t>
            </a:r>
          </a:p>
          <a:p>
            <a:pPr eaLnBrk="1" hangingPunct="1"/>
            <a:r>
              <a:rPr lang="en-US" sz="1000"/>
              <a:t>Why is the influence of institutional restraints on trusting attitudes </a:t>
            </a:r>
            <a:r>
              <a:rPr lang="en-US" sz="1000" i="1"/>
              <a:t>indirect</a:t>
            </a:r>
            <a:r>
              <a:rPr lang="en-US" sz="1000"/>
              <a:t> instead of direct?  The answer has to do with confusion about – failing to distinguish between – ‘trust’ and ‘trustworthiness’.</a:t>
            </a:r>
          </a:p>
          <a:p>
            <a:pPr eaLnBrk="1" hangingPunct="1"/>
            <a:endParaRPr lang="en-US" sz="1000"/>
          </a:p>
          <a:p>
            <a:pPr eaLnBrk="1" hangingPunct="1"/>
            <a:r>
              <a:rPr lang="en-US" sz="1000"/>
              <a:t>According to the theory, the outcome of restraints against opportunism ought to be more trusting (the attitude), and this is what was hypothesized.  The findings of this research do not dispute this claim.  What the research does is to clarify how this trusting actually comes about.  To put it briefly, trusting occurs by </a:t>
            </a:r>
            <a:r>
              <a:rPr lang="en-US" sz="1000" i="1"/>
              <a:t>ensuring the trustworthiness of the trusted</a:t>
            </a:r>
            <a:r>
              <a:rPr lang="en-US" sz="1000"/>
              <a:t>, that is, the consultant. </a:t>
            </a:r>
          </a:p>
          <a:p>
            <a:pPr eaLnBrk="1" hangingPunct="1"/>
            <a:r>
              <a:rPr lang="en-US" sz="1000"/>
              <a:t>For example, legal control recognizes that consulting engineering and architecture services exist within a well-defined network of laws, rules, regulations, contracts and formal agreements.  These legal arrangements are directed at governing consultant behavior – that is, securing trustworthiness of the consultant on behalf of the client. </a:t>
            </a:r>
          </a:p>
          <a:p>
            <a:pPr eaLnBrk="1" hangingPunct="1"/>
            <a:r>
              <a:rPr lang="en-US" sz="1000" u="sng"/>
              <a:t>IMPLICATIONS:</a:t>
            </a:r>
          </a:p>
          <a:p>
            <a:pPr eaLnBrk="1" hangingPunct="1"/>
            <a:r>
              <a:rPr lang="en-US" sz="1000"/>
              <a:t>Focus on trustworthiness.</a:t>
            </a:r>
          </a:p>
          <a:p>
            <a:pPr eaLnBrk="1" hangingPunct="1"/>
            <a:r>
              <a:rPr lang="en-US" sz="1000"/>
              <a:t>Restraints against opportunism have both positive and negative qualities relative to the consulting engineer and architect community.  On the one hand, this research suggests that when design professionals cooperate with and accept these types of restraints, this serves to promote trusting relationships with clients. In these and similar ways, “restraints against opportunism” are more appropriately viewed as the “</a:t>
            </a:r>
            <a:r>
              <a:rPr lang="en-US" sz="1000" b="1"/>
              <a:t>promoters of trustworthiness</a:t>
            </a:r>
            <a:r>
              <a:rPr lang="en-US" sz="1000"/>
              <a:t>,” since their main function is to define, encourage and confirm trustworthiness of consultants on behalf of clients.</a:t>
            </a:r>
          </a:p>
          <a:p>
            <a:pPr eaLnBrk="1" hangingPunct="1"/>
            <a:r>
              <a:rPr lang="en-US" sz="1000"/>
              <a:t>On the other hand, can be viewed negatively.</a:t>
            </a:r>
          </a:p>
          <a:p>
            <a:pPr eaLnBrk="1" hangingPunct="1"/>
            <a:r>
              <a:rPr lang="en-US" sz="1000"/>
              <a:t>Application to </a:t>
            </a:r>
            <a:r>
              <a:rPr lang="en-US" sz="1000" b="1"/>
              <a:t>NIEE/ ethics</a:t>
            </a:r>
            <a:r>
              <a:rPr lang="en-US" sz="1000"/>
              <a:t> instruction…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p:spPr>
        <p:txBody>
          <a:bodyPr/>
          <a:lstStyle/>
          <a:p>
            <a:r>
              <a:rPr lang="en-US"/>
              <a:t>William D. Lawson, P.E., Ph.D.</a:t>
            </a:r>
          </a:p>
        </p:txBody>
      </p:sp>
      <p:sp>
        <p:nvSpPr>
          <p:cNvPr id="92163"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92164" name="Rectangle 6"/>
          <p:cNvSpPr>
            <a:spLocks noGrp="1" noChangeArrowheads="1"/>
          </p:cNvSpPr>
          <p:nvPr>
            <p:ph type="ftr" sz="quarter" idx="4"/>
          </p:nvPr>
        </p:nvSpPr>
        <p:spPr>
          <a:noFill/>
        </p:spPr>
        <p:txBody>
          <a:bodyPr/>
          <a:lstStyle/>
          <a:p>
            <a:r>
              <a:rPr lang="en-US"/>
              <a:t>Trust &amp; Trustworthiness...</a:t>
            </a:r>
          </a:p>
        </p:txBody>
      </p:sp>
      <p:sp>
        <p:nvSpPr>
          <p:cNvPr id="92165" name="Rectangle 7"/>
          <p:cNvSpPr>
            <a:spLocks noGrp="1" noChangeArrowheads="1"/>
          </p:cNvSpPr>
          <p:nvPr>
            <p:ph type="sldNum" sz="quarter" idx="5"/>
          </p:nvPr>
        </p:nvSpPr>
        <p:spPr>
          <a:noFill/>
        </p:spPr>
        <p:txBody>
          <a:bodyPr/>
          <a:lstStyle/>
          <a:p>
            <a:fld id="{705B4240-BB1A-4AEA-8E4B-1F3CFF1CF170}" type="slidenum">
              <a:rPr lang="en-US" smtClean="0"/>
              <a:pPr/>
              <a:t>33</a:t>
            </a:fld>
            <a:endParaRPr lang="en-US"/>
          </a:p>
        </p:txBody>
      </p:sp>
      <p:sp>
        <p:nvSpPr>
          <p:cNvPr id="92166" name="Rectangle 2"/>
          <p:cNvSpPr>
            <a:spLocks noGrp="1" noRot="1" noChangeAspect="1" noChangeArrowheads="1" noTextEdit="1"/>
          </p:cNvSpPr>
          <p:nvPr>
            <p:ph type="sldImg"/>
          </p:nvPr>
        </p:nvSpPr>
        <p:spPr>
          <a:xfrm>
            <a:off x="458788" y="719138"/>
            <a:ext cx="6400800" cy="3600450"/>
          </a:xfrm>
          <a:ln/>
        </p:spPr>
      </p:sp>
      <p:sp>
        <p:nvSpPr>
          <p:cNvPr id="92167" name="Rectangle 3"/>
          <p:cNvSpPr>
            <a:spLocks noGrp="1" noChangeArrowheads="1"/>
          </p:cNvSpPr>
          <p:nvPr>
            <p:ph type="body" idx="1"/>
          </p:nvPr>
        </p:nvSpPr>
        <p:spPr>
          <a:noFill/>
          <a:ln/>
        </p:spPr>
        <p:txBody>
          <a:bodyPr/>
          <a:lstStyle/>
          <a:p>
            <a:pPr eaLnBrk="1" hangingPunct="1"/>
            <a:r>
              <a:rPr lang="en-US" sz="1000"/>
              <a:t>Viewed as a personality trait of the client, disposition to trust is directly related – albeit to a limited degree – to the client’s trust of a consulting firm’s representative (Figure 6.1).  </a:t>
            </a:r>
          </a:p>
          <a:p>
            <a:pPr eaLnBrk="1" hangingPunct="1"/>
            <a:endParaRPr lang="en-US" sz="1000"/>
          </a:p>
          <a:p>
            <a:pPr eaLnBrk="1" hangingPunct="1"/>
            <a:r>
              <a:rPr lang="en-US" sz="1000"/>
              <a:t>Disposition to trust also directly influences the client’s beliefs about the effectiveness of institutional restraints against opportunism.</a:t>
            </a:r>
          </a:p>
          <a:p>
            <a:pPr eaLnBrk="1" hangingPunct="1"/>
            <a:endParaRPr lang="en-US" sz="1000"/>
          </a:p>
          <a:p>
            <a:pPr eaLnBrk="1" hangingPunct="1"/>
            <a:r>
              <a:rPr lang="en-US" sz="1000"/>
              <a:t>However, contrary to expectations, dispositional trust does not appear to directly influence other trusting beliefs and attitudes – neither toward the firm, nor toward the client’s perceptions of the trustworthiness of the firm, nor toward the firm’s representative.  </a:t>
            </a:r>
          </a:p>
          <a:p>
            <a:pPr eaLnBrk="1" hangingPunct="1"/>
            <a:endParaRPr lang="en-US" sz="1000"/>
          </a:p>
          <a:p>
            <a:pPr eaLnBrk="1" hangingPunct="1"/>
            <a:r>
              <a:rPr lang="en-US" sz="1000"/>
              <a:t>The influence of dispositional trust on these relationships is </a:t>
            </a:r>
            <a:r>
              <a:rPr lang="en-US" sz="1000" i="1"/>
              <a:t>indirect, </a:t>
            </a:r>
            <a:r>
              <a:rPr lang="en-US" sz="1000"/>
              <a:t>and therefore, less robust. </a:t>
            </a:r>
          </a:p>
          <a:p>
            <a:pPr eaLnBrk="1" hangingPunct="1"/>
            <a:endParaRPr lang="en-US" sz="1000"/>
          </a:p>
          <a:p>
            <a:pPr eaLnBrk="1" hangingPunct="1"/>
            <a:r>
              <a:rPr lang="en-US" sz="1000"/>
              <a:t>Consider the paths…</a:t>
            </a:r>
          </a:p>
          <a:p>
            <a:pPr eaLnBrk="1" hangingPunct="1"/>
            <a:r>
              <a:rPr lang="en-US" sz="1000" u="sng"/>
              <a:t>IMPLICATIONS:</a:t>
            </a:r>
          </a:p>
          <a:p>
            <a:pPr eaLnBrk="1" hangingPunct="1"/>
            <a:r>
              <a:rPr lang="en-US" sz="1000"/>
              <a:t>First, certain aspects of the trust relationship between clients and consultants are subject to outside influence, but this is not one of them.  The client’s disposition to trust is part of his or her psychological makeup, and this disposition either exists to some degree, or it does not.  If the client happens to be a trusting person – which the results of this study suggests he or she probably is (</a:t>
            </a:r>
            <a:r>
              <a:rPr lang="en-US" sz="1000" i="1"/>
              <a:t> </a:t>
            </a:r>
            <a:r>
              <a:rPr lang="en-US" sz="1000"/>
              <a:t>= 5.00/7.00 for the dispositional factors) – the consultant can enjoy this.  When the client is not particularly predisposed toward trusting, the consultant can take some comfort in the fact that (a) the client feels this way toward all other consultants, too, and (b) the overall influence of the dispositional aspect of trust is relatively limited.</a:t>
            </a:r>
          </a:p>
          <a:p>
            <a:pPr eaLnBrk="1" hangingPunct="1"/>
            <a:r>
              <a:rPr lang="en-US" sz="1000"/>
              <a:t>Second, it is possible for consultants to benefit from the client’s disposition to trust, the main one being, </a:t>
            </a:r>
            <a:r>
              <a:rPr lang="en-US" sz="1000" i="1"/>
              <a:t>to be trustworthy</a:t>
            </a:r>
            <a:r>
              <a:rPr lang="en-US" sz="1000"/>
              <a:t>. </a:t>
            </a:r>
          </a:p>
          <a:p>
            <a:pPr eaLnBrk="1" hangingPunct="1"/>
            <a:endParaRPr lang="en-US" sz="10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p:spPr>
        <p:txBody>
          <a:bodyPr/>
          <a:lstStyle/>
          <a:p>
            <a:r>
              <a:rPr lang="en-US"/>
              <a:t>William D. Lawson, P.E., Ph.D.</a:t>
            </a:r>
          </a:p>
        </p:txBody>
      </p:sp>
      <p:sp>
        <p:nvSpPr>
          <p:cNvPr id="94211"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94212" name="Rectangle 6"/>
          <p:cNvSpPr>
            <a:spLocks noGrp="1" noChangeArrowheads="1"/>
          </p:cNvSpPr>
          <p:nvPr>
            <p:ph type="ftr" sz="quarter" idx="4"/>
          </p:nvPr>
        </p:nvSpPr>
        <p:spPr>
          <a:noFill/>
        </p:spPr>
        <p:txBody>
          <a:bodyPr/>
          <a:lstStyle/>
          <a:p>
            <a:r>
              <a:rPr lang="en-US"/>
              <a:t>Trust &amp; Trustworthiness...</a:t>
            </a:r>
          </a:p>
        </p:txBody>
      </p:sp>
      <p:sp>
        <p:nvSpPr>
          <p:cNvPr id="94213" name="Rectangle 7"/>
          <p:cNvSpPr>
            <a:spLocks noGrp="1" noChangeArrowheads="1"/>
          </p:cNvSpPr>
          <p:nvPr>
            <p:ph type="sldNum" sz="quarter" idx="5"/>
          </p:nvPr>
        </p:nvSpPr>
        <p:spPr>
          <a:noFill/>
        </p:spPr>
        <p:txBody>
          <a:bodyPr/>
          <a:lstStyle/>
          <a:p>
            <a:fld id="{C404F199-98D9-405F-A314-05E1CBE6B3D5}" type="slidenum">
              <a:rPr lang="en-US" smtClean="0"/>
              <a:pPr/>
              <a:t>34</a:t>
            </a:fld>
            <a:endParaRPr lang="en-US"/>
          </a:p>
        </p:txBody>
      </p:sp>
      <p:sp>
        <p:nvSpPr>
          <p:cNvPr id="94214" name="Rectangle 2"/>
          <p:cNvSpPr>
            <a:spLocks noGrp="1" noRot="1" noChangeAspect="1" noChangeArrowheads="1" noTextEdit="1"/>
          </p:cNvSpPr>
          <p:nvPr>
            <p:ph type="sldImg"/>
          </p:nvPr>
        </p:nvSpPr>
        <p:spPr>
          <a:xfrm>
            <a:off x="458788" y="719138"/>
            <a:ext cx="6400800" cy="3600450"/>
          </a:xfrm>
          <a:ln/>
        </p:spPr>
      </p:sp>
      <p:sp>
        <p:nvSpPr>
          <p:cNvPr id="94215" name="Rectangle 3"/>
          <p:cNvSpPr>
            <a:spLocks noGrp="1" noChangeArrowheads="1"/>
          </p:cNvSpPr>
          <p:nvPr>
            <p:ph type="body" idx="1"/>
          </p:nvPr>
        </p:nvSpPr>
        <p:spPr>
          <a:noFill/>
          <a:ln/>
        </p:spPr>
        <p:txBody>
          <a:bodyPr/>
          <a:lstStyle/>
          <a:p>
            <a:pPr eaLnBrk="1" hangingPunct="1">
              <a:lnSpc>
                <a:spcPct val="90000"/>
              </a:lnSpc>
            </a:pPr>
            <a:r>
              <a:rPr lang="en-US" sz="1000"/>
              <a:t>Within the context of this research, trust as encapsulated interest means that the client trusts the consultant because the client thinks it is in the consultant’s interests to attend to the client’s interests in the relevant matter.  That is, the client’s interests are said to be </a:t>
            </a:r>
            <a:r>
              <a:rPr lang="en-US" sz="1000" i="1"/>
              <a:t>encapsulated</a:t>
            </a:r>
            <a:r>
              <a:rPr lang="en-US" sz="1000"/>
              <a:t> within the consultant’s interests.  </a:t>
            </a:r>
          </a:p>
          <a:p>
            <a:pPr eaLnBrk="1" hangingPunct="1">
              <a:lnSpc>
                <a:spcPct val="90000"/>
              </a:lnSpc>
            </a:pPr>
            <a:r>
              <a:rPr lang="en-US" sz="1000"/>
              <a:t>As mentioned, this theory of trust is somewhat controversial.  Many scholars have argued that “calculative trust” is not real trust, and others have similarly claimed that “this rational, calculative, economic approach to trust… is empirically incorrect… socially inefficient… and morally bankrupt”.  </a:t>
            </a:r>
          </a:p>
          <a:p>
            <a:pPr eaLnBrk="1" hangingPunct="1">
              <a:lnSpc>
                <a:spcPct val="90000"/>
              </a:lnSpc>
            </a:pPr>
            <a:r>
              <a:rPr lang="en-US" sz="1000"/>
              <a:t>In response to the critics, this study shows that encapsulated interest </a:t>
            </a:r>
            <a:r>
              <a:rPr lang="en-US" sz="1000" i="1"/>
              <a:t>is</a:t>
            </a:r>
            <a:r>
              <a:rPr lang="en-US" sz="1000"/>
              <a:t> a viable theory of trust applicable to professional-client relationships.  </a:t>
            </a:r>
          </a:p>
          <a:p>
            <a:pPr eaLnBrk="1" hangingPunct="1">
              <a:lnSpc>
                <a:spcPct val="90000"/>
              </a:lnSpc>
            </a:pPr>
            <a:r>
              <a:rPr lang="en-US" sz="1000"/>
              <a:t>Encapsulated interest influences trusting (the attitude) both directly and indirectly.  The direct effect is </a:t>
            </a:r>
            <a:r>
              <a:rPr lang="en-US" sz="1000" i="1"/>
              <a:t>negative</a:t>
            </a:r>
            <a:r>
              <a:rPr lang="en-US" sz="1000"/>
              <a:t>, both toward trust of the firm and toward the firm’s representative.  The strength of these relationships is not particularly high, but the findings are statistically significant for one of the paths and the direction of the relationship is negative for both. Taken at face value, these data show that, as a </a:t>
            </a:r>
            <a:r>
              <a:rPr lang="en-US" sz="1000" i="1"/>
              <a:t>direct</a:t>
            </a:r>
            <a:r>
              <a:rPr lang="en-US" sz="1000"/>
              <a:t> effect, encapsulated interest indicates </a:t>
            </a:r>
            <a:r>
              <a:rPr lang="en-US" sz="1000" i="1"/>
              <a:t>distrust</a:t>
            </a:r>
            <a:r>
              <a:rPr lang="en-US" sz="1000"/>
              <a:t> rather than trust, a finding that coheres with the critical views cited above, contrary to what was hypothesized. </a:t>
            </a:r>
          </a:p>
          <a:p>
            <a:pPr eaLnBrk="1" hangingPunct="1">
              <a:lnSpc>
                <a:spcPct val="90000"/>
              </a:lnSpc>
            </a:pPr>
            <a:r>
              <a:rPr lang="en-US" sz="1000"/>
              <a:t>But encapsulated interest also has an </a:t>
            </a:r>
            <a:r>
              <a:rPr lang="en-US" sz="1000" i="1"/>
              <a:t>indirect</a:t>
            </a:r>
            <a:r>
              <a:rPr lang="en-US" sz="1000"/>
              <a:t> effect on trusting – not originally hypothesized – and like restraints against opportunism, this indirect effect exists by promoting the trustworthiness of the trusted, that is, the consultant.  Further, the indirect effect is highly potent ― the paths from encapsulated interest to both firm trustworthiness and firm representative trustworthiness are significant, positive, and strong.  </a:t>
            </a:r>
          </a:p>
          <a:p>
            <a:pPr eaLnBrk="1" hangingPunct="1">
              <a:lnSpc>
                <a:spcPct val="90000"/>
              </a:lnSpc>
            </a:pPr>
            <a:r>
              <a:rPr lang="en-US" sz="1000"/>
              <a:t>These findings suggest that encapsulated interest simultaneously represents both a theory of trust (actually, distrust) and a theory of trustworthiness.</a:t>
            </a:r>
          </a:p>
          <a:p>
            <a:pPr eaLnBrk="1" hangingPunct="1">
              <a:lnSpc>
                <a:spcPct val="90000"/>
              </a:lnSpc>
            </a:pPr>
            <a:r>
              <a:rPr lang="en-US" sz="1000"/>
              <a:t>Rather than representing some average expectation or understanding of human nature, the above example is suggestive of the rich understanding of human nature that gives rise to both distrust and trust. </a:t>
            </a:r>
          </a:p>
          <a:p>
            <a:pPr eaLnBrk="1" hangingPunct="1">
              <a:lnSpc>
                <a:spcPct val="90000"/>
              </a:lnSpc>
            </a:pPr>
            <a:r>
              <a:rPr lang="en-US" sz="1000"/>
              <a:t>That is, encapsulated interest represents a unique type of belief that simultaneously promotes trustworthiness and restrains untrustworthy behavior.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a:noFill/>
        </p:spPr>
        <p:txBody>
          <a:bodyPr/>
          <a:lstStyle/>
          <a:p>
            <a:r>
              <a:rPr lang="en-US"/>
              <a:t>William D. Lawson, P.E., Ph.D.</a:t>
            </a:r>
          </a:p>
        </p:txBody>
      </p:sp>
      <p:sp>
        <p:nvSpPr>
          <p:cNvPr id="95235"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95236" name="Rectangle 6"/>
          <p:cNvSpPr>
            <a:spLocks noGrp="1" noChangeArrowheads="1"/>
          </p:cNvSpPr>
          <p:nvPr>
            <p:ph type="ftr" sz="quarter" idx="4"/>
          </p:nvPr>
        </p:nvSpPr>
        <p:spPr>
          <a:noFill/>
        </p:spPr>
        <p:txBody>
          <a:bodyPr/>
          <a:lstStyle/>
          <a:p>
            <a:r>
              <a:rPr lang="en-US"/>
              <a:t>Trust &amp; Trustworthiness...</a:t>
            </a:r>
          </a:p>
        </p:txBody>
      </p:sp>
      <p:sp>
        <p:nvSpPr>
          <p:cNvPr id="95237" name="Rectangle 7"/>
          <p:cNvSpPr>
            <a:spLocks noGrp="1" noChangeArrowheads="1"/>
          </p:cNvSpPr>
          <p:nvPr>
            <p:ph type="sldNum" sz="quarter" idx="5"/>
          </p:nvPr>
        </p:nvSpPr>
        <p:spPr>
          <a:noFill/>
        </p:spPr>
        <p:txBody>
          <a:bodyPr/>
          <a:lstStyle/>
          <a:p>
            <a:fld id="{57E49381-E57C-4EAE-BD6F-AD7AC47A6F3B}" type="slidenum">
              <a:rPr lang="en-US" smtClean="0"/>
              <a:pPr/>
              <a:t>35</a:t>
            </a:fld>
            <a:endParaRPr lang="en-US"/>
          </a:p>
        </p:txBody>
      </p:sp>
      <p:sp>
        <p:nvSpPr>
          <p:cNvPr id="95238" name="Rectangle 2"/>
          <p:cNvSpPr>
            <a:spLocks noGrp="1" noRot="1" noChangeAspect="1" noChangeArrowheads="1" noTextEdit="1"/>
          </p:cNvSpPr>
          <p:nvPr>
            <p:ph type="sldImg"/>
          </p:nvPr>
        </p:nvSpPr>
        <p:spPr>
          <a:xfrm>
            <a:off x="458788" y="719138"/>
            <a:ext cx="6400800" cy="3600450"/>
          </a:xfrm>
          <a:ln/>
        </p:spPr>
      </p:sp>
      <p:sp>
        <p:nvSpPr>
          <p:cNvPr id="95239" name="Rectangle 3"/>
          <p:cNvSpPr>
            <a:spLocks noGrp="1" noChangeArrowheads="1"/>
          </p:cNvSpPr>
          <p:nvPr>
            <p:ph type="body" idx="1"/>
          </p:nvPr>
        </p:nvSpPr>
        <p:spPr>
          <a:xfrm>
            <a:off x="731838" y="4560888"/>
            <a:ext cx="5851525" cy="4694237"/>
          </a:xfrm>
          <a:noFill/>
          <a:ln/>
        </p:spPr>
        <p:txBody>
          <a:bodyPr/>
          <a:lstStyle/>
          <a:p>
            <a:pPr eaLnBrk="1" hangingPunct="1"/>
            <a:r>
              <a:rPr lang="en-US"/>
              <a:t>We now move to outcomes…</a:t>
            </a:r>
          </a:p>
          <a:p>
            <a:pPr eaLnBrk="1" hangingPunct="1"/>
            <a:endParaRPr lang="en-US"/>
          </a:p>
          <a:p>
            <a:pPr eaLnBrk="1" hangingPunct="1"/>
            <a:r>
              <a:rPr lang="en-US"/>
              <a:t>Trust and satisfaction were hypothesized as being closely related in that trusting clients are more likely to be satisfied, and previous good encounters are likely to foster greater trust.  </a:t>
            </a:r>
          </a:p>
          <a:p>
            <a:pPr eaLnBrk="1" hangingPunct="1"/>
            <a:r>
              <a:rPr lang="en-US"/>
              <a:t>As predicted, this study found that trusting attitudes strongly and directly influence satisfaction (Figure 6.2).  The path coefficients from trust of the firm and trust of the firm representative to satisfaction are highly significant and strong.  Further, clients appear to view satisfaction at the organizational level, that is, as being associated with the firm more than with the firm’s representative.  The influence of firm trust on satisfaction is almost four times stronger than the influence of firm representative trust on satisfaction.  </a:t>
            </a:r>
          </a:p>
          <a:p>
            <a:pPr eaLnBrk="1" hangingPunct="1"/>
            <a:r>
              <a:rPr lang="en-US"/>
              <a:t>APPLICATION</a:t>
            </a:r>
          </a:p>
          <a:p>
            <a:pPr eaLnBrk="1" hangingPunct="1"/>
            <a:r>
              <a:rPr lang="en-US"/>
              <a:t>Many – perhaps most – design professional consultants explicitly name client satisfaction as one of their core GOALs.  These same firms promote client satisfaction as the direct focus and objective of their business development plans and marketing programs.  This study informs these efforts by clarifying that trust is the dominant contributor to satisfaction in client-consultant relationships: “You show me a satisfied client, and I’ll show you a client who trusts their service provider.”  </a:t>
            </a:r>
          </a:p>
          <a:p>
            <a:pPr eaLnBrk="1" hangingPunct="1"/>
            <a:r>
              <a:rPr lang="en-US"/>
              <a:t>This suggests that the best way to operationalize client satisfaction goals within a consulting firm’s marketing program is to </a:t>
            </a:r>
            <a:r>
              <a:rPr lang="en-US" b="1"/>
              <a:t>focus on those activities which create trust.</a:t>
            </a:r>
            <a:r>
              <a:rPr lang="en-US"/>
              <a:t>  As discussed in the previous section, these activities center around creating, nurturing, and growing trustworthiness.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p:spPr>
        <p:txBody>
          <a:bodyPr/>
          <a:lstStyle/>
          <a:p>
            <a:r>
              <a:rPr lang="en-US"/>
              <a:t>William D. Lawson, P.E., Ph.D.</a:t>
            </a:r>
          </a:p>
        </p:txBody>
      </p:sp>
      <p:sp>
        <p:nvSpPr>
          <p:cNvPr id="96259"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96260" name="Rectangle 6"/>
          <p:cNvSpPr>
            <a:spLocks noGrp="1" noChangeArrowheads="1"/>
          </p:cNvSpPr>
          <p:nvPr>
            <p:ph type="ftr" sz="quarter" idx="4"/>
          </p:nvPr>
        </p:nvSpPr>
        <p:spPr>
          <a:noFill/>
        </p:spPr>
        <p:txBody>
          <a:bodyPr/>
          <a:lstStyle/>
          <a:p>
            <a:r>
              <a:rPr lang="en-US"/>
              <a:t>Trust &amp; Trustworthiness...</a:t>
            </a:r>
          </a:p>
        </p:txBody>
      </p:sp>
      <p:sp>
        <p:nvSpPr>
          <p:cNvPr id="96261" name="Rectangle 7"/>
          <p:cNvSpPr>
            <a:spLocks noGrp="1" noChangeArrowheads="1"/>
          </p:cNvSpPr>
          <p:nvPr>
            <p:ph type="sldNum" sz="quarter" idx="5"/>
          </p:nvPr>
        </p:nvSpPr>
        <p:spPr>
          <a:noFill/>
        </p:spPr>
        <p:txBody>
          <a:bodyPr/>
          <a:lstStyle/>
          <a:p>
            <a:fld id="{2E51470B-D635-4183-86DB-F75F3CF3E0DA}" type="slidenum">
              <a:rPr lang="en-US" smtClean="0"/>
              <a:pPr/>
              <a:t>36</a:t>
            </a:fld>
            <a:endParaRPr lang="en-US"/>
          </a:p>
        </p:txBody>
      </p:sp>
      <p:sp>
        <p:nvSpPr>
          <p:cNvPr id="96262" name="Rectangle 2"/>
          <p:cNvSpPr>
            <a:spLocks noGrp="1" noRot="1" noChangeAspect="1" noChangeArrowheads="1" noTextEdit="1"/>
          </p:cNvSpPr>
          <p:nvPr>
            <p:ph type="sldImg"/>
          </p:nvPr>
        </p:nvSpPr>
        <p:spPr>
          <a:xfrm>
            <a:off x="458788" y="719138"/>
            <a:ext cx="6400800" cy="3600450"/>
          </a:xfrm>
          <a:ln/>
        </p:spPr>
      </p:sp>
      <p:sp>
        <p:nvSpPr>
          <p:cNvPr id="96263" name="Rectangle 3"/>
          <p:cNvSpPr>
            <a:spLocks noGrp="1" noChangeArrowheads="1"/>
          </p:cNvSpPr>
          <p:nvPr>
            <p:ph type="body" idx="1"/>
          </p:nvPr>
        </p:nvSpPr>
        <p:spPr>
          <a:noFill/>
          <a:ln/>
        </p:spPr>
        <p:txBody>
          <a:bodyPr/>
          <a:lstStyle/>
          <a:p>
            <a:pPr eaLnBrk="1" hangingPunct="1"/>
            <a:r>
              <a:rPr lang="en-US"/>
              <a:t>AMPLIFICATION</a:t>
            </a:r>
          </a:p>
          <a:p>
            <a:pPr eaLnBrk="1" hangingPunct="1"/>
            <a:endParaRPr lang="en-US"/>
          </a:p>
          <a:p>
            <a:pPr eaLnBrk="1" hangingPunct="1"/>
            <a:r>
              <a:rPr lang="en-US"/>
              <a:t>I haven’t mentioned these yet, but I briefly explored, as a secondary analysis, the influence of a few other variables on satisfaction.</a:t>
            </a:r>
          </a:p>
          <a:p>
            <a:pPr eaLnBrk="1" hangingPunct="1"/>
            <a:endParaRPr lang="en-US"/>
          </a:p>
          <a:p>
            <a:pPr eaLnBrk="1" hangingPunct="1"/>
            <a:r>
              <a:rPr lang="en-US"/>
              <a:t>You have all heard the marketing ideal, “faster, better, cheaper” and I wanted to see if trust stood any chance of influencing satisfaction when compared to those three things.</a:t>
            </a:r>
          </a:p>
          <a:p>
            <a:pPr eaLnBrk="1" hangingPunct="1"/>
            <a:endParaRPr lang="en-US"/>
          </a:p>
          <a:p>
            <a:pPr eaLnBrk="1" hangingPunct="1"/>
            <a:r>
              <a:rPr lang="en-US"/>
              <a:t>The findings are here:  Surprisingly, service quality was the only related variable that directly influenced satisfaction.  However, consistent with SEM results, this linear regression shows that trusting attitudes toward both the firm and the firm’s representative are also significant.  This finding is all the more significant because it shows that, for satisfaction, trust of the firm is </a:t>
            </a:r>
            <a:r>
              <a:rPr lang="en-US" i="1"/>
              <a:t>the most important factor </a:t>
            </a:r>
            <a:r>
              <a:rPr lang="en-US"/>
              <a:t>influencing client satisfaction.  Other significant factors include service quality and trust of the firm’s representative.  Relative fee/cost and timeliness, do not even make the list.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p:spPr>
        <p:txBody>
          <a:bodyPr/>
          <a:lstStyle/>
          <a:p>
            <a:r>
              <a:rPr lang="en-US"/>
              <a:t>William D. Lawson, P.E., Ph.D.</a:t>
            </a:r>
          </a:p>
        </p:txBody>
      </p:sp>
      <p:sp>
        <p:nvSpPr>
          <p:cNvPr id="97283"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97284" name="Rectangle 6"/>
          <p:cNvSpPr>
            <a:spLocks noGrp="1" noChangeArrowheads="1"/>
          </p:cNvSpPr>
          <p:nvPr>
            <p:ph type="ftr" sz="quarter" idx="4"/>
          </p:nvPr>
        </p:nvSpPr>
        <p:spPr>
          <a:noFill/>
        </p:spPr>
        <p:txBody>
          <a:bodyPr/>
          <a:lstStyle/>
          <a:p>
            <a:r>
              <a:rPr lang="en-US"/>
              <a:t>Trust &amp; Trustworthiness...</a:t>
            </a:r>
          </a:p>
        </p:txBody>
      </p:sp>
      <p:sp>
        <p:nvSpPr>
          <p:cNvPr id="97285" name="Rectangle 7"/>
          <p:cNvSpPr>
            <a:spLocks noGrp="1" noChangeArrowheads="1"/>
          </p:cNvSpPr>
          <p:nvPr>
            <p:ph type="sldNum" sz="quarter" idx="5"/>
          </p:nvPr>
        </p:nvSpPr>
        <p:spPr>
          <a:noFill/>
        </p:spPr>
        <p:txBody>
          <a:bodyPr/>
          <a:lstStyle/>
          <a:p>
            <a:fld id="{92510006-47FD-4F26-9102-9CD071BB2EBA}" type="slidenum">
              <a:rPr lang="en-US" smtClean="0"/>
              <a:pPr/>
              <a:t>37</a:t>
            </a:fld>
            <a:endParaRPr lang="en-US"/>
          </a:p>
        </p:txBody>
      </p:sp>
      <p:sp>
        <p:nvSpPr>
          <p:cNvPr id="97286" name="Rectangle 2"/>
          <p:cNvSpPr>
            <a:spLocks noGrp="1" noRot="1" noChangeAspect="1" noChangeArrowheads="1" noTextEdit="1"/>
          </p:cNvSpPr>
          <p:nvPr>
            <p:ph type="sldImg"/>
          </p:nvPr>
        </p:nvSpPr>
        <p:spPr>
          <a:xfrm>
            <a:off x="458788" y="719138"/>
            <a:ext cx="6400800" cy="3600450"/>
          </a:xfrm>
          <a:ln/>
        </p:spPr>
      </p:sp>
      <p:sp>
        <p:nvSpPr>
          <p:cNvPr id="97287" name="Rectangle 3"/>
          <p:cNvSpPr>
            <a:spLocks noGrp="1" noChangeArrowheads="1"/>
          </p:cNvSpPr>
          <p:nvPr>
            <p:ph type="body" idx="1"/>
          </p:nvPr>
        </p:nvSpPr>
        <p:spPr>
          <a:noFill/>
          <a:ln/>
        </p:spPr>
        <p:txBody>
          <a:bodyPr/>
          <a:lstStyle/>
          <a:p>
            <a:pPr eaLnBrk="1" hangingPunct="1"/>
            <a:r>
              <a:rPr lang="en-US" sz="1000"/>
              <a:t>Loyalty represents the client’s intention to continue the exchange relationship.  As predicted, this study found that trusting attitudes influence client loyalty (Figure 6.2).  However, the influence of trusting attitudes on loyalty is mostly indirect, by way of satisfaction, rather than mostly direct, as hypothesized.  </a:t>
            </a:r>
          </a:p>
          <a:p>
            <a:pPr eaLnBrk="1" hangingPunct="1"/>
            <a:r>
              <a:rPr lang="en-US" sz="1000"/>
              <a:t>The structural path from trust of the firm to loyalty was not statistically significant.  However, trust of the firm does influence loyalty </a:t>
            </a:r>
            <a:r>
              <a:rPr lang="en-US" sz="1000" i="1"/>
              <a:t>indirectly</a:t>
            </a:r>
            <a:r>
              <a:rPr lang="en-US" sz="1000"/>
              <a:t>, by way of satisfaction.  Given the strength of both of these paths, the indirect effect of firm trust on loyalty is quite strong.  </a:t>
            </a:r>
          </a:p>
          <a:p>
            <a:pPr eaLnBrk="1" hangingPunct="1"/>
            <a:r>
              <a:rPr lang="en-US" sz="1000"/>
              <a:t>As to the influence of trust of the firm’s representative on loyalty, unlike trust of the firm, a trusting attitude toward the firm’s representative has a direct effect.  Further, trust of the firm’s representative also influences loyalty </a:t>
            </a:r>
            <a:r>
              <a:rPr lang="en-US" sz="1000" i="1"/>
              <a:t>indirectly</a:t>
            </a:r>
            <a:r>
              <a:rPr lang="en-US" sz="1000"/>
              <a:t>, by way of satisfaction. </a:t>
            </a:r>
          </a:p>
          <a:p>
            <a:pPr eaLnBrk="1" hangingPunct="1"/>
            <a:r>
              <a:rPr lang="en-US" sz="1000"/>
              <a:t>The point that firm trust indirectly influences loyalty, and that firm representative trust both directly and indirectly influences loyalty, deserves amplification.  Employee turnover is a fact of the consulting business, and it is not uncommon for key employees to leave, start their own firm, and compete with their former employer.  </a:t>
            </a:r>
          </a:p>
          <a:p>
            <a:pPr eaLnBrk="1" hangingPunct="1"/>
            <a:r>
              <a:rPr lang="en-US" sz="1000"/>
              <a:t>This research offers some insight as to the type of impact that the departure of a key employee has on a consulting firm’s business.  Like client satisfaction, loyalty relationships – that is, repeat business – appear to be aligned more closely with the firm than with the firm representative.  That is the good news for the firm.  The indirect effect of firm trust on loyalty is </a:t>
            </a:r>
            <a:r>
              <a:rPr lang="en-US" sz="1000" i="1"/>
              <a:t>β</a:t>
            </a:r>
            <a:r>
              <a:rPr lang="en-US" sz="1000"/>
              <a:t> = +.53.  The combined direct and indirect effect of firm representative trust on loyalty is </a:t>
            </a:r>
            <a:r>
              <a:rPr lang="en-US" sz="1000" i="1"/>
              <a:t>β</a:t>
            </a:r>
            <a:r>
              <a:rPr lang="en-US" sz="1000"/>
              <a:t> = +.31.  This means that when a key employee leaves, all is not lost.  </a:t>
            </a:r>
          </a:p>
          <a:p>
            <a:pPr eaLnBrk="1" hangingPunct="1"/>
            <a:r>
              <a:rPr lang="en-US" sz="1000"/>
              <a:t>However, the not-so-good news for the firm is that the influence of the trust relationship relative to client loyalty is very high, and over half of this influence derives from the </a:t>
            </a:r>
            <a:r>
              <a:rPr lang="en-US" sz="1000" i="1"/>
              <a:t>direct effect</a:t>
            </a:r>
            <a:r>
              <a:rPr lang="en-US" sz="1000"/>
              <a:t> of the key employee-client relationship.  The conclusion is that when key employees leave a company, they take substantial business with them.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a:noFill/>
        </p:spPr>
        <p:txBody>
          <a:bodyPr/>
          <a:lstStyle/>
          <a:p>
            <a:r>
              <a:rPr lang="en-US"/>
              <a:t>William D. Lawson, P.E., Ph.D.</a:t>
            </a:r>
          </a:p>
        </p:txBody>
      </p:sp>
      <p:sp>
        <p:nvSpPr>
          <p:cNvPr id="98307"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98308" name="Rectangle 6"/>
          <p:cNvSpPr>
            <a:spLocks noGrp="1" noChangeArrowheads="1"/>
          </p:cNvSpPr>
          <p:nvPr>
            <p:ph type="ftr" sz="quarter" idx="4"/>
          </p:nvPr>
        </p:nvSpPr>
        <p:spPr>
          <a:noFill/>
        </p:spPr>
        <p:txBody>
          <a:bodyPr/>
          <a:lstStyle/>
          <a:p>
            <a:r>
              <a:rPr lang="en-US"/>
              <a:t>Trust &amp; Trustworthiness...</a:t>
            </a:r>
          </a:p>
        </p:txBody>
      </p:sp>
      <p:sp>
        <p:nvSpPr>
          <p:cNvPr id="98309" name="Rectangle 7"/>
          <p:cNvSpPr>
            <a:spLocks noGrp="1" noChangeArrowheads="1"/>
          </p:cNvSpPr>
          <p:nvPr>
            <p:ph type="sldNum" sz="quarter" idx="5"/>
          </p:nvPr>
        </p:nvSpPr>
        <p:spPr>
          <a:noFill/>
        </p:spPr>
        <p:txBody>
          <a:bodyPr/>
          <a:lstStyle/>
          <a:p>
            <a:fld id="{3FC6398A-3A26-40AF-9A93-ACECF395EF91}" type="slidenum">
              <a:rPr lang="en-US" smtClean="0"/>
              <a:pPr/>
              <a:t>38</a:t>
            </a:fld>
            <a:endParaRPr lang="en-US"/>
          </a:p>
        </p:txBody>
      </p:sp>
      <p:sp>
        <p:nvSpPr>
          <p:cNvPr id="98310" name="Rectangle 2"/>
          <p:cNvSpPr>
            <a:spLocks noGrp="1" noRot="1" noChangeAspect="1" noChangeArrowheads="1" noTextEdit="1"/>
          </p:cNvSpPr>
          <p:nvPr>
            <p:ph type="sldImg"/>
          </p:nvPr>
        </p:nvSpPr>
        <p:spPr>
          <a:xfrm>
            <a:off x="458788" y="719138"/>
            <a:ext cx="6400800" cy="3600450"/>
          </a:xfrm>
          <a:ln/>
        </p:spPr>
      </p:sp>
      <p:sp>
        <p:nvSpPr>
          <p:cNvPr id="98311" name="Rectangle 3"/>
          <p:cNvSpPr>
            <a:spLocks noGrp="1" noChangeArrowheads="1"/>
          </p:cNvSpPr>
          <p:nvPr>
            <p:ph type="body" idx="1"/>
          </p:nvPr>
        </p:nvSpPr>
        <p:spPr>
          <a:noFill/>
          <a:ln/>
        </p:spPr>
        <p:txBody>
          <a:bodyPr/>
          <a:lstStyle/>
          <a:p>
            <a:pPr eaLnBrk="1" hangingPunct="1"/>
            <a:r>
              <a:rPr lang="en-US" sz="1000"/>
              <a:t>Do trusting attitudes directly influence whether a client purchases services from a consultant?  In a word, this research finds the answer is “no.”  Among all the variables selected for this study, the </a:t>
            </a:r>
            <a:r>
              <a:rPr lang="en-US" sz="1000" i="1"/>
              <a:t>only </a:t>
            </a:r>
            <a:r>
              <a:rPr lang="en-US" sz="1000"/>
              <a:t>significant predictor of procurement choice was service quality.  This is contrary to what was hypothesized, so the question becomes, “Why did these factors </a:t>
            </a:r>
            <a:r>
              <a:rPr lang="en-US" sz="1000" i="1"/>
              <a:t>not</a:t>
            </a:r>
            <a:r>
              <a:rPr lang="en-US" sz="1000"/>
              <a:t> influence procurement choice? </a:t>
            </a:r>
          </a:p>
          <a:p>
            <a:pPr eaLnBrk="1" hangingPunct="1"/>
            <a:endParaRPr lang="en-US" sz="1000"/>
          </a:p>
          <a:p>
            <a:pPr eaLnBrk="1" hangingPunct="1"/>
            <a:r>
              <a:rPr lang="en-US" sz="1000"/>
              <a:t>The finding that trusting attitudes do not directly influence procurement choice was not entirely unexpected.  In their examination of the nature of trust in buyer-seller relationships – a study which this particular research parallels in many ways – Doney and Cannon found that neither trust of the firm nor trust of the salesperson influenced purchase choice (Doney and Cannon 1997, p. 44). While trust was a palpable aspect of the buyer-seller relationship, their results indicated that other factors – namely, price and reliable delivery – were what made the sale.  On this basis, they concluded that trust appears to operate as an “order qualifier” and not as an “order winner” (Doney and Cannon 1997, p. 46).  </a:t>
            </a:r>
          </a:p>
          <a:p>
            <a:pPr eaLnBrk="1" hangingPunct="1"/>
            <a:r>
              <a:rPr lang="en-US" sz="1000"/>
              <a:t>As an order qualifier, trust is one of the criteria necessary just to enter a client’s consideration set.  Similarly, in their discussion of the trust-loyalty relationship, Sirdeshmukh et al. (2002, p. 21) claim that “without net increments in value, consumer trust is good to create but apparently does little good for the bottom line.”  </a:t>
            </a:r>
          </a:p>
          <a:p>
            <a:pPr eaLnBrk="1" hangingPunct="1"/>
            <a:r>
              <a:rPr lang="en-US" sz="1000"/>
              <a:t>These observations suggest that, within the context of competitive professional services procurement decisions using qualifications-based selection procedures, trust is definitely part of the relationship ― trust operates as one of the criteria necessary just to be considered for a project.  However, after identifying a pool of trusted consultants, municipal clients base their procurement choice on factors other than trust.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a:noFill/>
        </p:spPr>
        <p:txBody>
          <a:bodyPr/>
          <a:lstStyle/>
          <a:p>
            <a:r>
              <a:rPr lang="en-US"/>
              <a:t>William D. Lawson, P.E., Ph.D.</a:t>
            </a:r>
          </a:p>
        </p:txBody>
      </p:sp>
      <p:sp>
        <p:nvSpPr>
          <p:cNvPr id="101379"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101380" name="Rectangle 6"/>
          <p:cNvSpPr>
            <a:spLocks noGrp="1" noChangeArrowheads="1"/>
          </p:cNvSpPr>
          <p:nvPr>
            <p:ph type="ftr" sz="quarter" idx="4"/>
          </p:nvPr>
        </p:nvSpPr>
        <p:spPr>
          <a:noFill/>
        </p:spPr>
        <p:txBody>
          <a:bodyPr/>
          <a:lstStyle/>
          <a:p>
            <a:r>
              <a:rPr lang="en-US"/>
              <a:t>Trust &amp; Trustworthiness...</a:t>
            </a:r>
          </a:p>
        </p:txBody>
      </p:sp>
      <p:sp>
        <p:nvSpPr>
          <p:cNvPr id="101381" name="Rectangle 7"/>
          <p:cNvSpPr>
            <a:spLocks noGrp="1" noChangeArrowheads="1"/>
          </p:cNvSpPr>
          <p:nvPr>
            <p:ph type="sldNum" sz="quarter" idx="5"/>
          </p:nvPr>
        </p:nvSpPr>
        <p:spPr>
          <a:noFill/>
        </p:spPr>
        <p:txBody>
          <a:bodyPr/>
          <a:lstStyle/>
          <a:p>
            <a:fld id="{34CA101D-F254-4A96-AF72-B76DE9D2F54E}" type="slidenum">
              <a:rPr lang="en-US" smtClean="0"/>
              <a:pPr/>
              <a:t>39</a:t>
            </a:fld>
            <a:endParaRPr lang="en-US"/>
          </a:p>
        </p:txBody>
      </p:sp>
      <p:sp>
        <p:nvSpPr>
          <p:cNvPr id="101382" name="Rectangle 2"/>
          <p:cNvSpPr>
            <a:spLocks noGrp="1" noRot="1" noChangeAspect="1" noChangeArrowheads="1" noTextEdit="1"/>
          </p:cNvSpPr>
          <p:nvPr>
            <p:ph type="sldImg"/>
          </p:nvPr>
        </p:nvSpPr>
        <p:spPr>
          <a:xfrm>
            <a:off x="458788" y="719138"/>
            <a:ext cx="6400800" cy="3600450"/>
          </a:xfrm>
          <a:ln/>
        </p:spPr>
      </p:sp>
      <p:sp>
        <p:nvSpPr>
          <p:cNvPr id="101383" name="Rectangle 3"/>
          <p:cNvSpPr>
            <a:spLocks noGrp="1" noChangeArrowheads="1"/>
          </p:cNvSpPr>
          <p:nvPr>
            <p:ph type="body" idx="1"/>
          </p:nvPr>
        </p:nvSpPr>
        <p:spPr>
          <a:noFill/>
          <a:ln/>
        </p:spPr>
        <p:txBody>
          <a:bodyPr/>
          <a:lstStyle/>
          <a:p>
            <a:pPr eaLnBrk="1" hangingPunct="1">
              <a:lnSpc>
                <a:spcPct val="90000"/>
              </a:lnSpc>
            </a:pPr>
            <a:r>
              <a:rPr lang="en-US" sz="1000"/>
              <a:t>Despite these limitations, this study makes several contributions.  First, the findings support the theoretical framework of trusting beliefs, attitudes, intentions and outcomes.  </a:t>
            </a:r>
          </a:p>
          <a:p>
            <a:pPr eaLnBrk="1" hangingPunct="1">
              <a:lnSpc>
                <a:spcPct val="90000"/>
              </a:lnSpc>
            </a:pPr>
            <a:r>
              <a:rPr lang="en-US" sz="1000"/>
              <a:t>By theoretical explanation and empirical testing, the second contribution of this study is to clarify the distinction between trust and the behavioral manifestations of trust.  This study supports the notion that the focal trust construct is a trusting attitude, with its basis in beliefs and its expression in intention – a sort of Doppler effect – for trusting.  </a:t>
            </a:r>
          </a:p>
          <a:p>
            <a:pPr eaLnBrk="1" hangingPunct="1">
              <a:lnSpc>
                <a:spcPct val="90000"/>
              </a:lnSpc>
            </a:pPr>
            <a:r>
              <a:rPr lang="en-US" sz="1000"/>
              <a:t>Third, this study identifies and empirically tests four theories of trust – trust as assessment of trustworthiness, dispositional trust, institutional trust, and encapsulated interest – as forming the basis for a trusting attitude.  One of the central contributions of this study is that it recognizes the distinction between trust and trustworthiness, and it explains the linkages between trust and trustworthiness in client-consultant relationships. Further, this study clearly and strongly demonstrates that “trustworthiness is the first virtue of professional life.”  Trusting attitudes – the key to realizing behavioral manifestations of trust – derive from a client’s perceptions of the trustworthiness of the consultant.  Trustworthiness, in turn, lies directly within the purview of the consultant to create, sustain, and grow.</a:t>
            </a:r>
          </a:p>
          <a:p>
            <a:pPr eaLnBrk="1" hangingPunct="1">
              <a:lnSpc>
                <a:spcPct val="90000"/>
              </a:lnSpc>
            </a:pPr>
            <a:r>
              <a:rPr lang="en-US" sz="1000"/>
              <a:t>The fourth contribution of this study – and one of the practical implications of the research findings – is that, in the consulting business, trust strongly impacts “the bottom line.”  Trust directly influences client satisfaction and loyalty, and indirectly influences procurement choice, within a professional services procurement context.  Consultants who succeed in business do so because their clients trust them – that is, because these consultants are trustworthy.</a:t>
            </a:r>
          </a:p>
          <a:p>
            <a:pPr eaLnBrk="1" hangingPunct="1">
              <a:lnSpc>
                <a:spcPct val="90000"/>
              </a:lnSpc>
            </a:pPr>
            <a:r>
              <a:rPr lang="en-US" sz="1000"/>
              <a:t>A fifth contribution of this study has been its interdisciplinary problem-solving approach.  By capturing theoretical insights from sociology, psychology, marketing, philosophy, theology, business, organizational science, and other disciplines, this study applies social science research methods toward solving broadly-stated problems of central interest to the engineering community.  Contemporary models of engineering education express the desire for an integrative, multi-disciplinary problem-solving approach in engineering.  By employing such an approach, this study offers a model for continued interdisciplinary research and education.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a:noFill/>
        </p:spPr>
        <p:txBody>
          <a:bodyPr/>
          <a:lstStyle/>
          <a:p>
            <a:r>
              <a:rPr lang="en-US"/>
              <a:t>William D. Lawson, P.E., Ph.D.</a:t>
            </a:r>
          </a:p>
        </p:txBody>
      </p:sp>
      <p:sp>
        <p:nvSpPr>
          <p:cNvPr id="102403"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102404" name="Rectangle 6"/>
          <p:cNvSpPr>
            <a:spLocks noGrp="1" noChangeArrowheads="1"/>
          </p:cNvSpPr>
          <p:nvPr>
            <p:ph type="ftr" sz="quarter" idx="4"/>
          </p:nvPr>
        </p:nvSpPr>
        <p:spPr>
          <a:noFill/>
        </p:spPr>
        <p:txBody>
          <a:bodyPr/>
          <a:lstStyle/>
          <a:p>
            <a:r>
              <a:rPr lang="en-US"/>
              <a:t>Trust &amp; Trustworthiness...</a:t>
            </a:r>
          </a:p>
        </p:txBody>
      </p:sp>
      <p:sp>
        <p:nvSpPr>
          <p:cNvPr id="102405" name="Rectangle 7"/>
          <p:cNvSpPr>
            <a:spLocks noGrp="1" noChangeArrowheads="1"/>
          </p:cNvSpPr>
          <p:nvPr>
            <p:ph type="sldNum" sz="quarter" idx="5"/>
          </p:nvPr>
        </p:nvSpPr>
        <p:spPr>
          <a:noFill/>
        </p:spPr>
        <p:txBody>
          <a:bodyPr/>
          <a:lstStyle/>
          <a:p>
            <a:fld id="{2DD46E39-E49E-41F1-99AD-4EDE54176482}" type="slidenum">
              <a:rPr lang="en-US" smtClean="0"/>
              <a:pPr/>
              <a:t>40</a:t>
            </a:fld>
            <a:endParaRPr lang="en-US"/>
          </a:p>
        </p:txBody>
      </p:sp>
      <p:sp>
        <p:nvSpPr>
          <p:cNvPr id="102406" name="Rectangle 2"/>
          <p:cNvSpPr>
            <a:spLocks noGrp="1" noRot="1" noChangeAspect="1" noChangeArrowheads="1" noTextEdit="1"/>
          </p:cNvSpPr>
          <p:nvPr>
            <p:ph type="sldImg"/>
          </p:nvPr>
        </p:nvSpPr>
        <p:spPr>
          <a:xfrm>
            <a:off x="458788" y="719138"/>
            <a:ext cx="6400800" cy="3600450"/>
          </a:xfrm>
          <a:ln/>
        </p:spPr>
      </p:sp>
      <p:sp>
        <p:nvSpPr>
          <p:cNvPr id="102407" name="Rectangle 3"/>
          <p:cNvSpPr>
            <a:spLocks noGrp="1" noChangeArrowheads="1"/>
          </p:cNvSpPr>
          <p:nvPr>
            <p:ph type="body" idx="1"/>
          </p:nvPr>
        </p:nvSpPr>
        <p:spPr>
          <a:noFill/>
          <a:ln/>
        </p:spPr>
        <p:txBody>
          <a:bodyPr/>
          <a:lstStyle/>
          <a:p>
            <a:pPr eaLnBrk="1" hangingPunct="1"/>
            <a:r>
              <a:rPr lang="en-US"/>
              <a:t>This study reveals that gaining a client’s trust has little to do with happenstance.  The theories of trust associated with this study – trust as assessment of trustworthiness, dispositional trust, restraints against opportunism, and encapsulated interest – explain over 90 percent of the variance associated with trusting attitudes.  This means that trusting relationships are not a matter of being lucky and finding ‘that special client’ who happens to be trusting.  Rather, a trusting attitude – which is the key to realizing behavioral manifestations of trust – is directly and strongly governed by the client’s beliefs, especially relative to the trustworthiness of the consultant.  Client perceptions of trustworthiness serve as the gatekeeper toward trusting attitudes, and trust relationships are at their strongest when this gate is opened wide. By creating, sustaining and growing trustworthiness – which lies squarely within the purview of the consultant community – it is </a:t>
            </a:r>
            <a:r>
              <a:rPr lang="en-US" i="1"/>
              <a:t>consultants</a:t>
            </a:r>
            <a:r>
              <a:rPr lang="en-US"/>
              <a:t>, not clients, who control this aspect of their own destiny.  </a:t>
            </a:r>
          </a:p>
          <a:p>
            <a:pPr eaLnBrk="1" hangingPunct="1"/>
            <a:r>
              <a:rPr lang="en-US"/>
              <a:t>It is widely acknowledged that trust is important – for society, for organizations, for persons.  What has been lacking and what this study contributes is insight as to how important trust really is, and in what ways.  This study reveals three bottom line outcomes of trusting for the consultant community.  First, trust is a project qualifier, not a project winner.  Second, trust drives client satisfaction.  Third, satisfaction and trust drive loyalty.  Consultants who enjoy repeat business get this business from satisfied clients. Satisfied clients trust their consultants, and trusted consultants are trustworthy.  Trustworthiness </a:t>
            </a:r>
            <a:r>
              <a:rPr lang="en-US" i="1"/>
              <a:t>is</a:t>
            </a:r>
            <a:r>
              <a:rPr lang="en-US"/>
              <a:t> the first virtue of professional life.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19138"/>
            <a:ext cx="6400800" cy="360045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William D. Lawson, P.E., Ph.D.</a:t>
            </a:r>
          </a:p>
        </p:txBody>
      </p:sp>
      <p:sp>
        <p:nvSpPr>
          <p:cNvPr id="5" name="Date Placeholder 4"/>
          <p:cNvSpPr>
            <a:spLocks noGrp="1"/>
          </p:cNvSpPr>
          <p:nvPr>
            <p:ph type="dt" idx="11"/>
          </p:nvPr>
        </p:nvSpPr>
        <p:spPr/>
        <p:txBody>
          <a:bodyPr/>
          <a:lstStyle/>
          <a:p>
            <a:pPr>
              <a:defRPr/>
            </a:pPr>
            <a:r>
              <a:rPr lang="en-US"/>
              <a:t>Spring 2022 Semeter  LECTURE: November 12, 2014</a:t>
            </a:r>
            <a:endParaRPr lang="en-US" dirty="0"/>
          </a:p>
        </p:txBody>
      </p:sp>
      <p:sp>
        <p:nvSpPr>
          <p:cNvPr id="6" name="Footer Placeholder 5"/>
          <p:cNvSpPr>
            <a:spLocks noGrp="1"/>
          </p:cNvSpPr>
          <p:nvPr>
            <p:ph type="ftr" sz="quarter" idx="12"/>
          </p:nvPr>
        </p:nvSpPr>
        <p:spPr/>
        <p:txBody>
          <a:bodyPr/>
          <a:lstStyle/>
          <a:p>
            <a:pPr>
              <a:defRPr/>
            </a:pPr>
            <a:r>
              <a:rPr lang="en-US"/>
              <a:t>Trust &amp; Trustworthiness...</a:t>
            </a:r>
          </a:p>
        </p:txBody>
      </p:sp>
      <p:sp>
        <p:nvSpPr>
          <p:cNvPr id="7" name="Slide Number Placeholder 6"/>
          <p:cNvSpPr>
            <a:spLocks noGrp="1"/>
          </p:cNvSpPr>
          <p:nvPr>
            <p:ph type="sldNum" sz="quarter" idx="13"/>
          </p:nvPr>
        </p:nvSpPr>
        <p:spPr/>
        <p:txBody>
          <a:bodyPr/>
          <a:lstStyle/>
          <a:p>
            <a:pPr>
              <a:defRPr/>
            </a:pPr>
            <a:fld id="{50E235F8-132B-4F52-8E36-063FE4A53F11}"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a:noFill/>
        </p:spPr>
        <p:txBody>
          <a:bodyPr/>
          <a:lstStyle/>
          <a:p>
            <a:r>
              <a:rPr lang="en-US"/>
              <a:t>William D. Lawson, P.E., Ph.D.</a:t>
            </a:r>
          </a:p>
        </p:txBody>
      </p:sp>
      <p:sp>
        <p:nvSpPr>
          <p:cNvPr id="103427"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103428" name="Rectangle 6"/>
          <p:cNvSpPr>
            <a:spLocks noGrp="1" noChangeArrowheads="1"/>
          </p:cNvSpPr>
          <p:nvPr>
            <p:ph type="ftr" sz="quarter" idx="4"/>
          </p:nvPr>
        </p:nvSpPr>
        <p:spPr>
          <a:noFill/>
        </p:spPr>
        <p:txBody>
          <a:bodyPr/>
          <a:lstStyle/>
          <a:p>
            <a:r>
              <a:rPr lang="en-US"/>
              <a:t>Trust &amp; Trustworthiness...</a:t>
            </a:r>
          </a:p>
        </p:txBody>
      </p:sp>
      <p:sp>
        <p:nvSpPr>
          <p:cNvPr id="103429" name="Rectangle 7"/>
          <p:cNvSpPr>
            <a:spLocks noGrp="1" noChangeArrowheads="1"/>
          </p:cNvSpPr>
          <p:nvPr>
            <p:ph type="sldNum" sz="quarter" idx="5"/>
          </p:nvPr>
        </p:nvSpPr>
        <p:spPr>
          <a:noFill/>
        </p:spPr>
        <p:txBody>
          <a:bodyPr/>
          <a:lstStyle/>
          <a:p>
            <a:fld id="{A112837D-E464-4281-B7B8-1E91A666C253}" type="slidenum">
              <a:rPr lang="en-US" smtClean="0"/>
              <a:pPr/>
              <a:t>41</a:t>
            </a:fld>
            <a:endParaRPr lang="en-US"/>
          </a:p>
        </p:txBody>
      </p:sp>
      <p:sp>
        <p:nvSpPr>
          <p:cNvPr id="103430" name="Rectangle 2"/>
          <p:cNvSpPr>
            <a:spLocks noGrp="1" noRot="1" noChangeAspect="1" noChangeArrowheads="1" noTextEdit="1"/>
          </p:cNvSpPr>
          <p:nvPr>
            <p:ph type="sldImg"/>
          </p:nvPr>
        </p:nvSpPr>
        <p:spPr>
          <a:xfrm>
            <a:off x="458788" y="719138"/>
            <a:ext cx="6400800" cy="3600450"/>
          </a:xfrm>
          <a:ln/>
        </p:spPr>
      </p:sp>
      <p:sp>
        <p:nvSpPr>
          <p:cNvPr id="103431"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a:t>William D. Lawson, P.E., Ph.D.</a:t>
            </a:r>
          </a:p>
        </p:txBody>
      </p:sp>
      <p:sp>
        <p:nvSpPr>
          <p:cNvPr id="60419"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60420" name="Rectangle 6"/>
          <p:cNvSpPr>
            <a:spLocks noGrp="1" noChangeArrowheads="1"/>
          </p:cNvSpPr>
          <p:nvPr>
            <p:ph type="ftr" sz="quarter" idx="4"/>
          </p:nvPr>
        </p:nvSpPr>
        <p:spPr>
          <a:noFill/>
        </p:spPr>
        <p:txBody>
          <a:bodyPr/>
          <a:lstStyle/>
          <a:p>
            <a:r>
              <a:rPr lang="en-US"/>
              <a:t>Trust &amp; Trustworthiness...</a:t>
            </a:r>
          </a:p>
        </p:txBody>
      </p:sp>
      <p:sp>
        <p:nvSpPr>
          <p:cNvPr id="60421" name="Rectangle 7"/>
          <p:cNvSpPr>
            <a:spLocks noGrp="1" noChangeArrowheads="1"/>
          </p:cNvSpPr>
          <p:nvPr>
            <p:ph type="sldNum" sz="quarter" idx="5"/>
          </p:nvPr>
        </p:nvSpPr>
        <p:spPr>
          <a:noFill/>
        </p:spPr>
        <p:txBody>
          <a:bodyPr/>
          <a:lstStyle/>
          <a:p>
            <a:fld id="{6DE76B68-C60D-4315-9FE1-88EFD7469BDC}" type="slidenum">
              <a:rPr lang="en-US" smtClean="0"/>
              <a:pPr/>
              <a:t>6</a:t>
            </a:fld>
            <a:endParaRPr lang="en-US"/>
          </a:p>
        </p:txBody>
      </p:sp>
      <p:sp>
        <p:nvSpPr>
          <p:cNvPr id="60422" name="Rectangle 2"/>
          <p:cNvSpPr>
            <a:spLocks noGrp="1" noRot="1" noChangeAspect="1" noChangeArrowheads="1" noTextEdit="1"/>
          </p:cNvSpPr>
          <p:nvPr>
            <p:ph type="sldImg"/>
          </p:nvPr>
        </p:nvSpPr>
        <p:spPr>
          <a:xfrm>
            <a:off x="458788" y="719138"/>
            <a:ext cx="6400800" cy="3600450"/>
          </a:xfrm>
          <a:ln/>
        </p:spPr>
      </p:sp>
      <p:sp>
        <p:nvSpPr>
          <p:cNvPr id="60423" name="Rectangle 3"/>
          <p:cNvSpPr>
            <a:spLocks noGrp="1" noChangeArrowheads="1"/>
          </p:cNvSpPr>
          <p:nvPr>
            <p:ph type="body" idx="1"/>
          </p:nvPr>
        </p:nvSpPr>
        <p:spPr>
          <a:xfrm>
            <a:off x="731838" y="4560888"/>
            <a:ext cx="5851525" cy="4289425"/>
          </a:xfrm>
          <a:noFill/>
          <a:ln/>
        </p:spPr>
        <p:txBody>
          <a:bodyPr/>
          <a:lstStyle/>
          <a:p>
            <a:pPr eaLnBrk="1" hangingPunct="1"/>
            <a:r>
              <a:rPr lang="en-US"/>
              <a:t>The most succinct statement of what my research is about is the title of the dissertation, showing here.</a:t>
            </a:r>
          </a:p>
          <a:p>
            <a:pPr eaLnBrk="1" hangingPunct="1"/>
            <a:endParaRPr lang="en-US"/>
          </a:p>
          <a:p>
            <a:pPr eaLnBrk="1" hangingPunct="1"/>
            <a:r>
              <a:rPr lang="en-US"/>
              <a:t>Fundamentally, and in a general sense, what has interested me both personally and academically is the nature and functioning of trust and trustworthiness in professional-client relationships.  That is the broad, explanatory statement of what this research is about.</a:t>
            </a:r>
          </a:p>
          <a:p>
            <a:pPr eaLnBrk="1" hangingPunct="1"/>
            <a:endParaRPr lang="en-US"/>
          </a:p>
          <a:p>
            <a:pPr eaLnBrk="1" hangingPunct="1"/>
            <a:r>
              <a:rPr lang="en-US"/>
              <a:t>I invested quite a bit of effort seeking to understand this theoretically by building a trust model.  </a:t>
            </a:r>
          </a:p>
          <a:p>
            <a:pPr eaLnBrk="1" hangingPunct="1"/>
            <a:endParaRPr lang="en-US"/>
          </a:p>
          <a:p>
            <a:pPr eaLnBrk="1" hangingPunct="1"/>
            <a:r>
              <a:rPr lang="en-US"/>
              <a:t>But that is not enough. I also wanted to test the model within a particular service context to see if it was correct.  I wanted to put numbers to it.  </a:t>
            </a:r>
          </a:p>
          <a:p>
            <a:pPr eaLnBrk="1" hangingPunct="1"/>
            <a:endParaRPr lang="en-US"/>
          </a:p>
          <a:p>
            <a:pPr eaLnBrk="1" hangingPunct="1"/>
            <a:r>
              <a:rPr lang="en-US"/>
              <a:t>And for the operational expression of the problem, I chose to empirically test the trust model by looking at architect/engineer services procurement by Texas municipalities.</a:t>
            </a:r>
          </a:p>
          <a:p>
            <a:pPr eaLnBrk="1" hangingPunct="1"/>
            <a:endParaRPr lang="en-US"/>
          </a:p>
          <a:p>
            <a:pPr eaLnBrk="1" hangingPunct="1"/>
            <a:r>
              <a:rPr lang="en-US"/>
              <a:t>I will now develop these two themes in greater detail.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US"/>
              <a:t>William D. Lawson, P.E., Ph.D.</a:t>
            </a:r>
          </a:p>
        </p:txBody>
      </p:sp>
      <p:sp>
        <p:nvSpPr>
          <p:cNvPr id="61443"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61444" name="Rectangle 6"/>
          <p:cNvSpPr>
            <a:spLocks noGrp="1" noChangeArrowheads="1"/>
          </p:cNvSpPr>
          <p:nvPr>
            <p:ph type="ftr" sz="quarter" idx="4"/>
          </p:nvPr>
        </p:nvSpPr>
        <p:spPr>
          <a:noFill/>
        </p:spPr>
        <p:txBody>
          <a:bodyPr/>
          <a:lstStyle/>
          <a:p>
            <a:r>
              <a:rPr lang="en-US"/>
              <a:t>Trust &amp; Trustworthiness...</a:t>
            </a:r>
          </a:p>
        </p:txBody>
      </p:sp>
      <p:sp>
        <p:nvSpPr>
          <p:cNvPr id="61445" name="Rectangle 7"/>
          <p:cNvSpPr>
            <a:spLocks noGrp="1" noChangeArrowheads="1"/>
          </p:cNvSpPr>
          <p:nvPr>
            <p:ph type="sldNum" sz="quarter" idx="5"/>
          </p:nvPr>
        </p:nvSpPr>
        <p:spPr>
          <a:noFill/>
        </p:spPr>
        <p:txBody>
          <a:bodyPr/>
          <a:lstStyle/>
          <a:p>
            <a:fld id="{D281589F-E0DF-4F3E-B743-086D7453A2C1}" type="slidenum">
              <a:rPr lang="en-US" smtClean="0"/>
              <a:pPr/>
              <a:t>7</a:t>
            </a:fld>
            <a:endParaRPr lang="en-US"/>
          </a:p>
        </p:txBody>
      </p:sp>
      <p:sp>
        <p:nvSpPr>
          <p:cNvPr id="61446" name="Rectangle 2"/>
          <p:cNvSpPr>
            <a:spLocks noGrp="1" noRot="1" noChangeAspect="1" noChangeArrowheads="1" noTextEdit="1"/>
          </p:cNvSpPr>
          <p:nvPr>
            <p:ph type="sldImg"/>
          </p:nvPr>
        </p:nvSpPr>
        <p:spPr>
          <a:xfrm>
            <a:off x="458788" y="719138"/>
            <a:ext cx="6400800" cy="3600450"/>
          </a:xfrm>
          <a:ln/>
        </p:spPr>
      </p:sp>
      <p:sp>
        <p:nvSpPr>
          <p:cNvPr id="61447" name="Rectangle 3"/>
          <p:cNvSpPr>
            <a:spLocks noGrp="1" noChangeArrowheads="1"/>
          </p:cNvSpPr>
          <p:nvPr>
            <p:ph type="body" idx="1"/>
          </p:nvPr>
        </p:nvSpPr>
        <p:spPr>
          <a:xfrm>
            <a:off x="731838" y="4560888"/>
            <a:ext cx="5851525" cy="4559300"/>
          </a:xfrm>
          <a:noFill/>
          <a:ln/>
        </p:spPr>
        <p:txBody>
          <a:bodyPr/>
          <a:lstStyle/>
          <a:p>
            <a:pPr eaLnBrk="1" hangingPunct="1"/>
            <a:r>
              <a:rPr lang="en-US"/>
              <a:t>This is the trust model.  I’ll come back to this later, but now I want to briefly comment on the model to give you an idea of what I’m talking about.</a:t>
            </a:r>
          </a:p>
          <a:p>
            <a:pPr eaLnBrk="1" hangingPunct="1"/>
            <a:endParaRPr lang="en-US"/>
          </a:p>
          <a:p>
            <a:pPr eaLnBrk="1" hangingPunct="1"/>
            <a:r>
              <a:rPr lang="en-US"/>
              <a:t>As engineers we of course are familiar with model building… both physical models, full scale load tests, and the like, and also numerical models, for example, structural analysis, where we define a problem numerically based on theory and for a given set of boundary conditions and we analyze the problem in terms of calculated stresses, deflections, and the like.</a:t>
            </a:r>
          </a:p>
          <a:p>
            <a:pPr eaLnBrk="1" hangingPunct="1"/>
            <a:endParaRPr lang="en-US"/>
          </a:p>
          <a:p>
            <a:pPr eaLnBrk="1" hangingPunct="1"/>
            <a:r>
              <a:rPr lang="en-US"/>
              <a:t>The model you see here is somewhat like that, with one key distinction.  Namely, this model focuses on social-psychological-behavioral concepts – trust and trustworthiness – rather than the physical concepts we engineers are accustomed to measuring. </a:t>
            </a:r>
          </a:p>
          <a:p>
            <a:pPr eaLnBrk="1" hangingPunct="1"/>
            <a:endParaRPr lang="en-US"/>
          </a:p>
          <a:p>
            <a:pPr eaLnBrk="1" hangingPunct="1"/>
            <a:r>
              <a:rPr lang="en-US"/>
              <a:t>This raises unique theoretical, conceptual, measurement and analysis challenges that I need to discuss.</a:t>
            </a:r>
          </a:p>
          <a:p>
            <a:pPr eaLnBrk="1" hangingPunct="1"/>
            <a:endParaRPr lang="en-US"/>
          </a:p>
          <a:p>
            <a:pPr eaLnBrk="1" hangingPunct="1"/>
            <a:r>
              <a:rPr lang="en-US"/>
              <a:t>Before we do that, with respect to the model, notice the blue boxes… They define trust as the focal aspect of this research.  To the left of the blue boxes are the things which make for trust, and to the right of the blue boxes are trust outcomes.  I will discuss these in turn.</a:t>
            </a:r>
          </a:p>
          <a:p>
            <a:pPr eaLnBrk="1" hangingPunct="1"/>
            <a:endParaRPr lang="en-US"/>
          </a:p>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p>
            <a:r>
              <a:rPr lang="en-US"/>
              <a:t>William D. Lawson, P.E., Ph.D.</a:t>
            </a:r>
          </a:p>
        </p:txBody>
      </p:sp>
      <p:sp>
        <p:nvSpPr>
          <p:cNvPr id="62467"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62468" name="Rectangle 6"/>
          <p:cNvSpPr>
            <a:spLocks noGrp="1" noChangeArrowheads="1"/>
          </p:cNvSpPr>
          <p:nvPr>
            <p:ph type="ftr" sz="quarter" idx="4"/>
          </p:nvPr>
        </p:nvSpPr>
        <p:spPr>
          <a:noFill/>
        </p:spPr>
        <p:txBody>
          <a:bodyPr/>
          <a:lstStyle/>
          <a:p>
            <a:r>
              <a:rPr lang="en-US"/>
              <a:t>Trust &amp; Trustworthiness...</a:t>
            </a:r>
          </a:p>
        </p:txBody>
      </p:sp>
      <p:sp>
        <p:nvSpPr>
          <p:cNvPr id="62469" name="Rectangle 7"/>
          <p:cNvSpPr>
            <a:spLocks noGrp="1" noChangeArrowheads="1"/>
          </p:cNvSpPr>
          <p:nvPr>
            <p:ph type="sldNum" sz="quarter" idx="5"/>
          </p:nvPr>
        </p:nvSpPr>
        <p:spPr>
          <a:noFill/>
        </p:spPr>
        <p:txBody>
          <a:bodyPr/>
          <a:lstStyle/>
          <a:p>
            <a:fld id="{4701EAAE-B475-41C0-96E4-7C52ED424CAF}" type="slidenum">
              <a:rPr lang="en-US" smtClean="0"/>
              <a:pPr/>
              <a:t>8</a:t>
            </a:fld>
            <a:endParaRPr lang="en-US"/>
          </a:p>
        </p:txBody>
      </p:sp>
      <p:sp>
        <p:nvSpPr>
          <p:cNvPr id="62470" name="Rectangle 2"/>
          <p:cNvSpPr>
            <a:spLocks noGrp="1" noRot="1" noChangeAspect="1" noChangeArrowheads="1" noTextEdit="1"/>
          </p:cNvSpPr>
          <p:nvPr>
            <p:ph type="sldImg"/>
          </p:nvPr>
        </p:nvSpPr>
        <p:spPr>
          <a:xfrm>
            <a:off x="458788" y="719138"/>
            <a:ext cx="6400800" cy="3600450"/>
          </a:xfrm>
          <a:ln/>
        </p:spPr>
      </p:sp>
      <p:sp>
        <p:nvSpPr>
          <p:cNvPr id="62471" name="Rectangle 3"/>
          <p:cNvSpPr>
            <a:spLocks noGrp="1" noChangeArrowheads="1"/>
          </p:cNvSpPr>
          <p:nvPr>
            <p:ph type="body" idx="1"/>
          </p:nvPr>
        </p:nvSpPr>
        <p:spPr>
          <a:noFill/>
          <a:ln/>
        </p:spPr>
        <p:txBody>
          <a:bodyPr/>
          <a:lstStyle/>
          <a:p>
            <a:pPr eaLnBrk="1" hangingPunct="1"/>
            <a:r>
              <a:rPr lang="en-US"/>
              <a:t>The left half of the model describes the different theories of trust applicable to professional client relationships, of which I argue there are four:</a:t>
            </a:r>
          </a:p>
          <a:p>
            <a:pPr eaLnBrk="1" hangingPunct="1"/>
            <a:endParaRPr lang="en-US"/>
          </a:p>
          <a:p>
            <a:pPr eaLnBrk="1" hangingPunct="1"/>
            <a:r>
              <a:rPr lang="en-US"/>
              <a:t>Dispositional trust,</a:t>
            </a:r>
          </a:p>
          <a:p>
            <a:pPr eaLnBrk="1" hangingPunct="1"/>
            <a:r>
              <a:rPr lang="en-US"/>
              <a:t>Encapsulated interest</a:t>
            </a:r>
          </a:p>
          <a:p>
            <a:pPr eaLnBrk="1" hangingPunct="1"/>
            <a:r>
              <a:rPr lang="en-US"/>
              <a:t>Trust as assessment of trustworthiness</a:t>
            </a:r>
          </a:p>
          <a:p>
            <a:pPr eaLnBrk="1" hangingPunct="1"/>
            <a:r>
              <a:rPr lang="en-US"/>
              <a:t>Institutional trust (aka, restraints against opportunism)</a:t>
            </a:r>
          </a:p>
          <a:p>
            <a:pPr eaLnBrk="1" hangingPunct="1"/>
            <a:endParaRPr lang="en-US"/>
          </a:p>
          <a:p>
            <a:pPr eaLnBrk="1" hangingPunct="1"/>
            <a:r>
              <a:rPr lang="en-US"/>
              <a:t>For example, when a client states that they trust (or do not trust) a consulting engineer, what I’m saying is, that is a rather complicated claim – there’s more to it than you would think.</a:t>
            </a:r>
          </a:p>
          <a:p>
            <a:pPr eaLnBrk="1" hangingPunct="1"/>
            <a:endParaRPr lang="en-US"/>
          </a:p>
          <a:p>
            <a:pPr eaLnBrk="1" hangingPunct="1"/>
            <a:r>
              <a:rPr lang="en-US"/>
              <a:t>In fact, based on my review of trust theory, I am saying that trust primarily derives from not one but</a:t>
            </a:r>
            <a:r>
              <a:rPr lang="en-US" b="1"/>
              <a:t> four </a:t>
            </a:r>
            <a:r>
              <a:rPr lang="en-US"/>
              <a:t>sources, each of which contributes to trusting in unique and different ways.</a:t>
            </a:r>
          </a:p>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p>
            <a:r>
              <a:rPr lang="en-US"/>
              <a:t>William D. Lawson, P.E., Ph.D.</a:t>
            </a:r>
          </a:p>
        </p:txBody>
      </p:sp>
      <p:sp>
        <p:nvSpPr>
          <p:cNvPr id="63491"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63492" name="Rectangle 6"/>
          <p:cNvSpPr>
            <a:spLocks noGrp="1" noChangeArrowheads="1"/>
          </p:cNvSpPr>
          <p:nvPr>
            <p:ph type="ftr" sz="quarter" idx="4"/>
          </p:nvPr>
        </p:nvSpPr>
        <p:spPr>
          <a:noFill/>
        </p:spPr>
        <p:txBody>
          <a:bodyPr/>
          <a:lstStyle/>
          <a:p>
            <a:r>
              <a:rPr lang="en-US"/>
              <a:t>Trust &amp; Trustworthiness...</a:t>
            </a:r>
          </a:p>
        </p:txBody>
      </p:sp>
      <p:sp>
        <p:nvSpPr>
          <p:cNvPr id="63493" name="Rectangle 7"/>
          <p:cNvSpPr>
            <a:spLocks noGrp="1" noChangeArrowheads="1"/>
          </p:cNvSpPr>
          <p:nvPr>
            <p:ph type="sldNum" sz="quarter" idx="5"/>
          </p:nvPr>
        </p:nvSpPr>
        <p:spPr>
          <a:noFill/>
        </p:spPr>
        <p:txBody>
          <a:bodyPr/>
          <a:lstStyle/>
          <a:p>
            <a:fld id="{E44A7E9E-94D4-4399-999A-396C07A06C88}" type="slidenum">
              <a:rPr lang="en-US" smtClean="0"/>
              <a:pPr/>
              <a:t>9</a:t>
            </a:fld>
            <a:endParaRPr lang="en-US"/>
          </a:p>
        </p:txBody>
      </p:sp>
      <p:sp>
        <p:nvSpPr>
          <p:cNvPr id="63494" name="Rectangle 2"/>
          <p:cNvSpPr>
            <a:spLocks noGrp="1" noRot="1" noChangeAspect="1" noChangeArrowheads="1" noTextEdit="1"/>
          </p:cNvSpPr>
          <p:nvPr>
            <p:ph type="sldImg"/>
          </p:nvPr>
        </p:nvSpPr>
        <p:spPr>
          <a:xfrm>
            <a:off x="458788" y="719138"/>
            <a:ext cx="6400800" cy="3600450"/>
          </a:xfrm>
          <a:ln/>
        </p:spPr>
      </p:sp>
      <p:sp>
        <p:nvSpPr>
          <p:cNvPr id="63495" name="Rectangle 3"/>
          <p:cNvSpPr>
            <a:spLocks noGrp="1" noChangeArrowheads="1"/>
          </p:cNvSpPr>
          <p:nvPr>
            <p:ph type="body" idx="1"/>
          </p:nvPr>
        </p:nvSpPr>
        <p:spPr>
          <a:noFill/>
          <a:ln/>
        </p:spPr>
        <p:txBody>
          <a:bodyPr/>
          <a:lstStyle/>
          <a:p>
            <a:pPr eaLnBrk="1" hangingPunct="1"/>
            <a:r>
              <a:rPr lang="en-US"/>
              <a:t>Dispositional trust is the first theory.</a:t>
            </a:r>
          </a:p>
          <a:p>
            <a:pPr eaLnBrk="1" hangingPunct="1"/>
            <a:endParaRPr lang="en-US"/>
          </a:p>
          <a:p>
            <a:pPr eaLnBrk="1" hangingPunct="1"/>
            <a:r>
              <a:rPr lang="en-US"/>
              <a:t>We are familiar with this – for example, we say – “Sally is a trusting person; that is the way she is.”</a:t>
            </a:r>
          </a:p>
          <a:p>
            <a:pPr eaLnBrk="1" hangingPunct="1"/>
            <a:endParaRPr lang="en-US"/>
          </a:p>
          <a:p>
            <a:pPr eaLnBrk="1" hangingPunct="1"/>
            <a:r>
              <a:rPr lang="en-US"/>
              <a:t>This propensity, or “disposition” to trust, is a general willingness to trust others, or perhaps a generalized expectation about the trustworthiness of others. Individuals differ in this regard.</a:t>
            </a:r>
          </a:p>
          <a:p>
            <a:pPr eaLnBrk="1" hangingPunct="1"/>
            <a:r>
              <a:rPr lang="en-US"/>
              <a:t>Sociologist Trudy Govier captures the essence and the significance of this type of trust when she writes, “When we trust another person, group, or institution, we have a positive picture, and we tend to preserve and strengthen that positive picture.  We have a sense that these people are of good character and integrity and are likely to function reliably, complying with basic moral norms”.  </a:t>
            </a:r>
          </a:p>
          <a:p>
            <a:pPr eaLnBrk="1" hangingPunct="1"/>
            <a:r>
              <a:rPr lang="en-US"/>
              <a:t>This view holds that people acquire “…a kind of diffuse expectancy for trust of others” and this expectancy eventually assumes the form of a relatively stable personality characteristic.</a:t>
            </a:r>
          </a:p>
          <a:p>
            <a:pPr eaLnBrk="1" hangingPunct="1"/>
            <a:r>
              <a:rPr lang="en-US"/>
              <a:t>Your disposition to trust is part of who you are.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US"/>
              <a:t>William D. Lawson, P.E., Ph.D.</a:t>
            </a:r>
          </a:p>
        </p:txBody>
      </p:sp>
      <p:sp>
        <p:nvSpPr>
          <p:cNvPr id="64515" name="Rectangle 3"/>
          <p:cNvSpPr>
            <a:spLocks noGrp="1" noChangeArrowheads="1"/>
          </p:cNvSpPr>
          <p:nvPr>
            <p:ph type="dt" sz="quarter" idx="1"/>
          </p:nvPr>
        </p:nvSpPr>
        <p:spPr>
          <a:noFill/>
        </p:spPr>
        <p:txBody>
          <a:bodyPr/>
          <a:lstStyle/>
          <a:p>
            <a:r>
              <a:rPr lang="en-US"/>
              <a:t>Spring 2022 Semeter  LECTURE: November 12, 2014</a:t>
            </a:r>
            <a:endParaRPr lang="en-US" dirty="0"/>
          </a:p>
        </p:txBody>
      </p:sp>
      <p:sp>
        <p:nvSpPr>
          <p:cNvPr id="64516" name="Rectangle 6"/>
          <p:cNvSpPr>
            <a:spLocks noGrp="1" noChangeArrowheads="1"/>
          </p:cNvSpPr>
          <p:nvPr>
            <p:ph type="ftr" sz="quarter" idx="4"/>
          </p:nvPr>
        </p:nvSpPr>
        <p:spPr>
          <a:noFill/>
        </p:spPr>
        <p:txBody>
          <a:bodyPr/>
          <a:lstStyle/>
          <a:p>
            <a:r>
              <a:rPr lang="en-US"/>
              <a:t>Trust &amp; Trustworthiness...</a:t>
            </a:r>
          </a:p>
        </p:txBody>
      </p:sp>
      <p:sp>
        <p:nvSpPr>
          <p:cNvPr id="64517" name="Rectangle 7"/>
          <p:cNvSpPr>
            <a:spLocks noGrp="1" noChangeArrowheads="1"/>
          </p:cNvSpPr>
          <p:nvPr>
            <p:ph type="sldNum" sz="quarter" idx="5"/>
          </p:nvPr>
        </p:nvSpPr>
        <p:spPr>
          <a:noFill/>
        </p:spPr>
        <p:txBody>
          <a:bodyPr/>
          <a:lstStyle/>
          <a:p>
            <a:fld id="{ACAF4F6D-62F7-4D93-BB4D-C5BF42CC19BD}" type="slidenum">
              <a:rPr lang="en-US" smtClean="0"/>
              <a:pPr/>
              <a:t>10</a:t>
            </a:fld>
            <a:endParaRPr lang="en-US"/>
          </a:p>
        </p:txBody>
      </p:sp>
      <p:sp>
        <p:nvSpPr>
          <p:cNvPr id="64518" name="Rectangle 2"/>
          <p:cNvSpPr>
            <a:spLocks noGrp="1" noRot="1" noChangeAspect="1" noChangeArrowheads="1" noTextEdit="1"/>
          </p:cNvSpPr>
          <p:nvPr>
            <p:ph type="sldImg"/>
          </p:nvPr>
        </p:nvSpPr>
        <p:spPr>
          <a:xfrm>
            <a:off x="458788" y="719138"/>
            <a:ext cx="6400800" cy="3600450"/>
          </a:xfrm>
          <a:ln/>
        </p:spPr>
      </p:sp>
      <p:sp>
        <p:nvSpPr>
          <p:cNvPr id="64519" name="Rectangle 3"/>
          <p:cNvSpPr>
            <a:spLocks noGrp="1" noChangeArrowheads="1"/>
          </p:cNvSpPr>
          <p:nvPr>
            <p:ph type="body" idx="1"/>
          </p:nvPr>
        </p:nvSpPr>
        <p:spPr>
          <a:xfrm>
            <a:off x="731838" y="4560888"/>
            <a:ext cx="5851525" cy="4559300"/>
          </a:xfrm>
          <a:noFill/>
          <a:ln/>
        </p:spPr>
        <p:txBody>
          <a:bodyPr/>
          <a:lstStyle/>
          <a:p>
            <a:pPr eaLnBrk="1" hangingPunct="1"/>
            <a:r>
              <a:rPr lang="en-US"/>
              <a:t>Our second theory is “trust as encapsulated interest.”  This means that “I trust you because you have your own interests in taking my interests into account ― that is, your interests encapsulate mine.”</a:t>
            </a:r>
          </a:p>
          <a:p>
            <a:pPr eaLnBrk="1" hangingPunct="1"/>
            <a:r>
              <a:rPr lang="en-US"/>
              <a:t>Encapsulated interest is very cognitive – it is a rational choice in that it views decisions about trust as similar to other forms of risky behavior.  It has links to economics theory and the individuals involved are presumed to be motivated to make rational, efficient choices that maximize their gains or minimize expected losses. The following illustration about hiring a plumber illustrates the encapsulated interest theory of trust:</a:t>
            </a:r>
          </a:p>
          <a:p>
            <a:pPr eaLnBrk="1" hangingPunct="1"/>
            <a:r>
              <a:rPr lang="en-US"/>
              <a:t>When [Virginia] says she trusts the plumber to do a non-subversive job of plumbing… she knows that if he does a subversive job she will not only not hire him again, and tell her neighbors not to hire him, but she will also complain to the local better business bureau.  She may even refuse to pay him.  In short she can impose sanctions formal and informal.  She knows this, he knows this, she knows that he knows, he knows that she knows that he knows, and so on.  They enter into their interaction and exchange by mutual interest, and this interaction is maintained by mutual confidence in the system within which the exchange takes place.</a:t>
            </a:r>
          </a:p>
          <a:p>
            <a:pPr eaLnBrk="1" hangingPunct="1"/>
            <a:endParaRPr lang="en-US"/>
          </a:p>
          <a:p>
            <a:pPr eaLnBrk="1" hangingPunct="1"/>
            <a:r>
              <a:rPr lang="en-US"/>
              <a:t>As a theory of trust, this is controversial.  Some claim this type of interaction is not trust at all, while others claim that this is one of the more prominent ways we trust people.  Namely, because we realize it is in their interests not to take advantage of us.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336800" y="2133601"/>
            <a:ext cx="9550400" cy="1470025"/>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2641600" y="3886200"/>
            <a:ext cx="8534400" cy="12954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7AE62683-BCDD-4FC1-A8ED-E6909D60148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D77EAAE-8FB3-4A2F-9D3C-AA8C62E493E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66200" y="274639"/>
            <a:ext cx="2616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17600" y="274639"/>
            <a:ext cx="7645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9F1737-8C01-4D56-B892-2BA7B8EF436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7600" y="274638"/>
            <a:ext cx="10464800" cy="1143000"/>
          </a:xfrm>
        </p:spPr>
        <p:txBody>
          <a:bodyPr/>
          <a:lstStyle/>
          <a:p>
            <a:r>
              <a:rPr lang="en-US"/>
              <a:t>Click to edit Master title style</a:t>
            </a:r>
          </a:p>
        </p:txBody>
      </p:sp>
      <p:sp>
        <p:nvSpPr>
          <p:cNvPr id="3" name="Text Placeholder 2"/>
          <p:cNvSpPr>
            <a:spLocks noGrp="1"/>
          </p:cNvSpPr>
          <p:nvPr>
            <p:ph type="body" sz="half" idx="1"/>
          </p:nvPr>
        </p:nvSpPr>
        <p:spPr>
          <a:xfrm>
            <a:off x="1117600" y="1600201"/>
            <a:ext cx="5130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51600" y="1600201"/>
            <a:ext cx="5130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F7E59EF-F689-4365-9156-E6589DD9690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74810D-0C76-4DF9-80ED-81E0A044455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CCFB107-1591-4524-9A8C-CC0E205C015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7600" y="1600201"/>
            <a:ext cx="5130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51600" y="1600201"/>
            <a:ext cx="5130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48947C0-752E-46EE-82BC-E604335666E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72C0299-8FC1-4F10-9B59-AAED4C41BA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763254B-DD88-44DE-A42E-F558FF1BEA7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02EAD09-C267-4020-B540-DD39F14F900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0AE5743-8374-45F5-80C2-DE6E6E9021D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677249D-12D9-4B18-B2F3-E71DF80276F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alphaModFix amt="50000"/>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17600" y="274638"/>
            <a:ext cx="10464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117600" y="1600201"/>
            <a:ext cx="10464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0488591-A4FA-445D-B458-8A0F604D3274}"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sz="40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Black" pitchFamily="34" charset="0"/>
        </a:defRPr>
      </a:lvl2pPr>
      <a:lvl3pPr algn="l"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Black" pitchFamily="34" charset="0"/>
        </a:defRPr>
      </a:lvl3pPr>
      <a:lvl4pPr algn="l"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Black" pitchFamily="34" charset="0"/>
        </a:defRPr>
      </a:lvl4pPr>
      <a:lvl5pPr algn="l" rtl="0" eaLnBrk="0" fontAlgn="base" hangingPunct="0">
        <a:spcBef>
          <a:spcPct val="0"/>
        </a:spcBef>
        <a:spcAft>
          <a:spcPct val="0"/>
        </a:spcAft>
        <a:defRPr sz="4000">
          <a:solidFill>
            <a:schemeClr val="tx2"/>
          </a:solidFill>
          <a:effectLst>
            <a:outerShdw blurRad="38100" dist="38100" dir="2700000" algn="tl">
              <a:srgbClr val="000000"/>
            </a:outerShdw>
          </a:effectLst>
          <a:latin typeface="Arial Black" pitchFamily="34" charset="0"/>
        </a:defRPr>
      </a:lvl5pPr>
      <a:lvl6pPr marL="457200" algn="l" rtl="0" fontAlgn="base">
        <a:spcBef>
          <a:spcPct val="0"/>
        </a:spcBef>
        <a:spcAft>
          <a:spcPct val="0"/>
        </a:spcAft>
        <a:defRPr sz="4000">
          <a:solidFill>
            <a:schemeClr val="tx2"/>
          </a:solidFill>
          <a:effectLst>
            <a:outerShdw blurRad="38100" dist="38100" dir="2700000" algn="tl">
              <a:srgbClr val="000000"/>
            </a:outerShdw>
          </a:effectLst>
          <a:latin typeface="Arial Black" pitchFamily="34" charset="0"/>
        </a:defRPr>
      </a:lvl6pPr>
      <a:lvl7pPr marL="914400" algn="l" rtl="0" fontAlgn="base">
        <a:spcBef>
          <a:spcPct val="0"/>
        </a:spcBef>
        <a:spcAft>
          <a:spcPct val="0"/>
        </a:spcAft>
        <a:defRPr sz="4000">
          <a:solidFill>
            <a:schemeClr val="tx2"/>
          </a:solidFill>
          <a:effectLst>
            <a:outerShdw blurRad="38100" dist="38100" dir="2700000" algn="tl">
              <a:srgbClr val="000000"/>
            </a:outerShdw>
          </a:effectLst>
          <a:latin typeface="Arial Black" pitchFamily="34" charset="0"/>
        </a:defRPr>
      </a:lvl7pPr>
      <a:lvl8pPr marL="1371600" algn="l" rtl="0" fontAlgn="base">
        <a:spcBef>
          <a:spcPct val="0"/>
        </a:spcBef>
        <a:spcAft>
          <a:spcPct val="0"/>
        </a:spcAft>
        <a:defRPr sz="4000">
          <a:solidFill>
            <a:schemeClr val="tx2"/>
          </a:solidFill>
          <a:effectLst>
            <a:outerShdw blurRad="38100" dist="38100" dir="2700000" algn="tl">
              <a:srgbClr val="000000"/>
            </a:outerShdw>
          </a:effectLst>
          <a:latin typeface="Arial Black" pitchFamily="34" charset="0"/>
        </a:defRPr>
      </a:lvl8pPr>
      <a:lvl9pPr marL="1828800" algn="l" rtl="0" fontAlgn="base">
        <a:spcBef>
          <a:spcPct val="0"/>
        </a:spcBef>
        <a:spcAft>
          <a:spcPct val="0"/>
        </a:spcAft>
        <a:defRPr sz="4000">
          <a:solidFill>
            <a:schemeClr val="tx2"/>
          </a:solidFill>
          <a:effectLst>
            <a:outerShdw blurRad="38100" dist="38100" dir="2700000" algn="tl">
              <a:srgbClr val="000000"/>
            </a:outerShdw>
          </a:effectLst>
          <a:latin typeface="Arial Black" pitchFamily="34" charset="0"/>
        </a:defRPr>
      </a:lvl9pPr>
    </p:titleStyle>
    <p:bodyStyle>
      <a:lvl1pPr marL="342900" indent="-342900" algn="l" rtl="0" eaLnBrk="0" fontAlgn="base" hangingPunct="0">
        <a:spcBef>
          <a:spcPct val="20000"/>
        </a:spcBef>
        <a:spcAft>
          <a:spcPct val="0"/>
        </a:spcAft>
        <a:buChar char="•"/>
        <a:defRPr sz="3200">
          <a:solidFill>
            <a:srgbClr val="000000"/>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har char="–"/>
        <a:defRPr sz="2800">
          <a:solidFill>
            <a:srgbClr val="000000"/>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har char="•"/>
        <a:defRPr sz="2400">
          <a:solidFill>
            <a:srgbClr val="000000"/>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har char="–"/>
        <a:defRPr sz="2000">
          <a:solidFill>
            <a:srgbClr val="000000"/>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har char="»"/>
        <a:defRPr sz="2000">
          <a:solidFill>
            <a:srgbClr val="000000"/>
          </a:solidFill>
          <a:effectLst>
            <a:outerShdw blurRad="38100" dist="38100" dir="2700000" algn="tl">
              <a:srgbClr val="FFFFFF"/>
            </a:outerShdw>
          </a:effectLst>
          <a:latin typeface="+mn-lt"/>
        </a:defRPr>
      </a:lvl5pPr>
      <a:lvl6pPr marL="2514600" indent="-228600" algn="l" rtl="0" fontAlgn="base">
        <a:spcBef>
          <a:spcPct val="20000"/>
        </a:spcBef>
        <a:spcAft>
          <a:spcPct val="0"/>
        </a:spcAft>
        <a:buChar char="»"/>
        <a:defRPr sz="2000">
          <a:solidFill>
            <a:srgbClr val="000000"/>
          </a:solidFill>
          <a:effectLst>
            <a:outerShdw blurRad="38100" dist="38100" dir="2700000" algn="tl">
              <a:srgbClr val="FFFFFF"/>
            </a:outerShdw>
          </a:effectLst>
          <a:latin typeface="+mn-lt"/>
        </a:defRPr>
      </a:lvl6pPr>
      <a:lvl7pPr marL="2971800" indent="-228600" algn="l" rtl="0" fontAlgn="base">
        <a:spcBef>
          <a:spcPct val="20000"/>
        </a:spcBef>
        <a:spcAft>
          <a:spcPct val="0"/>
        </a:spcAft>
        <a:buChar char="»"/>
        <a:defRPr sz="2000">
          <a:solidFill>
            <a:srgbClr val="000000"/>
          </a:solidFill>
          <a:effectLst>
            <a:outerShdw blurRad="38100" dist="38100" dir="2700000" algn="tl">
              <a:srgbClr val="FFFFFF"/>
            </a:outerShdw>
          </a:effectLst>
          <a:latin typeface="+mn-lt"/>
        </a:defRPr>
      </a:lvl7pPr>
      <a:lvl8pPr marL="3429000" indent="-228600" algn="l" rtl="0" fontAlgn="base">
        <a:spcBef>
          <a:spcPct val="20000"/>
        </a:spcBef>
        <a:spcAft>
          <a:spcPct val="0"/>
        </a:spcAft>
        <a:buChar char="»"/>
        <a:defRPr sz="2000">
          <a:solidFill>
            <a:srgbClr val="000000"/>
          </a:solidFill>
          <a:effectLst>
            <a:outerShdw blurRad="38100" dist="38100" dir="2700000" algn="tl">
              <a:srgbClr val="FFFFFF"/>
            </a:outerShdw>
          </a:effectLst>
          <a:latin typeface="+mn-lt"/>
        </a:defRPr>
      </a:lvl8pPr>
      <a:lvl9pPr marL="3886200" indent="-228600" algn="l" rtl="0" fontAlgn="base">
        <a:spcBef>
          <a:spcPct val="20000"/>
        </a:spcBef>
        <a:spcAft>
          <a:spcPct val="0"/>
        </a:spcAft>
        <a:buChar char="»"/>
        <a:defRPr sz="2000">
          <a:solidFill>
            <a:srgbClr val="000000"/>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tml.or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3200400" y="1371601"/>
            <a:ext cx="7162800" cy="1470025"/>
          </a:xfrm>
        </p:spPr>
        <p:txBody>
          <a:bodyPr/>
          <a:lstStyle/>
          <a:p>
            <a:pPr eaLnBrk="1" hangingPunct="1">
              <a:defRPr/>
            </a:pPr>
            <a:r>
              <a:rPr lang="en-US" sz="3200" b="1" dirty="0">
                <a:solidFill>
                  <a:srgbClr val="000000"/>
                </a:solidFill>
                <a:effectLst/>
              </a:rPr>
              <a:t>Trust and Trustworthiness in Professional-Client Relationships: Procurement of Architect/Engineer Services by Texas Municipalities</a:t>
            </a:r>
          </a:p>
        </p:txBody>
      </p:sp>
      <p:sp>
        <p:nvSpPr>
          <p:cNvPr id="8195" name="Rectangle 3"/>
          <p:cNvSpPr>
            <a:spLocks noGrp="1" noChangeArrowheads="1"/>
          </p:cNvSpPr>
          <p:nvPr>
            <p:ph type="subTitle" idx="1"/>
          </p:nvPr>
        </p:nvSpPr>
        <p:spPr/>
        <p:txBody>
          <a:bodyPr/>
          <a:lstStyle/>
          <a:p>
            <a:pPr algn="r" eaLnBrk="1" hangingPunct="1">
              <a:defRPr/>
            </a:pPr>
            <a:endParaRPr lang="en-US" sz="1800" b="1" dirty="0"/>
          </a:p>
          <a:p>
            <a:pPr algn="r" eaLnBrk="1" hangingPunct="1">
              <a:defRPr/>
            </a:pPr>
            <a:r>
              <a:rPr lang="en-US" sz="2400" b="1" dirty="0"/>
              <a:t>William D. Lawson, P.E., Ph.D.</a:t>
            </a:r>
          </a:p>
          <a:p>
            <a:pPr algn="r" eaLnBrk="1" hangingPunct="1">
              <a:defRPr/>
            </a:pPr>
            <a:r>
              <a:rPr lang="en-US" sz="1800" b="1" dirty="0"/>
              <a:t>Department of Civil, Environmental &amp;            </a:t>
            </a:r>
          </a:p>
          <a:p>
            <a:pPr algn="r" eaLnBrk="1" hangingPunct="1">
              <a:defRPr/>
            </a:pPr>
            <a:r>
              <a:rPr lang="en-US" sz="1800" b="1" dirty="0"/>
              <a:t>Construction Engineering</a:t>
            </a:r>
          </a:p>
          <a:p>
            <a:pPr algn="r" eaLnBrk="1" hangingPunct="1">
              <a:defRPr/>
            </a:pPr>
            <a:r>
              <a:rPr lang="en-US" sz="1800" b="1" dirty="0"/>
              <a:t>Texas Tech University</a:t>
            </a:r>
          </a:p>
        </p:txBody>
      </p:sp>
      <p:pic>
        <p:nvPicPr>
          <p:cNvPr id="54273" name="Picture 1" descr="C:\Users\wlawson\AppData\Local\Temp\wz0a4a\TTU Double T Alternate Signature\For WEB, PRESENTATION or OTHER ON-SCREEN\PNG - transparent background\TTU_DblTalt_c4C.png"/>
          <p:cNvPicPr>
            <a:picLocks noChangeAspect="1" noChangeArrowheads="1"/>
          </p:cNvPicPr>
          <p:nvPr/>
        </p:nvPicPr>
        <p:blipFill>
          <a:blip r:embed="rId3" cstate="print"/>
          <a:srcRect/>
          <a:stretch>
            <a:fillRect/>
          </a:stretch>
        </p:blipFill>
        <p:spPr bwMode="auto">
          <a:xfrm>
            <a:off x="1295400" y="4038600"/>
            <a:ext cx="2235697" cy="18288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dirty="0">
                <a:solidFill>
                  <a:srgbClr val="000000"/>
                </a:solidFill>
                <a:effectLst/>
              </a:rPr>
              <a:t>Encapsulated Interest</a:t>
            </a:r>
            <a:br>
              <a:rPr lang="en-US" dirty="0">
                <a:solidFill>
                  <a:srgbClr val="000000"/>
                </a:solidFill>
                <a:effectLst/>
              </a:rPr>
            </a:br>
            <a:r>
              <a:rPr lang="en-US" sz="2400" dirty="0">
                <a:solidFill>
                  <a:srgbClr val="000000"/>
                </a:solidFill>
                <a:effectLst/>
              </a:rPr>
              <a:t>Theoretical Development</a:t>
            </a:r>
          </a:p>
        </p:txBody>
      </p:sp>
      <p:sp>
        <p:nvSpPr>
          <p:cNvPr id="32771" name="Rectangle 3"/>
          <p:cNvSpPr>
            <a:spLocks noGrp="1" noChangeArrowheads="1"/>
          </p:cNvSpPr>
          <p:nvPr>
            <p:ph type="body" idx="1"/>
          </p:nvPr>
        </p:nvSpPr>
        <p:spPr>
          <a:xfrm>
            <a:off x="2362200" y="1600201"/>
            <a:ext cx="5257800" cy="4525963"/>
          </a:xfrm>
        </p:spPr>
        <p:txBody>
          <a:bodyPr/>
          <a:lstStyle/>
          <a:p>
            <a:pPr eaLnBrk="1" hangingPunct="1">
              <a:defRPr/>
            </a:pPr>
            <a:r>
              <a:rPr lang="en-US"/>
              <a:t>Cognitive Belief</a:t>
            </a:r>
          </a:p>
          <a:p>
            <a:pPr lvl="1" eaLnBrk="1" hangingPunct="1">
              <a:defRPr/>
            </a:pPr>
            <a:r>
              <a:rPr lang="en-US"/>
              <a:t>Values Relationship</a:t>
            </a:r>
          </a:p>
          <a:p>
            <a:pPr lvl="1" eaLnBrk="1" hangingPunct="1">
              <a:defRPr/>
            </a:pPr>
            <a:r>
              <a:rPr lang="en-US"/>
              <a:t>Wants Relationship to Continue</a:t>
            </a:r>
          </a:p>
          <a:p>
            <a:pPr lvl="1" eaLnBrk="1" hangingPunct="1">
              <a:defRPr/>
            </a:pPr>
            <a:endParaRPr lang="en-US"/>
          </a:p>
          <a:p>
            <a:pPr eaLnBrk="1" hangingPunct="1">
              <a:buFontTx/>
              <a:buNone/>
              <a:defRPr/>
            </a:pPr>
            <a:r>
              <a:rPr lang="en-US"/>
              <a:t>“A rational, calculative, economic approach to trust”</a:t>
            </a:r>
          </a:p>
        </p:txBody>
      </p:sp>
      <p:sp>
        <p:nvSpPr>
          <p:cNvPr id="18436" name="AutoShape 4"/>
          <p:cNvSpPr>
            <a:spLocks noChangeAspect="1" noChangeArrowheads="1"/>
          </p:cNvSpPr>
          <p:nvPr/>
        </p:nvSpPr>
        <p:spPr bwMode="auto">
          <a:xfrm>
            <a:off x="7848600" y="1752601"/>
            <a:ext cx="1855788" cy="1450975"/>
          </a:xfrm>
          <a:prstGeom prst="flowChartAlternateProcess">
            <a:avLst/>
          </a:prstGeom>
          <a:solidFill>
            <a:srgbClr val="FF7C80"/>
          </a:solidFill>
          <a:ln w="9525">
            <a:solidFill>
              <a:srgbClr val="000000"/>
            </a:solidFill>
            <a:miter lim="800000"/>
            <a:headEnd/>
            <a:tailEnd/>
          </a:ln>
        </p:spPr>
        <p:txBody>
          <a:bodyPr lIns="42476" tIns="21238" rIns="42476" bIns="21238"/>
          <a:lstStyle/>
          <a:p>
            <a:pPr eaLnBrk="1" hangingPunct="1"/>
            <a:r>
              <a:rPr lang="en-US" sz="1800" b="1">
                <a:solidFill>
                  <a:srgbClr val="000000"/>
                </a:solidFill>
                <a:latin typeface="Arial Narrow" pitchFamily="34" charset="0"/>
                <a:cs typeface="Times New Roman" pitchFamily="18" charset="0"/>
              </a:rPr>
              <a:t>TRUST AS ENCAPSULATED INTEREST</a:t>
            </a:r>
            <a:endParaRPr lang="en-US" sz="5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362200" y="274638"/>
            <a:ext cx="8153400" cy="1143000"/>
          </a:xfrm>
        </p:spPr>
        <p:txBody>
          <a:bodyPr/>
          <a:lstStyle/>
          <a:p>
            <a:pPr eaLnBrk="1" hangingPunct="1">
              <a:defRPr/>
            </a:pPr>
            <a:r>
              <a:rPr lang="en-US" sz="3600" dirty="0">
                <a:solidFill>
                  <a:srgbClr val="000000"/>
                </a:solidFill>
                <a:effectLst/>
              </a:rPr>
              <a:t>Assessment of Trustworthiness</a:t>
            </a:r>
            <a:br>
              <a:rPr lang="en-US" sz="3600" dirty="0">
                <a:solidFill>
                  <a:srgbClr val="000000"/>
                </a:solidFill>
                <a:effectLst/>
              </a:rPr>
            </a:br>
            <a:r>
              <a:rPr lang="en-US" sz="2000" dirty="0">
                <a:solidFill>
                  <a:srgbClr val="000000"/>
                </a:solidFill>
                <a:effectLst/>
              </a:rPr>
              <a:t>Theoretical Development</a:t>
            </a:r>
          </a:p>
        </p:txBody>
      </p:sp>
      <p:sp>
        <p:nvSpPr>
          <p:cNvPr id="33795" name="Rectangle 3"/>
          <p:cNvSpPr>
            <a:spLocks noGrp="1" noChangeArrowheads="1"/>
          </p:cNvSpPr>
          <p:nvPr>
            <p:ph type="body" idx="1"/>
          </p:nvPr>
        </p:nvSpPr>
        <p:spPr>
          <a:xfrm>
            <a:off x="2362200" y="1600201"/>
            <a:ext cx="6248400" cy="4525963"/>
          </a:xfrm>
        </p:spPr>
        <p:txBody>
          <a:bodyPr/>
          <a:lstStyle/>
          <a:p>
            <a:pPr eaLnBrk="1" hangingPunct="1">
              <a:defRPr/>
            </a:pPr>
            <a:r>
              <a:rPr lang="en-US" sz="2800"/>
              <a:t>Rational expectation</a:t>
            </a:r>
          </a:p>
          <a:p>
            <a:pPr lvl="1" eaLnBrk="1" hangingPunct="1">
              <a:defRPr/>
            </a:pPr>
            <a:r>
              <a:rPr lang="en-US" sz="2400"/>
              <a:t>FIRM &amp; PERSON</a:t>
            </a:r>
          </a:p>
          <a:p>
            <a:pPr lvl="1" eaLnBrk="1" hangingPunct="1">
              <a:defRPr/>
            </a:pPr>
            <a:r>
              <a:rPr lang="en-US" sz="2400"/>
              <a:t>Technical competence</a:t>
            </a:r>
          </a:p>
          <a:p>
            <a:pPr lvl="1" eaLnBrk="1" hangingPunct="1">
              <a:defRPr/>
            </a:pPr>
            <a:r>
              <a:rPr lang="en-US" sz="2400"/>
              <a:t>Fiduciary obligations &amp; responsibilities</a:t>
            </a:r>
          </a:p>
          <a:p>
            <a:pPr lvl="1" eaLnBrk="1" hangingPunct="1">
              <a:defRPr/>
            </a:pPr>
            <a:r>
              <a:rPr lang="en-US" sz="2400"/>
              <a:t>The moral dimension of trusting</a:t>
            </a:r>
          </a:p>
          <a:p>
            <a:pPr lvl="1" eaLnBrk="1" hangingPunct="1">
              <a:defRPr/>
            </a:pPr>
            <a:endParaRPr lang="en-US" sz="2400"/>
          </a:p>
          <a:p>
            <a:pPr eaLnBrk="1" hangingPunct="1">
              <a:buFontTx/>
              <a:buNone/>
              <a:defRPr/>
            </a:pPr>
            <a:r>
              <a:rPr lang="en-US" sz="2800"/>
              <a:t>“A cognition-based, guarded, reflective, authentic form of trust”</a:t>
            </a:r>
          </a:p>
        </p:txBody>
      </p:sp>
      <p:sp>
        <p:nvSpPr>
          <p:cNvPr id="19460" name="Rectangle 8"/>
          <p:cNvSpPr>
            <a:spLocks noChangeArrowheads="1"/>
          </p:cNvSpPr>
          <p:nvPr/>
        </p:nvSpPr>
        <p:spPr bwMode="auto">
          <a:xfrm>
            <a:off x="8991601" y="1295400"/>
            <a:ext cx="1223963" cy="2446338"/>
          </a:xfrm>
          <a:prstGeom prst="rect">
            <a:avLst/>
          </a:prstGeom>
          <a:solidFill>
            <a:srgbClr val="C0C0C0"/>
          </a:solidFill>
          <a:ln w="25400">
            <a:solidFill>
              <a:srgbClr val="969696"/>
            </a:solidFill>
            <a:miter lim="800000"/>
            <a:headEnd/>
            <a:tailEnd/>
          </a:ln>
        </p:spPr>
        <p:txBody>
          <a:bodyPr/>
          <a:lstStyle/>
          <a:p>
            <a:endParaRPr lang="en-US"/>
          </a:p>
        </p:txBody>
      </p:sp>
      <p:grpSp>
        <p:nvGrpSpPr>
          <p:cNvPr id="19461" name="Group 9"/>
          <p:cNvGrpSpPr>
            <a:grpSpLocks/>
          </p:cNvGrpSpPr>
          <p:nvPr/>
        </p:nvGrpSpPr>
        <p:grpSpPr bwMode="auto">
          <a:xfrm>
            <a:off x="9086850" y="1389064"/>
            <a:ext cx="1035050" cy="2282825"/>
            <a:chOff x="4155" y="1260"/>
            <a:chExt cx="1980" cy="4367"/>
          </a:xfrm>
        </p:grpSpPr>
        <p:sp>
          <p:nvSpPr>
            <p:cNvPr id="19462" name="AutoShape 10"/>
            <p:cNvSpPr>
              <a:spLocks noChangeAspect="1" noChangeArrowheads="1"/>
            </p:cNvSpPr>
            <p:nvPr/>
          </p:nvSpPr>
          <p:spPr bwMode="auto">
            <a:xfrm>
              <a:off x="4155" y="3060"/>
              <a:ext cx="1969" cy="750"/>
            </a:xfrm>
            <a:prstGeom prst="flowChartAlternateProcess">
              <a:avLst/>
            </a:prstGeom>
            <a:solidFill>
              <a:srgbClr val="FFCC99"/>
            </a:solidFill>
            <a:ln w="9525">
              <a:solidFill>
                <a:srgbClr val="000000"/>
              </a:solidFill>
              <a:miter lim="800000"/>
              <a:headEnd/>
              <a:tailEnd/>
            </a:ln>
          </p:spPr>
          <p:txBody>
            <a:bodyPr lIns="42476" tIns="21238" rIns="42476" bIns="21238"/>
            <a:lstStyle/>
            <a:p>
              <a:pPr eaLnBrk="1" hangingPunct="1"/>
              <a:r>
                <a:rPr lang="en-US" sz="1000" b="1">
                  <a:solidFill>
                    <a:srgbClr val="000000"/>
                  </a:solidFill>
                  <a:latin typeface="Arial Narrow" pitchFamily="34" charset="0"/>
                  <a:cs typeface="Times New Roman" pitchFamily="18" charset="0"/>
                </a:rPr>
                <a:t>BENEVOLENCE </a:t>
              </a:r>
              <a:endParaRPr lang="en-US" sz="3600">
                <a:solidFill>
                  <a:srgbClr val="000000"/>
                </a:solidFill>
              </a:endParaRPr>
            </a:p>
          </p:txBody>
        </p:sp>
        <p:sp>
          <p:nvSpPr>
            <p:cNvPr id="19463" name="AutoShape 11"/>
            <p:cNvSpPr>
              <a:spLocks noChangeAspect="1" noChangeArrowheads="1"/>
            </p:cNvSpPr>
            <p:nvPr/>
          </p:nvSpPr>
          <p:spPr bwMode="auto">
            <a:xfrm>
              <a:off x="4155" y="4860"/>
              <a:ext cx="1969" cy="767"/>
            </a:xfrm>
            <a:prstGeom prst="flowChartAlternateProcess">
              <a:avLst/>
            </a:prstGeom>
            <a:solidFill>
              <a:srgbClr val="FFCC99"/>
            </a:solidFill>
            <a:ln w="9525">
              <a:solidFill>
                <a:srgbClr val="000000"/>
              </a:solidFill>
              <a:miter lim="800000"/>
              <a:headEnd/>
              <a:tailEnd/>
            </a:ln>
          </p:spPr>
          <p:txBody>
            <a:bodyPr lIns="42476" tIns="21238" rIns="42476" bIns="21238"/>
            <a:lstStyle/>
            <a:p>
              <a:pPr eaLnBrk="1" hangingPunct="1"/>
              <a:r>
                <a:rPr lang="en-US" sz="1000" b="1">
                  <a:solidFill>
                    <a:srgbClr val="000000"/>
                  </a:solidFill>
                  <a:latin typeface="Arial Narrow" pitchFamily="34" charset="0"/>
                  <a:cs typeface="Times New Roman" pitchFamily="18" charset="0"/>
                </a:rPr>
                <a:t>CHEMISTRY</a:t>
              </a:r>
              <a:endParaRPr lang="en-US" sz="3600">
                <a:solidFill>
                  <a:srgbClr val="000000"/>
                </a:solidFill>
              </a:endParaRPr>
            </a:p>
          </p:txBody>
        </p:sp>
        <p:sp>
          <p:nvSpPr>
            <p:cNvPr id="19464" name="AutoShape 12"/>
            <p:cNvSpPr>
              <a:spLocks noChangeAspect="1" noChangeArrowheads="1"/>
            </p:cNvSpPr>
            <p:nvPr/>
          </p:nvSpPr>
          <p:spPr bwMode="auto">
            <a:xfrm>
              <a:off x="4166" y="3960"/>
              <a:ext cx="1969" cy="785"/>
            </a:xfrm>
            <a:prstGeom prst="flowChartAlternateProcess">
              <a:avLst/>
            </a:prstGeom>
            <a:solidFill>
              <a:srgbClr val="FFCC99"/>
            </a:solidFill>
            <a:ln w="9525">
              <a:solidFill>
                <a:srgbClr val="000000"/>
              </a:solidFill>
              <a:miter lim="800000"/>
              <a:headEnd/>
              <a:tailEnd/>
            </a:ln>
          </p:spPr>
          <p:txBody>
            <a:bodyPr lIns="42476" tIns="21238" rIns="42476" bIns="21238"/>
            <a:lstStyle/>
            <a:p>
              <a:pPr eaLnBrk="1" hangingPunct="1"/>
              <a:r>
                <a:rPr lang="en-US" sz="1000" b="1">
                  <a:solidFill>
                    <a:srgbClr val="000000"/>
                  </a:solidFill>
                  <a:latin typeface="Arial Narrow" pitchFamily="34" charset="0"/>
                  <a:cs typeface="Times New Roman" pitchFamily="18" charset="0"/>
                </a:rPr>
                <a:t>CLIENT ORIENTATION</a:t>
              </a:r>
              <a:endParaRPr lang="en-US" sz="3600">
                <a:solidFill>
                  <a:srgbClr val="000000"/>
                </a:solidFill>
              </a:endParaRPr>
            </a:p>
          </p:txBody>
        </p:sp>
        <p:sp>
          <p:nvSpPr>
            <p:cNvPr id="19465" name="AutoShape 13"/>
            <p:cNvSpPr>
              <a:spLocks noChangeAspect="1" noChangeArrowheads="1"/>
            </p:cNvSpPr>
            <p:nvPr/>
          </p:nvSpPr>
          <p:spPr bwMode="auto">
            <a:xfrm>
              <a:off x="4155" y="1260"/>
              <a:ext cx="1969" cy="732"/>
            </a:xfrm>
            <a:prstGeom prst="flowChartAlternateProcess">
              <a:avLst/>
            </a:prstGeom>
            <a:solidFill>
              <a:srgbClr val="FFCC99"/>
            </a:solidFill>
            <a:ln w="9525">
              <a:solidFill>
                <a:srgbClr val="000000"/>
              </a:solidFill>
              <a:miter lim="800000"/>
              <a:headEnd/>
              <a:tailEnd/>
            </a:ln>
          </p:spPr>
          <p:txBody>
            <a:bodyPr lIns="42476" tIns="21238" rIns="42476" bIns="21238"/>
            <a:lstStyle/>
            <a:p>
              <a:pPr eaLnBrk="1" hangingPunct="1"/>
              <a:r>
                <a:rPr lang="en-US" sz="1000" b="1">
                  <a:solidFill>
                    <a:srgbClr val="000000"/>
                  </a:solidFill>
                  <a:latin typeface="Arial Narrow" pitchFamily="34" charset="0"/>
                  <a:cs typeface="Times New Roman" pitchFamily="18" charset="0"/>
                </a:rPr>
                <a:t>COMPETENCE</a:t>
              </a:r>
              <a:endParaRPr lang="en-US" sz="3600">
                <a:solidFill>
                  <a:srgbClr val="000000"/>
                </a:solidFill>
              </a:endParaRPr>
            </a:p>
          </p:txBody>
        </p:sp>
        <p:sp>
          <p:nvSpPr>
            <p:cNvPr id="19466" name="AutoShape 14"/>
            <p:cNvSpPr>
              <a:spLocks noChangeAspect="1" noChangeArrowheads="1"/>
            </p:cNvSpPr>
            <p:nvPr/>
          </p:nvSpPr>
          <p:spPr bwMode="auto">
            <a:xfrm>
              <a:off x="4155" y="2160"/>
              <a:ext cx="1969" cy="767"/>
            </a:xfrm>
            <a:prstGeom prst="flowChartAlternateProcess">
              <a:avLst/>
            </a:prstGeom>
            <a:solidFill>
              <a:srgbClr val="FFCC99"/>
            </a:solidFill>
            <a:ln w="9525">
              <a:solidFill>
                <a:srgbClr val="000000"/>
              </a:solidFill>
              <a:miter lim="800000"/>
              <a:headEnd/>
              <a:tailEnd/>
            </a:ln>
          </p:spPr>
          <p:txBody>
            <a:bodyPr lIns="42476" tIns="21238" rIns="42476" bIns="21238"/>
            <a:lstStyle/>
            <a:p>
              <a:pPr eaLnBrk="1" hangingPunct="1"/>
              <a:r>
                <a:rPr lang="en-US" sz="1000" b="1">
                  <a:solidFill>
                    <a:srgbClr val="000000"/>
                  </a:solidFill>
                  <a:latin typeface="Arial Narrow" pitchFamily="34" charset="0"/>
                  <a:cs typeface="Times New Roman" pitchFamily="18" charset="0"/>
                </a:rPr>
                <a:t>MORAL INTEGRITY</a:t>
              </a:r>
              <a:endParaRPr lang="en-US" sz="3600">
                <a:solidFill>
                  <a:srgbClr val="000000"/>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US" dirty="0">
                <a:solidFill>
                  <a:srgbClr val="000000"/>
                </a:solidFill>
                <a:effectLst/>
              </a:rPr>
              <a:t>Institutional Trust</a:t>
            </a:r>
            <a:br>
              <a:rPr lang="en-US" dirty="0">
                <a:solidFill>
                  <a:srgbClr val="000000"/>
                </a:solidFill>
                <a:effectLst/>
              </a:rPr>
            </a:br>
            <a:r>
              <a:rPr lang="en-US" sz="2000" dirty="0">
                <a:solidFill>
                  <a:srgbClr val="000000"/>
                </a:solidFill>
                <a:effectLst/>
              </a:rPr>
              <a:t>Theoretical Development</a:t>
            </a:r>
          </a:p>
        </p:txBody>
      </p:sp>
      <p:sp>
        <p:nvSpPr>
          <p:cNvPr id="34819" name="Rectangle 3"/>
          <p:cNvSpPr>
            <a:spLocks noGrp="1" noChangeArrowheads="1"/>
          </p:cNvSpPr>
          <p:nvPr>
            <p:ph type="body" idx="1"/>
          </p:nvPr>
        </p:nvSpPr>
        <p:spPr>
          <a:xfrm>
            <a:off x="2362200" y="1600201"/>
            <a:ext cx="5638800" cy="4525963"/>
          </a:xfrm>
        </p:spPr>
        <p:txBody>
          <a:bodyPr/>
          <a:lstStyle/>
          <a:p>
            <a:pPr eaLnBrk="1" hangingPunct="1">
              <a:defRPr/>
            </a:pPr>
            <a:r>
              <a:rPr lang="en-US" sz="2800"/>
              <a:t>Restraints Against Opportunism &amp; Agency Theory</a:t>
            </a:r>
          </a:p>
          <a:p>
            <a:pPr lvl="1" eaLnBrk="1" hangingPunct="1">
              <a:defRPr/>
            </a:pPr>
            <a:r>
              <a:rPr lang="en-US" sz="2400"/>
              <a:t>Professional community control</a:t>
            </a:r>
          </a:p>
          <a:p>
            <a:pPr lvl="1" eaLnBrk="1" hangingPunct="1">
              <a:defRPr/>
            </a:pPr>
            <a:r>
              <a:rPr lang="en-US" sz="2400"/>
              <a:t>Legal control</a:t>
            </a:r>
          </a:p>
          <a:p>
            <a:pPr lvl="1" eaLnBrk="1" hangingPunct="1">
              <a:defRPr/>
            </a:pPr>
            <a:r>
              <a:rPr lang="en-US" sz="2400"/>
              <a:t>Bureaucratic control</a:t>
            </a:r>
          </a:p>
          <a:p>
            <a:pPr lvl="1" eaLnBrk="1" hangingPunct="1">
              <a:defRPr/>
            </a:pPr>
            <a:r>
              <a:rPr lang="en-US" sz="2400"/>
              <a:t>Client control</a:t>
            </a:r>
          </a:p>
          <a:p>
            <a:pPr lvl="1" eaLnBrk="1" hangingPunct="1">
              <a:defRPr/>
            </a:pPr>
            <a:endParaRPr lang="en-US" sz="2400"/>
          </a:p>
          <a:p>
            <a:pPr eaLnBrk="1" hangingPunct="1">
              <a:buFontTx/>
              <a:buNone/>
              <a:defRPr/>
            </a:pPr>
            <a:r>
              <a:rPr lang="en-US" sz="2800"/>
              <a:t>“The building stones of today’s confidence relations.”</a:t>
            </a:r>
          </a:p>
        </p:txBody>
      </p:sp>
      <p:sp>
        <p:nvSpPr>
          <p:cNvPr id="20484" name="AutoShape 4"/>
          <p:cNvSpPr>
            <a:spLocks noChangeAspect="1" noChangeArrowheads="1"/>
          </p:cNvSpPr>
          <p:nvPr/>
        </p:nvSpPr>
        <p:spPr bwMode="auto">
          <a:xfrm>
            <a:off x="8305800" y="1828800"/>
            <a:ext cx="1828800" cy="1430338"/>
          </a:xfrm>
          <a:prstGeom prst="flowChartAlternateProcess">
            <a:avLst/>
          </a:prstGeom>
          <a:solidFill>
            <a:srgbClr val="CC99FF"/>
          </a:solidFill>
          <a:ln w="9525">
            <a:solidFill>
              <a:srgbClr val="000000"/>
            </a:solidFill>
            <a:miter lim="800000"/>
            <a:headEnd/>
            <a:tailEnd/>
          </a:ln>
        </p:spPr>
        <p:txBody>
          <a:bodyPr lIns="42476" tIns="21238" rIns="42476" bIns="21238"/>
          <a:lstStyle/>
          <a:p>
            <a:pPr eaLnBrk="1" hangingPunct="1"/>
            <a:r>
              <a:rPr lang="en-US" b="1">
                <a:solidFill>
                  <a:srgbClr val="000000"/>
                </a:solidFill>
                <a:latin typeface="Arial Narrow" pitchFamily="34" charset="0"/>
                <a:cs typeface="Times New Roman" pitchFamily="18" charset="0"/>
              </a:rPr>
              <a:t>RESTRAINTS AGAINST OPPORTUNISM </a:t>
            </a:r>
            <a:endParaRPr lang="en-US" sz="6000" b="1">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dirty="0">
                <a:solidFill>
                  <a:srgbClr val="000000"/>
                </a:solidFill>
                <a:effectLst/>
              </a:rPr>
              <a:t>The Grammars of Trust</a:t>
            </a:r>
            <a:br>
              <a:rPr lang="en-US" dirty="0">
                <a:solidFill>
                  <a:srgbClr val="000000"/>
                </a:solidFill>
                <a:effectLst/>
              </a:rPr>
            </a:br>
            <a:r>
              <a:rPr lang="en-US" sz="2000" dirty="0">
                <a:solidFill>
                  <a:srgbClr val="000000"/>
                </a:solidFill>
                <a:effectLst/>
              </a:rPr>
              <a:t>Theoretical Development</a:t>
            </a:r>
          </a:p>
        </p:txBody>
      </p:sp>
      <p:sp>
        <p:nvSpPr>
          <p:cNvPr id="14339" name="Rectangle 3"/>
          <p:cNvSpPr>
            <a:spLocks noGrp="1" noChangeArrowheads="1"/>
          </p:cNvSpPr>
          <p:nvPr>
            <p:ph type="body" idx="1"/>
          </p:nvPr>
        </p:nvSpPr>
        <p:spPr/>
        <p:txBody>
          <a:bodyPr/>
          <a:lstStyle/>
          <a:p>
            <a:pPr eaLnBrk="1" hangingPunct="1">
              <a:defRPr/>
            </a:pPr>
            <a:r>
              <a:rPr lang="en-US"/>
              <a:t>Is trust a…</a:t>
            </a:r>
          </a:p>
          <a:p>
            <a:pPr lvl="1" eaLnBrk="1" hangingPunct="1">
              <a:defRPr/>
            </a:pPr>
            <a:r>
              <a:rPr lang="en-US"/>
              <a:t>Belief?</a:t>
            </a:r>
          </a:p>
          <a:p>
            <a:pPr lvl="1" eaLnBrk="1" hangingPunct="1">
              <a:defRPr/>
            </a:pPr>
            <a:r>
              <a:rPr lang="en-US"/>
              <a:t>Attitude?</a:t>
            </a:r>
          </a:p>
          <a:p>
            <a:pPr lvl="1" eaLnBrk="1" hangingPunct="1">
              <a:defRPr/>
            </a:pPr>
            <a:r>
              <a:rPr lang="en-US"/>
              <a:t>Intention?</a:t>
            </a:r>
          </a:p>
          <a:p>
            <a:pPr lvl="1" eaLnBrk="1" hangingPunct="1">
              <a:defRPr/>
            </a:pPr>
            <a:r>
              <a:rPr lang="en-US"/>
              <a:t>Behavior?</a:t>
            </a:r>
          </a:p>
          <a:p>
            <a:pPr lvl="1" eaLnBrk="1" hangingPunct="1">
              <a:defRPr/>
            </a:pPr>
            <a:r>
              <a:rPr lang="en-US"/>
              <a:t>Something else?</a:t>
            </a:r>
          </a:p>
        </p:txBody>
      </p:sp>
      <p:pic>
        <p:nvPicPr>
          <p:cNvPr id="21508" name="Picture 7" descr="Because They Trust Us"/>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934200" y="1972129"/>
            <a:ext cx="2514600" cy="291374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dirty="0">
                <a:solidFill>
                  <a:srgbClr val="000000"/>
                </a:solidFill>
                <a:effectLst/>
              </a:rPr>
              <a:t>An Integrative Framework</a:t>
            </a:r>
            <a:br>
              <a:rPr lang="en-US" dirty="0">
                <a:solidFill>
                  <a:srgbClr val="000000"/>
                </a:solidFill>
                <a:effectLst/>
              </a:rPr>
            </a:br>
            <a:r>
              <a:rPr lang="en-US" sz="2000" dirty="0">
                <a:solidFill>
                  <a:srgbClr val="000000"/>
                </a:solidFill>
                <a:effectLst/>
              </a:rPr>
              <a:t>Theoretical Development</a:t>
            </a:r>
          </a:p>
        </p:txBody>
      </p:sp>
      <p:sp>
        <p:nvSpPr>
          <p:cNvPr id="35846" name="Rectangle 6"/>
          <p:cNvSpPr>
            <a:spLocks noGrp="1" noChangeArrowheads="1"/>
          </p:cNvSpPr>
          <p:nvPr>
            <p:ph type="body" sz="half" idx="1"/>
          </p:nvPr>
        </p:nvSpPr>
        <p:spPr>
          <a:xfrm>
            <a:off x="2971800" y="1600201"/>
            <a:ext cx="3238500" cy="4525963"/>
          </a:xfrm>
        </p:spPr>
        <p:txBody>
          <a:bodyPr/>
          <a:lstStyle/>
          <a:p>
            <a:pPr eaLnBrk="1" hangingPunct="1">
              <a:lnSpc>
                <a:spcPct val="90000"/>
              </a:lnSpc>
              <a:buFontTx/>
              <a:buNone/>
              <a:defRPr/>
            </a:pPr>
            <a:r>
              <a:rPr lang="en-US" sz="3600"/>
              <a:t>Trust as:</a:t>
            </a:r>
          </a:p>
          <a:p>
            <a:pPr eaLnBrk="1" hangingPunct="1">
              <a:lnSpc>
                <a:spcPct val="90000"/>
              </a:lnSpc>
              <a:buFontTx/>
              <a:buNone/>
              <a:defRPr/>
            </a:pPr>
            <a:endParaRPr lang="en-US" sz="700"/>
          </a:p>
          <a:p>
            <a:pPr eaLnBrk="1" hangingPunct="1">
              <a:lnSpc>
                <a:spcPct val="90000"/>
              </a:lnSpc>
              <a:defRPr/>
            </a:pPr>
            <a:r>
              <a:rPr lang="en-US" sz="3600"/>
              <a:t>BELIEF</a:t>
            </a:r>
          </a:p>
          <a:p>
            <a:pPr eaLnBrk="1" hangingPunct="1">
              <a:lnSpc>
                <a:spcPct val="90000"/>
              </a:lnSpc>
              <a:defRPr/>
            </a:pPr>
            <a:endParaRPr lang="en-US" sz="1600"/>
          </a:p>
          <a:p>
            <a:pPr eaLnBrk="1" hangingPunct="1">
              <a:lnSpc>
                <a:spcPct val="90000"/>
              </a:lnSpc>
              <a:defRPr/>
            </a:pPr>
            <a:r>
              <a:rPr lang="en-US" sz="3600" b="1"/>
              <a:t>ATTITUDE</a:t>
            </a:r>
          </a:p>
          <a:p>
            <a:pPr eaLnBrk="1" hangingPunct="1">
              <a:lnSpc>
                <a:spcPct val="90000"/>
              </a:lnSpc>
              <a:buFontTx/>
              <a:buNone/>
              <a:defRPr/>
            </a:pPr>
            <a:endParaRPr lang="en-US" sz="1200"/>
          </a:p>
          <a:p>
            <a:pPr eaLnBrk="1" hangingPunct="1">
              <a:lnSpc>
                <a:spcPct val="90000"/>
              </a:lnSpc>
              <a:defRPr/>
            </a:pPr>
            <a:r>
              <a:rPr lang="en-US" sz="3600"/>
              <a:t>INTENTION</a:t>
            </a:r>
          </a:p>
          <a:p>
            <a:pPr eaLnBrk="1" hangingPunct="1">
              <a:lnSpc>
                <a:spcPct val="90000"/>
              </a:lnSpc>
              <a:defRPr/>
            </a:pPr>
            <a:endParaRPr lang="en-US" sz="3600"/>
          </a:p>
          <a:p>
            <a:pPr eaLnBrk="1" hangingPunct="1">
              <a:lnSpc>
                <a:spcPct val="90000"/>
              </a:lnSpc>
              <a:buFontTx/>
              <a:buNone/>
              <a:defRPr/>
            </a:pPr>
            <a:r>
              <a:rPr lang="en-US" sz="3600"/>
              <a:t>BEHAVIOR</a:t>
            </a:r>
          </a:p>
        </p:txBody>
      </p:sp>
      <p:pic>
        <p:nvPicPr>
          <p:cNvPr id="22532" name="Picture 5" descr="Diagram of Doppler shifts"/>
          <p:cNvPicPr>
            <a:picLocks noChangeAspect="1" noChangeArrowheads="1"/>
          </p:cNvPicPr>
          <p:nvPr/>
        </p:nvPicPr>
        <p:blipFill>
          <a:blip r:embed="rId3" cstate="print">
            <a:clrChange>
              <a:clrFrom>
                <a:srgbClr val="FFFFFF"/>
              </a:clrFrom>
              <a:clrTo>
                <a:srgbClr val="FFFFFF">
                  <a:alpha val="0"/>
                </a:srgbClr>
              </a:clrTo>
            </a:clrChange>
          </a:blip>
          <a:srcRect r="51585"/>
          <a:stretch>
            <a:fillRect/>
          </a:stretch>
        </p:blipFill>
        <p:spPr bwMode="auto">
          <a:xfrm>
            <a:off x="6858001" y="1676400"/>
            <a:ext cx="3198813" cy="4419600"/>
          </a:xfrm>
          <a:prstGeom prst="rect">
            <a:avLst/>
          </a:prstGeom>
          <a:noFill/>
          <a:ln w="9525">
            <a:noFill/>
            <a:miter lim="800000"/>
            <a:headEnd/>
            <a:tailEnd/>
          </a:ln>
        </p:spPr>
      </p:pic>
      <p:sp>
        <p:nvSpPr>
          <p:cNvPr id="22533" name="Line 8"/>
          <p:cNvSpPr>
            <a:spLocks noChangeShapeType="1"/>
          </p:cNvSpPr>
          <p:nvPr/>
        </p:nvSpPr>
        <p:spPr bwMode="auto">
          <a:xfrm>
            <a:off x="3048000" y="4953000"/>
            <a:ext cx="2971800" cy="0"/>
          </a:xfrm>
          <a:prstGeom prst="line">
            <a:avLst/>
          </a:prstGeom>
          <a:noFill/>
          <a:ln w="57150">
            <a:solidFill>
              <a:srgbClr val="000000"/>
            </a:solidFill>
            <a:round/>
            <a:headEnd/>
            <a:tailEnd/>
          </a:ln>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dirty="0">
                <a:solidFill>
                  <a:srgbClr val="000000"/>
                </a:solidFill>
                <a:effectLst/>
              </a:rPr>
              <a:t>Trust Outcomes</a:t>
            </a:r>
            <a:br>
              <a:rPr lang="en-US" dirty="0">
                <a:solidFill>
                  <a:srgbClr val="000000"/>
                </a:solidFill>
                <a:effectLst/>
              </a:rPr>
            </a:br>
            <a:r>
              <a:rPr lang="en-US" sz="2000" dirty="0">
                <a:solidFill>
                  <a:srgbClr val="000000"/>
                </a:solidFill>
                <a:effectLst/>
              </a:rPr>
              <a:t>Theoretical Development</a:t>
            </a:r>
          </a:p>
        </p:txBody>
      </p:sp>
      <p:sp>
        <p:nvSpPr>
          <p:cNvPr id="16387" name="Rectangle 3"/>
          <p:cNvSpPr>
            <a:spLocks noGrp="1" noChangeArrowheads="1"/>
          </p:cNvSpPr>
          <p:nvPr>
            <p:ph type="body" idx="1"/>
          </p:nvPr>
        </p:nvSpPr>
        <p:spPr>
          <a:xfrm>
            <a:off x="2362200" y="1600201"/>
            <a:ext cx="7162800" cy="4525963"/>
          </a:xfrm>
        </p:spPr>
        <p:txBody>
          <a:bodyPr/>
          <a:lstStyle/>
          <a:p>
            <a:pPr eaLnBrk="1" hangingPunct="1">
              <a:buFontTx/>
              <a:buNone/>
              <a:defRPr/>
            </a:pPr>
            <a:r>
              <a:rPr lang="en-US"/>
              <a:t>Behavioral Manifestations of Trust</a:t>
            </a:r>
          </a:p>
          <a:p>
            <a:pPr eaLnBrk="1" hangingPunct="1">
              <a:defRPr/>
            </a:pPr>
            <a:r>
              <a:rPr lang="en-US"/>
              <a:t>Procurement Choice</a:t>
            </a:r>
          </a:p>
          <a:p>
            <a:pPr eaLnBrk="1" hangingPunct="1">
              <a:defRPr/>
            </a:pPr>
            <a:r>
              <a:rPr lang="en-US"/>
              <a:t>Loyalty</a:t>
            </a:r>
          </a:p>
          <a:p>
            <a:pPr eaLnBrk="1" hangingPunct="1">
              <a:defRPr/>
            </a:pPr>
            <a:r>
              <a:rPr lang="en-US"/>
              <a:t>Satisfaction</a:t>
            </a:r>
          </a:p>
        </p:txBody>
      </p:sp>
      <p:pic>
        <p:nvPicPr>
          <p:cNvPr id="23556" name="Picture 77"/>
          <p:cNvPicPr>
            <a:picLocks noChangeAspect="1" noChangeArrowheads="1"/>
          </p:cNvPicPr>
          <p:nvPr/>
        </p:nvPicPr>
        <p:blipFill>
          <a:blip r:embed="rId3" cstate="print"/>
          <a:srcRect/>
          <a:stretch>
            <a:fillRect/>
          </a:stretch>
        </p:blipFill>
        <p:spPr bwMode="auto">
          <a:xfrm>
            <a:off x="5867400" y="3429001"/>
            <a:ext cx="3765550" cy="2836863"/>
          </a:xfrm>
          <a:prstGeom prst="rect">
            <a:avLst/>
          </a:prstGeom>
          <a:noFill/>
          <a:ln w="9525">
            <a:noFill/>
            <a:miter lim="800000"/>
            <a:headEnd/>
            <a:tailEnd/>
          </a:ln>
        </p:spPr>
      </p:pic>
      <p:sp>
        <p:nvSpPr>
          <p:cNvPr id="16462" name="Oval 78"/>
          <p:cNvSpPr>
            <a:spLocks noChangeArrowheads="1"/>
          </p:cNvSpPr>
          <p:nvPr/>
        </p:nvSpPr>
        <p:spPr bwMode="auto">
          <a:xfrm>
            <a:off x="7315200" y="3124200"/>
            <a:ext cx="2743200" cy="3124200"/>
          </a:xfrm>
          <a:prstGeom prst="ellipse">
            <a:avLst/>
          </a:prstGeom>
          <a:noFill/>
          <a:ln w="44450">
            <a:solidFill>
              <a:schemeClr val="bg1">
                <a:lumMod val="75000"/>
              </a:schemeClr>
            </a:solidFill>
            <a:prstDash val="sysDot"/>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462"/>
                                        </p:tgtEl>
                                        <p:attrNameLst>
                                          <p:attrName>style.visibility</p:attrName>
                                        </p:attrNameLst>
                                      </p:cBhvr>
                                      <p:to>
                                        <p:strVal val="visible"/>
                                      </p:to>
                                    </p:set>
                                    <p:animEffect transition="in" filter="dissolve">
                                      <p:cBhvr>
                                        <p:cTn id="7" dur="500"/>
                                        <p:tgtEl>
                                          <p:spTgt spid="1646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387">
                                            <p:txEl>
                                              <p:pRg st="0" end="0"/>
                                            </p:txEl>
                                          </p:spTgt>
                                        </p:tgtEl>
                                        <p:attrNameLst>
                                          <p:attrName>style.visibility</p:attrName>
                                        </p:attrNameLst>
                                      </p:cBhvr>
                                      <p:to>
                                        <p:strVal val="visible"/>
                                      </p:to>
                                    </p:set>
                                    <p:animEffect transition="in" filter="randombar(horizontal)">
                                      <p:cBhvr>
                                        <p:cTn id="12" dur="500"/>
                                        <p:tgtEl>
                                          <p:spTgt spid="16387">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6387">
                                            <p:txEl>
                                              <p:pRg st="1" end="1"/>
                                            </p:txEl>
                                          </p:spTgt>
                                        </p:tgtEl>
                                        <p:attrNameLst>
                                          <p:attrName>style.visibility</p:attrName>
                                        </p:attrNameLst>
                                      </p:cBhvr>
                                      <p:to>
                                        <p:strVal val="visible"/>
                                      </p:to>
                                    </p:set>
                                    <p:animEffect transition="in" filter="randombar(horizontal)">
                                      <p:cBhvr>
                                        <p:cTn id="15" dur="500"/>
                                        <p:tgtEl>
                                          <p:spTgt spid="16387">
                                            <p:txEl>
                                              <p:pRg st="1" end="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6387">
                                            <p:txEl>
                                              <p:pRg st="2" end="2"/>
                                            </p:txEl>
                                          </p:spTgt>
                                        </p:tgtEl>
                                        <p:attrNameLst>
                                          <p:attrName>style.visibility</p:attrName>
                                        </p:attrNameLst>
                                      </p:cBhvr>
                                      <p:to>
                                        <p:strVal val="visible"/>
                                      </p:to>
                                    </p:set>
                                    <p:animEffect transition="in" filter="randombar(horizontal)">
                                      <p:cBhvr>
                                        <p:cTn id="18" dur="500"/>
                                        <p:tgtEl>
                                          <p:spTgt spid="16387">
                                            <p:txEl>
                                              <p:pRg st="2" end="2"/>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6387">
                                            <p:txEl>
                                              <p:pRg st="3" end="3"/>
                                            </p:txEl>
                                          </p:spTgt>
                                        </p:tgtEl>
                                        <p:attrNameLst>
                                          <p:attrName>style.visibility</p:attrName>
                                        </p:attrNameLst>
                                      </p:cBhvr>
                                      <p:to>
                                        <p:strVal val="visible"/>
                                      </p:to>
                                    </p:set>
                                    <p:animEffect transition="in" filter="randombar(horizontal)">
                                      <p:cBhvr>
                                        <p:cTn id="21"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1646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362200" y="304800"/>
            <a:ext cx="7848600" cy="1143000"/>
          </a:xfrm>
        </p:spPr>
        <p:txBody>
          <a:bodyPr/>
          <a:lstStyle/>
          <a:p>
            <a:pPr eaLnBrk="1" hangingPunct="1">
              <a:defRPr/>
            </a:pPr>
            <a:r>
              <a:rPr lang="en-US" dirty="0">
                <a:solidFill>
                  <a:srgbClr val="000000"/>
                </a:solidFill>
                <a:effectLst/>
              </a:rPr>
              <a:t>Procurement Choice</a:t>
            </a:r>
            <a:br>
              <a:rPr lang="en-US" dirty="0">
                <a:solidFill>
                  <a:srgbClr val="000000"/>
                </a:solidFill>
                <a:effectLst/>
              </a:rPr>
            </a:br>
            <a:r>
              <a:rPr lang="en-US" sz="2000" dirty="0">
                <a:solidFill>
                  <a:srgbClr val="000000"/>
                </a:solidFill>
                <a:effectLst/>
              </a:rPr>
              <a:t>Theoretical Development</a:t>
            </a:r>
          </a:p>
        </p:txBody>
      </p:sp>
      <p:sp>
        <p:nvSpPr>
          <p:cNvPr id="43011" name="Rectangle 3"/>
          <p:cNvSpPr>
            <a:spLocks noGrp="1" noChangeArrowheads="1"/>
          </p:cNvSpPr>
          <p:nvPr>
            <p:ph type="body" idx="1"/>
          </p:nvPr>
        </p:nvSpPr>
        <p:spPr>
          <a:xfrm>
            <a:off x="2362200" y="1600201"/>
            <a:ext cx="5791200" cy="4525963"/>
          </a:xfrm>
        </p:spPr>
        <p:txBody>
          <a:bodyPr/>
          <a:lstStyle/>
          <a:p>
            <a:pPr eaLnBrk="1" hangingPunct="1">
              <a:buFontTx/>
              <a:buNone/>
              <a:defRPr/>
            </a:pPr>
            <a:r>
              <a:rPr lang="en-US"/>
              <a:t>Behavioral Manifestation of Trust within a Relational Context</a:t>
            </a:r>
          </a:p>
          <a:p>
            <a:pPr eaLnBrk="1" hangingPunct="1">
              <a:buFontTx/>
              <a:buNone/>
              <a:defRPr/>
            </a:pPr>
            <a:endParaRPr lang="en-US"/>
          </a:p>
          <a:p>
            <a:pPr eaLnBrk="1" hangingPunct="1">
              <a:defRPr/>
            </a:pPr>
            <a:r>
              <a:rPr lang="en-US"/>
              <a:t>Buy or Don’t Buy?</a:t>
            </a:r>
          </a:p>
          <a:p>
            <a:pPr eaLnBrk="1" hangingPunct="1">
              <a:defRPr/>
            </a:pPr>
            <a:endParaRPr lang="en-US"/>
          </a:p>
        </p:txBody>
      </p:sp>
      <p:sp>
        <p:nvSpPr>
          <p:cNvPr id="24580" name="AutoShape 7"/>
          <p:cNvSpPr>
            <a:spLocks noChangeAspect="1" noChangeArrowheads="1"/>
          </p:cNvSpPr>
          <p:nvPr/>
        </p:nvSpPr>
        <p:spPr bwMode="auto">
          <a:xfrm>
            <a:off x="8077200" y="1828801"/>
            <a:ext cx="1828800" cy="1139825"/>
          </a:xfrm>
          <a:prstGeom prst="flowChartAlternateProcess">
            <a:avLst/>
          </a:prstGeom>
          <a:solidFill>
            <a:srgbClr val="CCFFCC"/>
          </a:solidFill>
          <a:ln w="9525">
            <a:solidFill>
              <a:srgbClr val="000000"/>
            </a:solidFill>
            <a:miter lim="800000"/>
            <a:headEnd/>
            <a:tailEnd/>
          </a:ln>
        </p:spPr>
        <p:txBody>
          <a:bodyPr lIns="53767" tIns="26884" rIns="53767" bIns="26884"/>
          <a:lstStyle/>
          <a:p>
            <a:pPr algn="ctr" eaLnBrk="1" hangingPunct="1"/>
            <a:endParaRPr lang="en-US" sz="1200" b="1">
              <a:solidFill>
                <a:srgbClr val="000000"/>
              </a:solidFill>
              <a:latin typeface="Arial Narrow" pitchFamily="34" charset="0"/>
              <a:cs typeface="Times New Roman" pitchFamily="18" charset="0"/>
            </a:endParaRPr>
          </a:p>
          <a:p>
            <a:pPr algn="ctr" eaLnBrk="1" hangingPunct="1"/>
            <a:r>
              <a:rPr lang="en-US" sz="1800" b="1">
                <a:solidFill>
                  <a:srgbClr val="000000"/>
                </a:solidFill>
                <a:latin typeface="Arial Narrow" pitchFamily="34" charset="0"/>
                <a:cs typeface="Times New Roman" pitchFamily="18" charset="0"/>
              </a:rPr>
              <a:t>PROCUREMENT</a:t>
            </a:r>
            <a:endParaRPr lang="en-US" sz="3200">
              <a:solidFill>
                <a:srgbClr val="000000"/>
              </a:solidFill>
            </a:endParaRPr>
          </a:p>
          <a:p>
            <a:pPr algn="ctr"/>
            <a:r>
              <a:rPr lang="en-US" sz="1600" b="1">
                <a:solidFill>
                  <a:srgbClr val="000000"/>
                </a:solidFill>
                <a:latin typeface="Arial Narrow" pitchFamily="34" charset="0"/>
                <a:cs typeface="Times New Roman" pitchFamily="18" charset="0"/>
              </a:rPr>
              <a:t>CHOICE</a:t>
            </a:r>
            <a:endParaRPr lang="en-US" sz="48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dirty="0">
                <a:solidFill>
                  <a:srgbClr val="000000"/>
                </a:solidFill>
                <a:effectLst/>
              </a:rPr>
              <a:t>Loyalty</a:t>
            </a:r>
            <a:br>
              <a:rPr lang="en-US" dirty="0">
                <a:solidFill>
                  <a:srgbClr val="000000"/>
                </a:solidFill>
                <a:effectLst/>
              </a:rPr>
            </a:br>
            <a:r>
              <a:rPr lang="en-US" sz="2000" dirty="0">
                <a:solidFill>
                  <a:srgbClr val="000000"/>
                </a:solidFill>
                <a:effectLst/>
              </a:rPr>
              <a:t>Theoretical Development</a:t>
            </a:r>
          </a:p>
        </p:txBody>
      </p:sp>
      <p:sp>
        <p:nvSpPr>
          <p:cNvPr id="45059" name="Rectangle 3"/>
          <p:cNvSpPr>
            <a:spLocks noGrp="1" noChangeArrowheads="1"/>
          </p:cNvSpPr>
          <p:nvPr>
            <p:ph type="body" idx="1"/>
          </p:nvPr>
        </p:nvSpPr>
        <p:spPr>
          <a:xfrm>
            <a:off x="2362200" y="1600201"/>
            <a:ext cx="5791200" cy="4525963"/>
          </a:xfrm>
        </p:spPr>
        <p:txBody>
          <a:bodyPr/>
          <a:lstStyle/>
          <a:p>
            <a:pPr eaLnBrk="1" hangingPunct="1">
              <a:buFontTx/>
              <a:buNone/>
              <a:defRPr/>
            </a:pPr>
            <a:r>
              <a:rPr lang="en-US"/>
              <a:t>Behavioral Manifestation of Trust within a Relational Context</a:t>
            </a:r>
          </a:p>
          <a:p>
            <a:pPr eaLnBrk="1" hangingPunct="1">
              <a:buFontTx/>
              <a:buNone/>
              <a:defRPr/>
            </a:pPr>
            <a:endParaRPr lang="en-US"/>
          </a:p>
          <a:p>
            <a:pPr eaLnBrk="1" hangingPunct="1">
              <a:defRPr/>
            </a:pPr>
            <a:r>
              <a:rPr lang="en-US"/>
              <a:t>“A behavioral intention to maintain an ongoing relationship with a service provider”</a:t>
            </a:r>
          </a:p>
        </p:txBody>
      </p:sp>
      <p:sp>
        <p:nvSpPr>
          <p:cNvPr id="25604" name="AutoShape 5"/>
          <p:cNvSpPr>
            <a:spLocks noChangeAspect="1" noChangeArrowheads="1"/>
          </p:cNvSpPr>
          <p:nvPr/>
        </p:nvSpPr>
        <p:spPr bwMode="auto">
          <a:xfrm>
            <a:off x="8153400" y="1828800"/>
            <a:ext cx="1828800" cy="1066800"/>
          </a:xfrm>
          <a:prstGeom prst="flowChartAlternateProcess">
            <a:avLst/>
          </a:prstGeom>
          <a:solidFill>
            <a:srgbClr val="CCFFCC"/>
          </a:solidFill>
          <a:ln w="9525">
            <a:solidFill>
              <a:srgbClr val="000000"/>
            </a:solidFill>
            <a:miter lim="800000"/>
            <a:headEnd/>
            <a:tailEnd/>
          </a:ln>
        </p:spPr>
        <p:txBody>
          <a:bodyPr lIns="53767" tIns="26884" rIns="53767" bIns="26884"/>
          <a:lstStyle/>
          <a:p>
            <a:pPr algn="ctr" eaLnBrk="1" hangingPunct="1"/>
            <a:endParaRPr lang="en-US" b="1">
              <a:solidFill>
                <a:srgbClr val="000000"/>
              </a:solidFill>
              <a:latin typeface="Arial Narrow" pitchFamily="34" charset="0"/>
              <a:cs typeface="Times New Roman" pitchFamily="18" charset="0"/>
            </a:endParaRPr>
          </a:p>
          <a:p>
            <a:pPr algn="ctr" eaLnBrk="1" hangingPunct="1"/>
            <a:r>
              <a:rPr lang="en-US" b="1">
                <a:solidFill>
                  <a:srgbClr val="000000"/>
                </a:solidFill>
                <a:latin typeface="Arial Narrow" pitchFamily="34" charset="0"/>
                <a:cs typeface="Times New Roman" pitchFamily="18" charset="0"/>
              </a:rPr>
              <a:t>LOYALTY</a:t>
            </a:r>
            <a:endParaRPr lang="en-US" sz="60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dirty="0">
                <a:solidFill>
                  <a:srgbClr val="000000"/>
                </a:solidFill>
                <a:effectLst/>
              </a:rPr>
              <a:t>Satisfaction</a:t>
            </a:r>
            <a:br>
              <a:rPr lang="en-US" dirty="0">
                <a:solidFill>
                  <a:srgbClr val="000000"/>
                </a:solidFill>
                <a:effectLst/>
              </a:rPr>
            </a:br>
            <a:r>
              <a:rPr lang="en-US" sz="2000" dirty="0">
                <a:solidFill>
                  <a:srgbClr val="000000"/>
                </a:solidFill>
                <a:effectLst/>
              </a:rPr>
              <a:t>Theoretical Development</a:t>
            </a:r>
          </a:p>
        </p:txBody>
      </p:sp>
      <p:sp>
        <p:nvSpPr>
          <p:cNvPr id="44035" name="Rectangle 3"/>
          <p:cNvSpPr>
            <a:spLocks noGrp="1" noChangeArrowheads="1"/>
          </p:cNvSpPr>
          <p:nvPr>
            <p:ph type="body" idx="1"/>
          </p:nvPr>
        </p:nvSpPr>
        <p:spPr>
          <a:xfrm>
            <a:off x="2362200" y="1600201"/>
            <a:ext cx="5791200" cy="4525963"/>
          </a:xfrm>
        </p:spPr>
        <p:txBody>
          <a:bodyPr/>
          <a:lstStyle/>
          <a:p>
            <a:pPr eaLnBrk="1" hangingPunct="1">
              <a:buFontTx/>
              <a:buNone/>
              <a:defRPr/>
            </a:pPr>
            <a:r>
              <a:rPr lang="en-US"/>
              <a:t>Behavioral Manifestation of Trust within a Relational Context</a:t>
            </a:r>
          </a:p>
          <a:p>
            <a:pPr eaLnBrk="1" hangingPunct="1">
              <a:buFontTx/>
              <a:buNone/>
              <a:defRPr/>
            </a:pPr>
            <a:endParaRPr lang="en-US"/>
          </a:p>
          <a:p>
            <a:pPr eaLnBrk="1" hangingPunct="1">
              <a:defRPr/>
            </a:pPr>
            <a:r>
              <a:rPr lang="en-US"/>
              <a:t>“Overall evaluation based on the total purchase and consumption experience with a good or service over time.”</a:t>
            </a:r>
          </a:p>
        </p:txBody>
      </p:sp>
      <p:sp>
        <p:nvSpPr>
          <p:cNvPr id="26628" name="AutoShape 5"/>
          <p:cNvSpPr>
            <a:spLocks noChangeAspect="1" noChangeArrowheads="1"/>
          </p:cNvSpPr>
          <p:nvPr/>
        </p:nvSpPr>
        <p:spPr bwMode="auto">
          <a:xfrm>
            <a:off x="8229600" y="1828801"/>
            <a:ext cx="1828800" cy="1103313"/>
          </a:xfrm>
          <a:prstGeom prst="flowChartAlternateProcess">
            <a:avLst/>
          </a:prstGeom>
          <a:solidFill>
            <a:srgbClr val="CCFFCC"/>
          </a:solidFill>
          <a:ln w="9525">
            <a:solidFill>
              <a:srgbClr val="000000"/>
            </a:solidFill>
            <a:miter lim="800000"/>
            <a:headEnd/>
            <a:tailEnd/>
          </a:ln>
        </p:spPr>
        <p:txBody>
          <a:bodyPr lIns="53767" tIns="26884" rIns="53767" bIns="26884"/>
          <a:lstStyle/>
          <a:p>
            <a:pPr algn="ctr" eaLnBrk="1" hangingPunct="1"/>
            <a:endParaRPr lang="en-US" sz="1800" b="1">
              <a:solidFill>
                <a:srgbClr val="000000"/>
              </a:solidFill>
              <a:latin typeface="Arial Narrow" pitchFamily="34" charset="0"/>
              <a:cs typeface="Times New Roman" pitchFamily="18" charset="0"/>
            </a:endParaRPr>
          </a:p>
          <a:p>
            <a:pPr algn="ctr" eaLnBrk="1" hangingPunct="1"/>
            <a:r>
              <a:rPr lang="en-US" sz="1800" b="1">
                <a:solidFill>
                  <a:srgbClr val="000000"/>
                </a:solidFill>
                <a:latin typeface="Arial Narrow" pitchFamily="34" charset="0"/>
                <a:cs typeface="Times New Roman" pitchFamily="18" charset="0"/>
              </a:rPr>
              <a:t>SATISFACTION</a:t>
            </a:r>
            <a:endParaRPr lang="en-US" sz="54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33" name="Rectangle 77"/>
          <p:cNvSpPr>
            <a:spLocks noGrp="1" noChangeArrowheads="1"/>
          </p:cNvSpPr>
          <p:nvPr>
            <p:ph type="title"/>
          </p:nvPr>
        </p:nvSpPr>
        <p:spPr/>
        <p:txBody>
          <a:bodyPr/>
          <a:lstStyle/>
          <a:p>
            <a:pPr eaLnBrk="1" hangingPunct="1">
              <a:defRPr/>
            </a:pPr>
            <a:r>
              <a:rPr lang="en-US" dirty="0">
                <a:solidFill>
                  <a:srgbClr val="000000"/>
                </a:solidFill>
                <a:effectLst/>
              </a:rPr>
              <a:t>Explanatory Expression of the Research Problem</a:t>
            </a:r>
          </a:p>
        </p:txBody>
      </p:sp>
      <p:sp>
        <p:nvSpPr>
          <p:cNvPr id="19534" name="Rectangle 78"/>
          <p:cNvSpPr>
            <a:spLocks noGrp="1" noChangeArrowheads="1"/>
          </p:cNvSpPr>
          <p:nvPr>
            <p:ph type="body" idx="1"/>
          </p:nvPr>
        </p:nvSpPr>
        <p:spPr>
          <a:xfrm>
            <a:off x="2438400" y="1752601"/>
            <a:ext cx="7848600" cy="4525963"/>
          </a:xfrm>
        </p:spPr>
        <p:txBody>
          <a:bodyPr/>
          <a:lstStyle/>
          <a:p>
            <a:pPr eaLnBrk="1" hangingPunct="1">
              <a:lnSpc>
                <a:spcPct val="90000"/>
              </a:lnSpc>
              <a:buFontTx/>
              <a:buNone/>
              <a:defRPr/>
            </a:pPr>
            <a:r>
              <a:rPr lang="en-US"/>
              <a:t>Client trust of professionals is a function of disposition, encapsulated interest, assessment of trustworthiness, and institutional safeguards against opportunism, and these beliefs form the basis of a trusting attitude, which in turn leads to a willingness to take risk that ultimately manifests itself behaviorally when the client interacts with the professional on a particular matter.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534">
                                            <p:txEl>
                                              <p:pRg st="0" end="0"/>
                                            </p:txEl>
                                          </p:spTgt>
                                        </p:tgtEl>
                                        <p:attrNameLst>
                                          <p:attrName>style.visibility</p:attrName>
                                        </p:attrNameLst>
                                      </p:cBhvr>
                                      <p:to>
                                        <p:strVal val="visible"/>
                                      </p:to>
                                    </p:set>
                                    <p:animEffect transition="in" filter="dissolve">
                                      <p:cBhvr>
                                        <p:cTn id="7" dur="500"/>
                                        <p:tgtEl>
                                          <p:spTgt spid="195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3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sz="3600" dirty="0">
                <a:solidFill>
                  <a:srgbClr val="000000"/>
                </a:solidFill>
                <a:effectLst/>
              </a:rPr>
              <a:t>Trust and Trustworthiness…</a:t>
            </a:r>
          </a:p>
        </p:txBody>
      </p:sp>
      <p:sp>
        <p:nvSpPr>
          <p:cNvPr id="9219" name="Rectangle 3"/>
          <p:cNvSpPr>
            <a:spLocks noGrp="1" noChangeArrowheads="1"/>
          </p:cNvSpPr>
          <p:nvPr>
            <p:ph type="body" idx="1"/>
          </p:nvPr>
        </p:nvSpPr>
        <p:spPr/>
        <p:txBody>
          <a:bodyPr/>
          <a:lstStyle/>
          <a:p>
            <a:pPr eaLnBrk="1" hangingPunct="1">
              <a:defRPr/>
            </a:pPr>
            <a:r>
              <a:rPr lang="en-US"/>
              <a:t>The Research Problem</a:t>
            </a:r>
          </a:p>
          <a:p>
            <a:pPr eaLnBrk="1" hangingPunct="1">
              <a:defRPr/>
            </a:pPr>
            <a:r>
              <a:rPr lang="en-US"/>
              <a:t>Theoretical Development</a:t>
            </a:r>
          </a:p>
          <a:p>
            <a:pPr eaLnBrk="1" hangingPunct="1">
              <a:defRPr/>
            </a:pPr>
            <a:r>
              <a:rPr lang="en-US"/>
              <a:t>Operational Model</a:t>
            </a:r>
          </a:p>
          <a:p>
            <a:pPr eaLnBrk="1" hangingPunct="1">
              <a:defRPr/>
            </a:pPr>
            <a:r>
              <a:rPr lang="en-US"/>
              <a:t>Method</a:t>
            </a:r>
          </a:p>
          <a:p>
            <a:pPr eaLnBrk="1" hangingPunct="1">
              <a:defRPr/>
            </a:pPr>
            <a:r>
              <a:rPr lang="en-US"/>
              <a:t>Results &amp; Discussion</a:t>
            </a:r>
          </a:p>
          <a:p>
            <a:pPr eaLnBrk="1" hangingPunct="1">
              <a:defRPr/>
            </a:pPr>
            <a:r>
              <a:rPr lang="en-US"/>
              <a:t>Conclusions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362200" y="274638"/>
            <a:ext cx="8077200" cy="1143000"/>
          </a:xfrm>
        </p:spPr>
        <p:txBody>
          <a:bodyPr/>
          <a:lstStyle/>
          <a:p>
            <a:pPr eaLnBrk="1" hangingPunct="1">
              <a:defRPr/>
            </a:pPr>
            <a:r>
              <a:rPr lang="en-US" sz="3200" dirty="0">
                <a:solidFill>
                  <a:srgbClr val="000000"/>
                </a:solidFill>
                <a:effectLst/>
              </a:rPr>
              <a:t>Professional Services Procurement</a:t>
            </a:r>
            <a:br>
              <a:rPr lang="en-US" sz="3600" dirty="0">
                <a:solidFill>
                  <a:srgbClr val="000000"/>
                </a:solidFill>
                <a:effectLst/>
              </a:rPr>
            </a:br>
            <a:r>
              <a:rPr lang="en-US" sz="1800" dirty="0">
                <a:solidFill>
                  <a:srgbClr val="000000"/>
                </a:solidFill>
                <a:effectLst/>
              </a:rPr>
              <a:t>Operational Expression</a:t>
            </a:r>
            <a:endParaRPr lang="en-US" sz="3600" dirty="0">
              <a:solidFill>
                <a:srgbClr val="000000"/>
              </a:solidFill>
              <a:effectLst/>
            </a:endParaRPr>
          </a:p>
        </p:txBody>
      </p:sp>
      <p:sp>
        <p:nvSpPr>
          <p:cNvPr id="20483" name="Rectangle 3"/>
          <p:cNvSpPr>
            <a:spLocks noGrp="1" noChangeArrowheads="1"/>
          </p:cNvSpPr>
          <p:nvPr>
            <p:ph type="body" idx="1"/>
          </p:nvPr>
        </p:nvSpPr>
        <p:spPr/>
        <p:txBody>
          <a:bodyPr/>
          <a:lstStyle/>
          <a:p>
            <a:pPr eaLnBrk="1" hangingPunct="1">
              <a:defRPr/>
            </a:pPr>
            <a:r>
              <a:rPr lang="en-US" sz="2800"/>
              <a:t>Procurement of Services as an Operational Expression of Trust in Professional-Client Relationships</a:t>
            </a:r>
          </a:p>
          <a:p>
            <a:pPr eaLnBrk="1" hangingPunct="1">
              <a:buFontTx/>
              <a:buNone/>
              <a:defRPr/>
            </a:pPr>
            <a:endParaRPr lang="en-US" sz="2800"/>
          </a:p>
          <a:p>
            <a:pPr eaLnBrk="1" hangingPunct="1">
              <a:defRPr/>
            </a:pPr>
            <a:r>
              <a:rPr lang="en-US" sz="2800"/>
              <a:t>Consulting Engineer/Architecture</a:t>
            </a:r>
          </a:p>
          <a:p>
            <a:pPr lvl="1" eaLnBrk="1" hangingPunct="1">
              <a:defRPr/>
            </a:pPr>
            <a:r>
              <a:rPr lang="en-US" sz="2400"/>
              <a:t>American Council of Engineering Companies (ACEC)</a:t>
            </a:r>
          </a:p>
          <a:p>
            <a:pPr lvl="1" eaLnBrk="1" hangingPunct="1">
              <a:defRPr/>
            </a:pPr>
            <a:r>
              <a:rPr lang="en-US" sz="2400"/>
              <a:t>Society for Marketing Professional Services (SMPS)</a:t>
            </a:r>
          </a:p>
          <a:p>
            <a:pPr lvl="1" eaLnBrk="1" hangingPunct="1">
              <a:defRPr/>
            </a:pPr>
            <a:r>
              <a:rPr lang="en-US" sz="2400" i="1"/>
              <a:t>Journal of Business and Industrial Marketing</a:t>
            </a:r>
          </a:p>
        </p:txBody>
      </p:sp>
      <p:sp>
        <p:nvSpPr>
          <p:cNvPr id="28676" name="Line 7"/>
          <p:cNvSpPr>
            <a:spLocks noChangeShapeType="1"/>
          </p:cNvSpPr>
          <p:nvPr/>
        </p:nvSpPr>
        <p:spPr bwMode="auto">
          <a:xfrm>
            <a:off x="2667000" y="3429000"/>
            <a:ext cx="6019800" cy="0"/>
          </a:xfrm>
          <a:prstGeom prst="line">
            <a:avLst/>
          </a:prstGeom>
          <a:noFill/>
          <a:ln w="57150">
            <a:solidFill>
              <a:srgbClr val="000000"/>
            </a:solidFill>
            <a:round/>
            <a:headEnd/>
            <a:tailEnd/>
          </a:ln>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362200" y="274638"/>
            <a:ext cx="6629400" cy="1143000"/>
          </a:xfrm>
        </p:spPr>
        <p:txBody>
          <a:bodyPr/>
          <a:lstStyle/>
          <a:p>
            <a:pPr eaLnBrk="1" hangingPunct="1">
              <a:defRPr/>
            </a:pPr>
            <a:r>
              <a:rPr lang="en-US" sz="3200" dirty="0">
                <a:solidFill>
                  <a:srgbClr val="000000"/>
                </a:solidFill>
                <a:effectLst/>
              </a:rPr>
              <a:t>Qualifications-Based Selection</a:t>
            </a:r>
            <a:br>
              <a:rPr lang="en-US" sz="3600" dirty="0">
                <a:solidFill>
                  <a:srgbClr val="000000"/>
                </a:solidFill>
                <a:effectLst/>
              </a:rPr>
            </a:br>
            <a:r>
              <a:rPr lang="en-US" sz="1800" dirty="0">
                <a:solidFill>
                  <a:srgbClr val="000000"/>
                </a:solidFill>
                <a:effectLst/>
              </a:rPr>
              <a:t>Operational Expression</a:t>
            </a:r>
          </a:p>
        </p:txBody>
      </p:sp>
      <p:sp>
        <p:nvSpPr>
          <p:cNvPr id="21507" name="Rectangle 3"/>
          <p:cNvSpPr>
            <a:spLocks noGrp="1" noChangeArrowheads="1"/>
          </p:cNvSpPr>
          <p:nvPr>
            <p:ph type="body" idx="1"/>
          </p:nvPr>
        </p:nvSpPr>
        <p:spPr>
          <a:xfrm>
            <a:off x="2362200" y="1600201"/>
            <a:ext cx="4419600" cy="4525963"/>
          </a:xfrm>
        </p:spPr>
        <p:txBody>
          <a:bodyPr/>
          <a:lstStyle/>
          <a:p>
            <a:pPr eaLnBrk="1" hangingPunct="1">
              <a:defRPr/>
            </a:pPr>
            <a:r>
              <a:rPr lang="en-US"/>
              <a:t>Competitive</a:t>
            </a:r>
          </a:p>
          <a:p>
            <a:pPr eaLnBrk="1" hangingPunct="1">
              <a:defRPr/>
            </a:pPr>
            <a:r>
              <a:rPr lang="en-US"/>
              <a:t>Structured</a:t>
            </a:r>
          </a:p>
          <a:p>
            <a:pPr eaLnBrk="1" hangingPunct="1">
              <a:defRPr/>
            </a:pPr>
            <a:r>
              <a:rPr lang="en-US"/>
              <a:t>Widely-Applied</a:t>
            </a:r>
          </a:p>
          <a:p>
            <a:pPr lvl="1" eaLnBrk="1" hangingPunct="1">
              <a:defRPr/>
            </a:pPr>
            <a:r>
              <a:rPr lang="en-US"/>
              <a:t>Federal (50)</a:t>
            </a:r>
          </a:p>
          <a:p>
            <a:pPr lvl="1" eaLnBrk="1" hangingPunct="1">
              <a:defRPr/>
            </a:pPr>
            <a:r>
              <a:rPr lang="en-US"/>
              <a:t>State (40)</a:t>
            </a:r>
          </a:p>
          <a:p>
            <a:pPr lvl="1" eaLnBrk="1" hangingPunct="1">
              <a:defRPr/>
            </a:pPr>
            <a:r>
              <a:rPr lang="en-US"/>
              <a:t>Local (22)</a:t>
            </a:r>
          </a:p>
          <a:p>
            <a:pPr eaLnBrk="1" hangingPunct="1">
              <a:defRPr/>
            </a:pPr>
            <a:r>
              <a:rPr lang="en-US"/>
              <a:t>Documented</a:t>
            </a:r>
          </a:p>
        </p:txBody>
      </p:sp>
      <p:sp>
        <p:nvSpPr>
          <p:cNvPr id="29700" name="Rectangle 5"/>
          <p:cNvSpPr>
            <a:spLocks noChangeArrowheads="1"/>
          </p:cNvSpPr>
          <p:nvPr/>
        </p:nvSpPr>
        <p:spPr bwMode="auto">
          <a:xfrm>
            <a:off x="1524001" y="1342995"/>
            <a:ext cx="184731" cy="400110"/>
          </a:xfrm>
          <a:prstGeom prst="rect">
            <a:avLst/>
          </a:prstGeom>
          <a:noFill/>
          <a:ln w="9525">
            <a:noFill/>
            <a:miter lim="800000"/>
            <a:headEnd/>
            <a:tailEnd/>
          </a:ln>
        </p:spPr>
        <p:txBody>
          <a:bodyPr wrap="none" anchor="ctr">
            <a:spAutoFit/>
          </a:bodyPr>
          <a:lstStyle/>
          <a:p>
            <a:endParaRPr lang="en-US"/>
          </a:p>
        </p:txBody>
      </p:sp>
      <p:pic>
        <p:nvPicPr>
          <p:cNvPr id="29701" name="Picture 4"/>
          <p:cNvPicPr>
            <a:picLocks noChangeAspect="1" noChangeArrowheads="1"/>
          </p:cNvPicPr>
          <p:nvPr/>
        </p:nvPicPr>
        <p:blipFill>
          <a:blip r:embed="rId3" cstate="print"/>
          <a:srcRect/>
          <a:stretch>
            <a:fillRect/>
          </a:stretch>
        </p:blipFill>
        <p:spPr bwMode="auto">
          <a:xfrm>
            <a:off x="8001001" y="304800"/>
            <a:ext cx="2170113" cy="6096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a:xfrm>
            <a:off x="2590800" y="5867400"/>
            <a:ext cx="7848600" cy="838200"/>
          </a:xfrm>
        </p:spPr>
        <p:txBody>
          <a:bodyPr/>
          <a:lstStyle/>
          <a:p>
            <a:pPr eaLnBrk="1" hangingPunct="1">
              <a:defRPr/>
            </a:pPr>
            <a:r>
              <a:rPr lang="en-US" dirty="0">
                <a:solidFill>
                  <a:srgbClr val="000000"/>
                </a:solidFill>
                <a:effectLst/>
              </a:rPr>
              <a:t>Operational Expression </a:t>
            </a:r>
          </a:p>
        </p:txBody>
      </p:sp>
      <p:sp>
        <p:nvSpPr>
          <p:cNvPr id="30723" name="Rectangle 6"/>
          <p:cNvSpPr>
            <a:spLocks noChangeArrowheads="1"/>
          </p:cNvSpPr>
          <p:nvPr/>
        </p:nvSpPr>
        <p:spPr bwMode="auto">
          <a:xfrm>
            <a:off x="1524001" y="1147733"/>
            <a:ext cx="184731" cy="400110"/>
          </a:xfrm>
          <a:prstGeom prst="rect">
            <a:avLst/>
          </a:prstGeom>
          <a:noFill/>
          <a:ln w="9525">
            <a:noFill/>
            <a:miter lim="800000"/>
            <a:headEnd/>
            <a:tailEnd/>
          </a:ln>
        </p:spPr>
        <p:txBody>
          <a:bodyPr wrap="none" anchor="ctr">
            <a:spAutoFit/>
          </a:bodyPr>
          <a:lstStyle/>
          <a:p>
            <a:endParaRPr lang="en-US"/>
          </a:p>
        </p:txBody>
      </p:sp>
      <p:sp>
        <p:nvSpPr>
          <p:cNvPr id="30724" name="AutoShape 7"/>
          <p:cNvSpPr>
            <a:spLocks noChangeAspect="1" noChangeArrowheads="1" noTextEdit="1"/>
          </p:cNvSpPr>
          <p:nvPr/>
        </p:nvSpPr>
        <p:spPr bwMode="auto">
          <a:xfrm>
            <a:off x="2819400" y="304800"/>
            <a:ext cx="7467600" cy="5741988"/>
          </a:xfrm>
          <a:prstGeom prst="rect">
            <a:avLst/>
          </a:prstGeom>
          <a:noFill/>
          <a:ln w="9525">
            <a:noFill/>
            <a:miter lim="800000"/>
            <a:headEnd/>
            <a:tailEnd/>
          </a:ln>
        </p:spPr>
        <p:txBody>
          <a:bodyPr/>
          <a:lstStyle/>
          <a:p>
            <a:endParaRPr lang="en-US"/>
          </a:p>
        </p:txBody>
      </p:sp>
      <p:sp>
        <p:nvSpPr>
          <p:cNvPr id="30725" name="AutoShape 8"/>
          <p:cNvSpPr>
            <a:spLocks noChangeAspect="1" noChangeArrowheads="1"/>
          </p:cNvSpPr>
          <p:nvPr/>
        </p:nvSpPr>
        <p:spPr bwMode="auto">
          <a:xfrm>
            <a:off x="7467601" y="2657475"/>
            <a:ext cx="906463" cy="565150"/>
          </a:xfrm>
          <a:prstGeom prst="flowChartAlternateProcess">
            <a:avLst/>
          </a:prstGeom>
          <a:solidFill>
            <a:srgbClr val="CCFFCC"/>
          </a:solidFill>
          <a:ln w="9525">
            <a:solidFill>
              <a:srgbClr val="000000"/>
            </a:solidFill>
            <a:miter lim="800000"/>
            <a:headEnd/>
            <a:tailEnd/>
          </a:ln>
        </p:spPr>
        <p:txBody>
          <a:bodyPr lIns="53767" tIns="26884" rIns="53767" bIns="26884"/>
          <a:lstStyle/>
          <a:p>
            <a:pPr algn="ctr" eaLnBrk="1" hangingPunct="1"/>
            <a:endParaRPr lang="en-US" sz="900" b="1">
              <a:solidFill>
                <a:srgbClr val="000000"/>
              </a:solidFill>
              <a:latin typeface="Arial Narrow" pitchFamily="34" charset="0"/>
              <a:cs typeface="Times New Roman" pitchFamily="18" charset="0"/>
            </a:endParaRPr>
          </a:p>
          <a:p>
            <a:pPr algn="ctr" eaLnBrk="1" hangingPunct="1"/>
            <a:r>
              <a:rPr lang="en-US" sz="900" b="1">
                <a:solidFill>
                  <a:srgbClr val="000000"/>
                </a:solidFill>
                <a:latin typeface="Arial Narrow" pitchFamily="34" charset="0"/>
                <a:cs typeface="Times New Roman" pitchFamily="18" charset="0"/>
              </a:rPr>
              <a:t>PROCUREMENT</a:t>
            </a:r>
            <a:endParaRPr lang="en-US" sz="1600">
              <a:solidFill>
                <a:srgbClr val="000000"/>
              </a:solidFill>
            </a:endParaRPr>
          </a:p>
          <a:p>
            <a:pPr algn="ctr"/>
            <a:r>
              <a:rPr lang="en-US" sz="800" b="1">
                <a:solidFill>
                  <a:srgbClr val="000000"/>
                </a:solidFill>
                <a:latin typeface="Arial Narrow" pitchFamily="34" charset="0"/>
                <a:cs typeface="Times New Roman" pitchFamily="18" charset="0"/>
              </a:rPr>
              <a:t>CHOICE</a:t>
            </a:r>
            <a:endParaRPr lang="en-US" sz="2800">
              <a:solidFill>
                <a:srgbClr val="000000"/>
              </a:solidFill>
            </a:endParaRPr>
          </a:p>
        </p:txBody>
      </p:sp>
      <p:sp>
        <p:nvSpPr>
          <p:cNvPr id="30726" name="AutoShape 9"/>
          <p:cNvSpPr>
            <a:spLocks noChangeAspect="1" noChangeArrowheads="1"/>
          </p:cNvSpPr>
          <p:nvPr/>
        </p:nvSpPr>
        <p:spPr bwMode="auto">
          <a:xfrm>
            <a:off x="8656639" y="2657475"/>
            <a:ext cx="657225" cy="565150"/>
          </a:xfrm>
          <a:prstGeom prst="flowChartAlternateProcess">
            <a:avLst/>
          </a:prstGeom>
          <a:solidFill>
            <a:srgbClr val="CCFFCC"/>
          </a:solidFill>
          <a:ln w="9525">
            <a:solidFill>
              <a:srgbClr val="000000"/>
            </a:solidFill>
            <a:miter lim="800000"/>
            <a:headEnd/>
            <a:tailEnd/>
          </a:ln>
        </p:spPr>
        <p:txBody>
          <a:bodyPr lIns="53767" tIns="26884" rIns="53767" bIns="26884"/>
          <a:lstStyle/>
          <a:p>
            <a:pPr algn="ctr" eaLnBrk="1" hangingPunct="1"/>
            <a:endParaRPr lang="en-US" sz="900" b="1">
              <a:solidFill>
                <a:srgbClr val="000000"/>
              </a:solidFill>
              <a:latin typeface="Arial Narrow" pitchFamily="34" charset="0"/>
              <a:cs typeface="Times New Roman" pitchFamily="18" charset="0"/>
            </a:endParaRPr>
          </a:p>
          <a:p>
            <a:pPr algn="ctr" eaLnBrk="1" hangingPunct="1"/>
            <a:r>
              <a:rPr lang="en-US" sz="900" b="1">
                <a:solidFill>
                  <a:srgbClr val="000000"/>
                </a:solidFill>
                <a:latin typeface="Arial Narrow" pitchFamily="34" charset="0"/>
                <a:cs typeface="Times New Roman" pitchFamily="18" charset="0"/>
              </a:rPr>
              <a:t>LOYALTY</a:t>
            </a:r>
            <a:endParaRPr lang="en-US" sz="3200">
              <a:solidFill>
                <a:srgbClr val="000000"/>
              </a:solidFill>
            </a:endParaRPr>
          </a:p>
        </p:txBody>
      </p:sp>
      <p:sp>
        <p:nvSpPr>
          <p:cNvPr id="30727" name="AutoShape 10"/>
          <p:cNvSpPr>
            <a:spLocks noChangeAspect="1" noChangeArrowheads="1"/>
          </p:cNvSpPr>
          <p:nvPr/>
        </p:nvSpPr>
        <p:spPr bwMode="auto">
          <a:xfrm>
            <a:off x="8656639" y="4540250"/>
            <a:ext cx="1317625" cy="565150"/>
          </a:xfrm>
          <a:prstGeom prst="flowChartAlternateProcess">
            <a:avLst/>
          </a:prstGeom>
          <a:solidFill>
            <a:srgbClr val="FFFF00">
              <a:alpha val="65097"/>
            </a:srgbClr>
          </a:solidFill>
          <a:ln w="9525">
            <a:solidFill>
              <a:srgbClr val="000000"/>
            </a:solidFill>
            <a:miter lim="800000"/>
            <a:headEnd/>
            <a:tailEnd/>
          </a:ln>
        </p:spPr>
        <p:txBody>
          <a:bodyPr lIns="53767" tIns="26884" rIns="53767" bIns="26884"/>
          <a:lstStyle/>
          <a:p>
            <a:pPr eaLnBrk="1" hangingPunct="1"/>
            <a:r>
              <a:rPr lang="en-US" sz="900" b="1">
                <a:solidFill>
                  <a:srgbClr val="000000"/>
                </a:solidFill>
                <a:latin typeface="Arial Narrow" pitchFamily="34" charset="0"/>
                <a:cs typeface="Times New Roman" pitchFamily="18" charset="0"/>
              </a:rPr>
              <a:t>RELATED VARIABLES</a:t>
            </a:r>
            <a:endParaRPr lang="en-US" sz="1600">
              <a:solidFill>
                <a:srgbClr val="000000"/>
              </a:solidFill>
            </a:endParaRPr>
          </a:p>
          <a:p>
            <a:r>
              <a:rPr lang="en-US" sz="700" b="1" i="1">
                <a:solidFill>
                  <a:srgbClr val="000000"/>
                </a:solidFill>
                <a:latin typeface="Arial Narrow" pitchFamily="34" charset="0"/>
                <a:cs typeface="Times New Roman" pitchFamily="18" charset="0"/>
              </a:rPr>
              <a:t>DIRECT EFFECT &amp; </a:t>
            </a:r>
            <a:endParaRPr lang="en-US" sz="1200">
              <a:solidFill>
                <a:srgbClr val="000000"/>
              </a:solidFill>
            </a:endParaRPr>
          </a:p>
          <a:p>
            <a:r>
              <a:rPr lang="en-US" sz="700" b="1" i="1">
                <a:solidFill>
                  <a:srgbClr val="000000"/>
                </a:solidFill>
                <a:latin typeface="Arial Narrow" pitchFamily="34" charset="0"/>
                <a:cs typeface="Times New Roman" pitchFamily="18" charset="0"/>
              </a:rPr>
              <a:t>INTERACTION EFFECT</a:t>
            </a:r>
            <a:r>
              <a:rPr lang="en-US" sz="700" i="1">
                <a:solidFill>
                  <a:srgbClr val="000000"/>
                </a:solidFill>
                <a:latin typeface="Arial Narrow" pitchFamily="34" charset="0"/>
                <a:cs typeface="Times New Roman" pitchFamily="18" charset="0"/>
              </a:rPr>
              <a:t> </a:t>
            </a:r>
            <a:endParaRPr lang="en-US" sz="2400">
              <a:solidFill>
                <a:srgbClr val="000000"/>
              </a:solidFill>
            </a:endParaRPr>
          </a:p>
        </p:txBody>
      </p:sp>
      <p:sp>
        <p:nvSpPr>
          <p:cNvPr id="30728" name="AutoShape 11"/>
          <p:cNvSpPr>
            <a:spLocks noChangeAspect="1" noChangeArrowheads="1"/>
          </p:cNvSpPr>
          <p:nvPr/>
        </p:nvSpPr>
        <p:spPr bwMode="auto">
          <a:xfrm>
            <a:off x="3008314" y="4633913"/>
            <a:ext cx="941387" cy="736600"/>
          </a:xfrm>
          <a:prstGeom prst="flowChartAlternateProcess">
            <a:avLst/>
          </a:prstGeom>
          <a:solidFill>
            <a:srgbClr val="CC99FF"/>
          </a:solidFill>
          <a:ln w="9525">
            <a:solidFill>
              <a:srgbClr val="000000"/>
            </a:solidFill>
            <a:miter lim="800000"/>
            <a:headEnd/>
            <a:tailEnd/>
          </a:ln>
        </p:spPr>
        <p:txBody>
          <a:bodyPr lIns="42476" tIns="21238" rIns="42476" bIns="21238"/>
          <a:lstStyle/>
          <a:p>
            <a:pPr eaLnBrk="1" hangingPunct="1"/>
            <a:r>
              <a:rPr lang="en-US" sz="900" b="1">
                <a:solidFill>
                  <a:srgbClr val="000000"/>
                </a:solidFill>
                <a:latin typeface="Arial Narrow" pitchFamily="34" charset="0"/>
                <a:cs typeface="Times New Roman" pitchFamily="18" charset="0"/>
              </a:rPr>
              <a:t>RESTRAINTS AGAINST OPPORTUNISM </a:t>
            </a:r>
            <a:endParaRPr lang="en-US" sz="3200" b="1">
              <a:solidFill>
                <a:srgbClr val="000000"/>
              </a:solidFill>
            </a:endParaRPr>
          </a:p>
        </p:txBody>
      </p:sp>
      <p:sp>
        <p:nvSpPr>
          <p:cNvPr id="30729" name="AutoShape 12"/>
          <p:cNvSpPr>
            <a:spLocks noChangeAspect="1" noChangeArrowheads="1"/>
          </p:cNvSpPr>
          <p:nvPr/>
        </p:nvSpPr>
        <p:spPr bwMode="auto">
          <a:xfrm>
            <a:off x="2819400" y="1246188"/>
            <a:ext cx="941388" cy="736600"/>
          </a:xfrm>
          <a:prstGeom prst="flowChartAlternateProcess">
            <a:avLst/>
          </a:prstGeom>
          <a:solidFill>
            <a:srgbClr val="669900"/>
          </a:solidFill>
          <a:ln w="9525">
            <a:solidFill>
              <a:srgbClr val="000000"/>
            </a:solidFill>
            <a:miter lim="800000"/>
            <a:headEnd/>
            <a:tailEnd/>
          </a:ln>
        </p:spPr>
        <p:txBody>
          <a:bodyPr lIns="42476" tIns="21238" rIns="42476" bIns="21238"/>
          <a:lstStyle/>
          <a:p>
            <a:pPr eaLnBrk="1" hangingPunct="1"/>
            <a:r>
              <a:rPr lang="en-US" sz="900" b="1">
                <a:solidFill>
                  <a:srgbClr val="000000"/>
                </a:solidFill>
                <a:latin typeface="Arial Narrow" pitchFamily="34" charset="0"/>
                <a:cs typeface="Times New Roman" pitchFamily="18" charset="0"/>
              </a:rPr>
              <a:t>CLIENT DISPOSITION TO TRUST </a:t>
            </a:r>
            <a:endParaRPr lang="en-US" sz="900">
              <a:solidFill>
                <a:srgbClr val="000000"/>
              </a:solidFill>
            </a:endParaRPr>
          </a:p>
        </p:txBody>
      </p:sp>
      <p:sp>
        <p:nvSpPr>
          <p:cNvPr id="30730" name="AutoShape 13"/>
          <p:cNvSpPr>
            <a:spLocks noChangeAspect="1" noChangeArrowheads="1"/>
          </p:cNvSpPr>
          <p:nvPr/>
        </p:nvSpPr>
        <p:spPr bwMode="auto">
          <a:xfrm>
            <a:off x="3008314" y="2751138"/>
            <a:ext cx="941387" cy="736600"/>
          </a:xfrm>
          <a:prstGeom prst="flowChartAlternateProcess">
            <a:avLst/>
          </a:prstGeom>
          <a:solidFill>
            <a:srgbClr val="FF7C80"/>
          </a:solidFill>
          <a:ln w="9525">
            <a:solidFill>
              <a:srgbClr val="000000"/>
            </a:solidFill>
            <a:miter lim="800000"/>
            <a:headEnd/>
            <a:tailEnd/>
          </a:ln>
        </p:spPr>
        <p:txBody>
          <a:bodyPr lIns="42476" tIns="21238" rIns="42476" bIns="21238"/>
          <a:lstStyle/>
          <a:p>
            <a:pPr eaLnBrk="1" hangingPunct="1"/>
            <a:r>
              <a:rPr lang="en-US" sz="900" b="1">
                <a:solidFill>
                  <a:srgbClr val="000000"/>
                </a:solidFill>
                <a:latin typeface="Arial Narrow" pitchFamily="34" charset="0"/>
                <a:cs typeface="Times New Roman" pitchFamily="18" charset="0"/>
              </a:rPr>
              <a:t>TRUST AS ENCAPSULATED INTEREST</a:t>
            </a:r>
            <a:endParaRPr lang="en-US" sz="3200">
              <a:solidFill>
                <a:srgbClr val="000000"/>
              </a:solidFill>
            </a:endParaRPr>
          </a:p>
        </p:txBody>
      </p:sp>
      <p:sp>
        <p:nvSpPr>
          <p:cNvPr id="30731" name="Text Box 14"/>
          <p:cNvSpPr txBox="1">
            <a:spLocks noChangeArrowheads="1"/>
          </p:cNvSpPr>
          <p:nvPr/>
        </p:nvSpPr>
        <p:spPr bwMode="auto">
          <a:xfrm>
            <a:off x="6208713" y="304800"/>
            <a:ext cx="1001712" cy="376238"/>
          </a:xfrm>
          <a:prstGeom prst="rect">
            <a:avLst/>
          </a:prstGeom>
          <a:noFill/>
          <a:ln w="9525">
            <a:noFill/>
            <a:miter lim="800000"/>
            <a:headEnd/>
            <a:tailEnd/>
          </a:ln>
        </p:spPr>
        <p:txBody>
          <a:bodyPr lIns="54864" tIns="27432" rIns="54864" bIns="27432"/>
          <a:lstStyle/>
          <a:p>
            <a:pPr algn="ctr" eaLnBrk="1" hangingPunct="1"/>
            <a:r>
              <a:rPr lang="en-US" sz="800">
                <a:solidFill>
                  <a:srgbClr val="000000"/>
                </a:solidFill>
                <a:latin typeface="Arial Black" pitchFamily="34" charset="0"/>
                <a:cs typeface="Times New Roman" pitchFamily="18" charset="0"/>
              </a:rPr>
              <a:t>TRUSTING</a:t>
            </a:r>
            <a:endParaRPr lang="en-US" sz="1200">
              <a:solidFill>
                <a:srgbClr val="000000"/>
              </a:solidFill>
            </a:endParaRPr>
          </a:p>
          <a:p>
            <a:pPr algn="ctr"/>
            <a:r>
              <a:rPr lang="en-US" sz="1000">
                <a:solidFill>
                  <a:srgbClr val="000000"/>
                </a:solidFill>
                <a:latin typeface="Arial Black" pitchFamily="34" charset="0"/>
                <a:cs typeface="Times New Roman" pitchFamily="18" charset="0"/>
              </a:rPr>
              <a:t>ATTITUDE</a:t>
            </a:r>
            <a:endParaRPr lang="en-US" sz="3200">
              <a:solidFill>
                <a:srgbClr val="000000"/>
              </a:solidFill>
            </a:endParaRPr>
          </a:p>
        </p:txBody>
      </p:sp>
      <p:sp>
        <p:nvSpPr>
          <p:cNvPr id="30732" name="Line 15"/>
          <p:cNvSpPr>
            <a:spLocks noChangeShapeType="1"/>
          </p:cNvSpPr>
          <p:nvPr/>
        </p:nvSpPr>
        <p:spPr bwMode="auto">
          <a:xfrm>
            <a:off x="3760789" y="1435100"/>
            <a:ext cx="752475" cy="1588"/>
          </a:xfrm>
          <a:prstGeom prst="line">
            <a:avLst/>
          </a:prstGeom>
          <a:noFill/>
          <a:ln w="9525">
            <a:solidFill>
              <a:srgbClr val="000000"/>
            </a:solidFill>
            <a:round/>
            <a:headEnd/>
            <a:tailEnd type="triangle" w="med" len="med"/>
          </a:ln>
        </p:spPr>
        <p:txBody>
          <a:bodyPr/>
          <a:lstStyle/>
          <a:p>
            <a:endParaRPr lang="en-US"/>
          </a:p>
        </p:txBody>
      </p:sp>
      <p:sp>
        <p:nvSpPr>
          <p:cNvPr id="30733" name="Line 16"/>
          <p:cNvSpPr>
            <a:spLocks noChangeShapeType="1"/>
          </p:cNvSpPr>
          <p:nvPr/>
        </p:nvSpPr>
        <p:spPr bwMode="auto">
          <a:xfrm>
            <a:off x="3760789" y="1528763"/>
            <a:ext cx="752475" cy="2165350"/>
          </a:xfrm>
          <a:prstGeom prst="line">
            <a:avLst/>
          </a:prstGeom>
          <a:noFill/>
          <a:ln w="9525">
            <a:solidFill>
              <a:srgbClr val="000000"/>
            </a:solidFill>
            <a:round/>
            <a:headEnd/>
            <a:tailEnd type="triangle" w="med" len="med"/>
          </a:ln>
        </p:spPr>
        <p:txBody>
          <a:bodyPr/>
          <a:lstStyle/>
          <a:p>
            <a:endParaRPr lang="en-US"/>
          </a:p>
        </p:txBody>
      </p:sp>
      <p:sp>
        <p:nvSpPr>
          <p:cNvPr id="30734" name="Line 17"/>
          <p:cNvSpPr>
            <a:spLocks noChangeShapeType="1"/>
          </p:cNvSpPr>
          <p:nvPr/>
        </p:nvSpPr>
        <p:spPr bwMode="auto">
          <a:xfrm>
            <a:off x="2819401" y="1905000"/>
            <a:ext cx="188913" cy="2730500"/>
          </a:xfrm>
          <a:prstGeom prst="line">
            <a:avLst/>
          </a:prstGeom>
          <a:noFill/>
          <a:ln w="9525">
            <a:solidFill>
              <a:srgbClr val="000000"/>
            </a:solidFill>
            <a:round/>
            <a:headEnd/>
            <a:tailEnd type="triangle" w="med" len="med"/>
          </a:ln>
        </p:spPr>
        <p:txBody>
          <a:bodyPr/>
          <a:lstStyle/>
          <a:p>
            <a:endParaRPr lang="en-US"/>
          </a:p>
        </p:txBody>
      </p:sp>
      <p:sp>
        <p:nvSpPr>
          <p:cNvPr id="30735" name="Line 18"/>
          <p:cNvSpPr>
            <a:spLocks noChangeShapeType="1"/>
          </p:cNvSpPr>
          <p:nvPr/>
        </p:nvSpPr>
        <p:spPr bwMode="auto">
          <a:xfrm flipV="1">
            <a:off x="3667125" y="398464"/>
            <a:ext cx="846138" cy="847725"/>
          </a:xfrm>
          <a:prstGeom prst="line">
            <a:avLst/>
          </a:prstGeom>
          <a:noFill/>
          <a:ln w="9525">
            <a:solidFill>
              <a:srgbClr val="000000"/>
            </a:solidFill>
            <a:round/>
            <a:headEnd/>
            <a:tailEnd/>
          </a:ln>
        </p:spPr>
        <p:txBody>
          <a:bodyPr/>
          <a:lstStyle/>
          <a:p>
            <a:endParaRPr lang="en-US"/>
          </a:p>
        </p:txBody>
      </p:sp>
      <p:sp>
        <p:nvSpPr>
          <p:cNvPr id="30736" name="Line 19"/>
          <p:cNvSpPr>
            <a:spLocks noChangeShapeType="1"/>
          </p:cNvSpPr>
          <p:nvPr/>
        </p:nvSpPr>
        <p:spPr bwMode="auto">
          <a:xfrm>
            <a:off x="4513263" y="398464"/>
            <a:ext cx="1319212" cy="1587"/>
          </a:xfrm>
          <a:prstGeom prst="line">
            <a:avLst/>
          </a:prstGeom>
          <a:noFill/>
          <a:ln w="9525">
            <a:solidFill>
              <a:srgbClr val="000000"/>
            </a:solidFill>
            <a:round/>
            <a:headEnd/>
            <a:tailEnd/>
          </a:ln>
        </p:spPr>
        <p:txBody>
          <a:bodyPr/>
          <a:lstStyle/>
          <a:p>
            <a:endParaRPr lang="en-US"/>
          </a:p>
        </p:txBody>
      </p:sp>
      <p:sp>
        <p:nvSpPr>
          <p:cNvPr id="30737" name="Line 20"/>
          <p:cNvSpPr>
            <a:spLocks noChangeShapeType="1"/>
          </p:cNvSpPr>
          <p:nvPr/>
        </p:nvSpPr>
        <p:spPr bwMode="auto">
          <a:xfrm>
            <a:off x="5832476" y="398464"/>
            <a:ext cx="658813" cy="1412875"/>
          </a:xfrm>
          <a:prstGeom prst="line">
            <a:avLst/>
          </a:prstGeom>
          <a:noFill/>
          <a:ln w="9525">
            <a:solidFill>
              <a:srgbClr val="000000"/>
            </a:solidFill>
            <a:round/>
            <a:headEnd/>
            <a:tailEnd type="triangle" w="med" len="med"/>
          </a:ln>
        </p:spPr>
        <p:txBody>
          <a:bodyPr/>
          <a:lstStyle/>
          <a:p>
            <a:endParaRPr lang="en-US"/>
          </a:p>
        </p:txBody>
      </p:sp>
      <p:sp>
        <p:nvSpPr>
          <p:cNvPr id="30738" name="Line 21"/>
          <p:cNvSpPr>
            <a:spLocks noChangeShapeType="1"/>
          </p:cNvSpPr>
          <p:nvPr/>
        </p:nvSpPr>
        <p:spPr bwMode="auto">
          <a:xfrm>
            <a:off x="3949701" y="3035300"/>
            <a:ext cx="1882775" cy="1588"/>
          </a:xfrm>
          <a:prstGeom prst="line">
            <a:avLst/>
          </a:prstGeom>
          <a:noFill/>
          <a:ln w="9525">
            <a:solidFill>
              <a:srgbClr val="000000"/>
            </a:solidFill>
            <a:round/>
            <a:headEnd/>
            <a:tailEnd/>
          </a:ln>
        </p:spPr>
        <p:txBody>
          <a:bodyPr/>
          <a:lstStyle/>
          <a:p>
            <a:endParaRPr lang="en-US"/>
          </a:p>
        </p:txBody>
      </p:sp>
      <p:sp>
        <p:nvSpPr>
          <p:cNvPr id="30739" name="Line 22"/>
          <p:cNvSpPr>
            <a:spLocks noChangeShapeType="1"/>
          </p:cNvSpPr>
          <p:nvPr/>
        </p:nvSpPr>
        <p:spPr bwMode="auto">
          <a:xfrm>
            <a:off x="3854451" y="5387976"/>
            <a:ext cx="658813" cy="282575"/>
          </a:xfrm>
          <a:prstGeom prst="line">
            <a:avLst/>
          </a:prstGeom>
          <a:noFill/>
          <a:ln w="9525">
            <a:solidFill>
              <a:srgbClr val="000000"/>
            </a:solidFill>
            <a:round/>
            <a:headEnd/>
            <a:tailEnd/>
          </a:ln>
        </p:spPr>
        <p:txBody>
          <a:bodyPr/>
          <a:lstStyle/>
          <a:p>
            <a:endParaRPr lang="en-US"/>
          </a:p>
        </p:txBody>
      </p:sp>
      <p:sp>
        <p:nvSpPr>
          <p:cNvPr id="30740" name="Line 23"/>
          <p:cNvSpPr>
            <a:spLocks noChangeShapeType="1"/>
          </p:cNvSpPr>
          <p:nvPr/>
        </p:nvSpPr>
        <p:spPr bwMode="auto">
          <a:xfrm>
            <a:off x="4513263" y="5670550"/>
            <a:ext cx="1319212" cy="1588"/>
          </a:xfrm>
          <a:prstGeom prst="line">
            <a:avLst/>
          </a:prstGeom>
          <a:noFill/>
          <a:ln w="9525">
            <a:solidFill>
              <a:srgbClr val="000000"/>
            </a:solidFill>
            <a:round/>
            <a:headEnd/>
            <a:tailEnd/>
          </a:ln>
        </p:spPr>
        <p:txBody>
          <a:bodyPr/>
          <a:lstStyle/>
          <a:p>
            <a:endParaRPr lang="en-US"/>
          </a:p>
        </p:txBody>
      </p:sp>
      <p:sp>
        <p:nvSpPr>
          <p:cNvPr id="30741" name="Line 24"/>
          <p:cNvSpPr>
            <a:spLocks noChangeShapeType="1"/>
          </p:cNvSpPr>
          <p:nvPr/>
        </p:nvSpPr>
        <p:spPr bwMode="auto">
          <a:xfrm flipV="1">
            <a:off x="5832476" y="4164014"/>
            <a:ext cx="658813" cy="1506537"/>
          </a:xfrm>
          <a:prstGeom prst="line">
            <a:avLst/>
          </a:prstGeom>
          <a:noFill/>
          <a:ln w="9525">
            <a:solidFill>
              <a:srgbClr val="000000"/>
            </a:solidFill>
            <a:round/>
            <a:headEnd/>
            <a:tailEnd type="triangle" w="med" len="med"/>
          </a:ln>
        </p:spPr>
        <p:txBody>
          <a:bodyPr/>
          <a:lstStyle/>
          <a:p>
            <a:endParaRPr lang="en-US"/>
          </a:p>
        </p:txBody>
      </p:sp>
      <p:sp>
        <p:nvSpPr>
          <p:cNvPr id="30742" name="Text Box 25"/>
          <p:cNvSpPr txBox="1">
            <a:spLocks noChangeArrowheads="1"/>
          </p:cNvSpPr>
          <p:nvPr/>
        </p:nvSpPr>
        <p:spPr bwMode="auto">
          <a:xfrm>
            <a:off x="3571876" y="304800"/>
            <a:ext cx="1001713" cy="376238"/>
          </a:xfrm>
          <a:prstGeom prst="rect">
            <a:avLst/>
          </a:prstGeom>
          <a:noFill/>
          <a:ln w="9525">
            <a:noFill/>
            <a:miter lim="800000"/>
            <a:headEnd/>
            <a:tailEnd/>
          </a:ln>
        </p:spPr>
        <p:txBody>
          <a:bodyPr lIns="54864" tIns="27432" rIns="54864" bIns="27432"/>
          <a:lstStyle/>
          <a:p>
            <a:pPr algn="ctr" eaLnBrk="1" hangingPunct="1"/>
            <a:r>
              <a:rPr lang="en-US" sz="800">
                <a:solidFill>
                  <a:srgbClr val="000000"/>
                </a:solidFill>
                <a:latin typeface="Arial Black" pitchFamily="34" charset="0"/>
                <a:cs typeface="Times New Roman" pitchFamily="18" charset="0"/>
              </a:rPr>
              <a:t>TRUSTING</a:t>
            </a:r>
            <a:endParaRPr lang="en-US" sz="1200">
              <a:solidFill>
                <a:srgbClr val="000000"/>
              </a:solidFill>
            </a:endParaRPr>
          </a:p>
          <a:p>
            <a:pPr algn="ctr"/>
            <a:r>
              <a:rPr lang="en-US" sz="1000">
                <a:solidFill>
                  <a:srgbClr val="000000"/>
                </a:solidFill>
                <a:latin typeface="Arial Black" pitchFamily="34" charset="0"/>
                <a:cs typeface="Times New Roman" pitchFamily="18" charset="0"/>
              </a:rPr>
              <a:t>BELIEFS</a:t>
            </a:r>
            <a:endParaRPr lang="en-US" sz="3200">
              <a:solidFill>
                <a:srgbClr val="000000"/>
              </a:solidFill>
            </a:endParaRPr>
          </a:p>
        </p:txBody>
      </p:sp>
      <p:sp>
        <p:nvSpPr>
          <p:cNvPr id="30743" name="AutoShape 26"/>
          <p:cNvSpPr>
            <a:spLocks noChangeAspect="1" noChangeArrowheads="1"/>
          </p:cNvSpPr>
          <p:nvPr/>
        </p:nvSpPr>
        <p:spPr bwMode="auto">
          <a:xfrm>
            <a:off x="6396039" y="1811338"/>
            <a:ext cx="828675" cy="673100"/>
          </a:xfrm>
          <a:prstGeom prst="flowChartAlternateProcess">
            <a:avLst/>
          </a:prstGeom>
          <a:solidFill>
            <a:srgbClr val="99CCFF"/>
          </a:solidFill>
          <a:ln w="9525">
            <a:solidFill>
              <a:srgbClr val="000000"/>
            </a:solidFill>
            <a:miter lim="800000"/>
            <a:headEnd/>
            <a:tailEnd/>
          </a:ln>
        </p:spPr>
        <p:txBody>
          <a:bodyPr lIns="42476" tIns="21238" rIns="42476" bIns="21238"/>
          <a:lstStyle/>
          <a:p>
            <a:pPr algn="ctr" eaLnBrk="1" hangingPunct="1"/>
            <a:r>
              <a:rPr lang="en-US" sz="1600" b="1">
                <a:solidFill>
                  <a:srgbClr val="000000"/>
                </a:solidFill>
                <a:latin typeface="Arial Narrow" pitchFamily="34" charset="0"/>
                <a:cs typeface="Times New Roman" pitchFamily="18" charset="0"/>
              </a:rPr>
              <a:t>TRUST</a:t>
            </a:r>
          </a:p>
          <a:p>
            <a:pPr algn="ctr" eaLnBrk="1" hangingPunct="1"/>
            <a:r>
              <a:rPr lang="en-US" sz="700" b="1">
                <a:solidFill>
                  <a:srgbClr val="000000"/>
                </a:solidFill>
                <a:latin typeface="Arial Narrow" pitchFamily="34" charset="0"/>
                <a:cs typeface="Times New Roman" pitchFamily="18" charset="0"/>
              </a:rPr>
              <a:t>OF THE  FIRM  </a:t>
            </a:r>
            <a:endParaRPr lang="en-US" sz="1200">
              <a:solidFill>
                <a:srgbClr val="000000"/>
              </a:solidFill>
            </a:endParaRPr>
          </a:p>
          <a:p>
            <a:pPr algn="ctr"/>
            <a:r>
              <a:rPr lang="en-US" sz="700" b="1">
                <a:solidFill>
                  <a:srgbClr val="000000"/>
                </a:solidFill>
                <a:latin typeface="Arial Narrow" pitchFamily="34" charset="0"/>
                <a:cs typeface="Times New Roman" pitchFamily="18" charset="0"/>
              </a:rPr>
              <a:t>(ORGANIZATION)</a:t>
            </a:r>
            <a:endParaRPr lang="en-US" sz="2400">
              <a:solidFill>
                <a:srgbClr val="000000"/>
              </a:solidFill>
            </a:endParaRPr>
          </a:p>
        </p:txBody>
      </p:sp>
      <p:sp>
        <p:nvSpPr>
          <p:cNvPr id="30744" name="AutoShape 27"/>
          <p:cNvSpPr>
            <a:spLocks noChangeAspect="1" noChangeArrowheads="1"/>
          </p:cNvSpPr>
          <p:nvPr/>
        </p:nvSpPr>
        <p:spPr bwMode="auto">
          <a:xfrm>
            <a:off x="6396039" y="3490913"/>
            <a:ext cx="828675" cy="709612"/>
          </a:xfrm>
          <a:prstGeom prst="flowChartAlternateProcess">
            <a:avLst/>
          </a:prstGeom>
          <a:solidFill>
            <a:srgbClr val="99CCFF"/>
          </a:solidFill>
          <a:ln w="9525">
            <a:solidFill>
              <a:srgbClr val="000000"/>
            </a:solidFill>
            <a:miter lim="800000"/>
            <a:headEnd/>
            <a:tailEnd/>
          </a:ln>
        </p:spPr>
        <p:txBody>
          <a:bodyPr lIns="42476" tIns="21238" rIns="42476" bIns="21238"/>
          <a:lstStyle/>
          <a:p>
            <a:pPr algn="ctr" eaLnBrk="1" hangingPunct="1"/>
            <a:r>
              <a:rPr lang="en-US" sz="1600" b="1">
                <a:solidFill>
                  <a:srgbClr val="000000"/>
                </a:solidFill>
                <a:latin typeface="Arial Narrow" pitchFamily="34" charset="0"/>
                <a:cs typeface="Times New Roman" pitchFamily="18" charset="0"/>
              </a:rPr>
              <a:t>TRUST </a:t>
            </a:r>
          </a:p>
          <a:p>
            <a:pPr algn="ctr" eaLnBrk="1" hangingPunct="1"/>
            <a:r>
              <a:rPr lang="en-US" sz="700" b="1">
                <a:solidFill>
                  <a:srgbClr val="000000"/>
                </a:solidFill>
                <a:latin typeface="Arial Narrow" pitchFamily="34" charset="0"/>
                <a:cs typeface="Times New Roman" pitchFamily="18" charset="0"/>
              </a:rPr>
              <a:t>OF THE FIRM’S REPRESENTATIVE (PERSON)</a:t>
            </a:r>
            <a:endParaRPr lang="en-US" sz="2400">
              <a:solidFill>
                <a:srgbClr val="000000"/>
              </a:solidFill>
            </a:endParaRPr>
          </a:p>
        </p:txBody>
      </p:sp>
      <p:sp>
        <p:nvSpPr>
          <p:cNvPr id="30745" name="Line 28"/>
          <p:cNvSpPr>
            <a:spLocks noChangeShapeType="1"/>
          </p:cNvSpPr>
          <p:nvPr/>
        </p:nvSpPr>
        <p:spPr bwMode="auto">
          <a:xfrm>
            <a:off x="6584950" y="2470150"/>
            <a:ext cx="0" cy="1035050"/>
          </a:xfrm>
          <a:prstGeom prst="line">
            <a:avLst/>
          </a:prstGeom>
          <a:noFill/>
          <a:ln w="9525">
            <a:solidFill>
              <a:srgbClr val="000000"/>
            </a:solidFill>
            <a:round/>
            <a:headEnd/>
            <a:tailEnd type="triangle" w="med" len="med"/>
          </a:ln>
        </p:spPr>
        <p:txBody>
          <a:bodyPr/>
          <a:lstStyle/>
          <a:p>
            <a:endParaRPr lang="en-US"/>
          </a:p>
        </p:txBody>
      </p:sp>
      <p:sp>
        <p:nvSpPr>
          <p:cNvPr id="30746" name="Line 29"/>
          <p:cNvSpPr>
            <a:spLocks noChangeShapeType="1"/>
          </p:cNvSpPr>
          <p:nvPr/>
        </p:nvSpPr>
        <p:spPr bwMode="auto">
          <a:xfrm flipV="1">
            <a:off x="6961189" y="2470150"/>
            <a:ext cx="1587" cy="1035050"/>
          </a:xfrm>
          <a:prstGeom prst="line">
            <a:avLst/>
          </a:prstGeom>
          <a:noFill/>
          <a:ln w="9525">
            <a:solidFill>
              <a:srgbClr val="000000"/>
            </a:solidFill>
            <a:round/>
            <a:headEnd/>
            <a:tailEnd type="triangle" w="med" len="med"/>
          </a:ln>
        </p:spPr>
        <p:txBody>
          <a:bodyPr/>
          <a:lstStyle/>
          <a:p>
            <a:endParaRPr lang="en-US"/>
          </a:p>
        </p:txBody>
      </p:sp>
      <p:grpSp>
        <p:nvGrpSpPr>
          <p:cNvPr id="30747" name="Group 30"/>
          <p:cNvGrpSpPr>
            <a:grpSpLocks/>
          </p:cNvGrpSpPr>
          <p:nvPr/>
        </p:nvGrpSpPr>
        <p:grpSpPr bwMode="auto">
          <a:xfrm>
            <a:off x="4137025" y="1716089"/>
            <a:ext cx="376238" cy="2636837"/>
            <a:chOff x="3795" y="3420"/>
            <a:chExt cx="900" cy="5040"/>
          </a:xfrm>
        </p:grpSpPr>
        <p:sp>
          <p:nvSpPr>
            <p:cNvPr id="30791" name="Arc 31"/>
            <p:cNvSpPr>
              <a:spLocks/>
            </p:cNvSpPr>
            <p:nvPr/>
          </p:nvSpPr>
          <p:spPr bwMode="auto">
            <a:xfrm flipH="1">
              <a:off x="3795" y="3420"/>
              <a:ext cx="900" cy="2520"/>
            </a:xfrm>
            <a:custGeom>
              <a:avLst/>
              <a:gdLst>
                <a:gd name="T0" fmla="*/ 0 w 21600"/>
                <a:gd name="T1" fmla="*/ 0 h 21600"/>
                <a:gd name="T2" fmla="*/ 37 w 21600"/>
                <a:gd name="T3" fmla="*/ 294 h 21600"/>
                <a:gd name="T4" fmla="*/ 0 w 21600"/>
                <a:gd name="T5" fmla="*/ 29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00"/>
              </a:solidFill>
              <a:round/>
              <a:headEnd type="triangle" w="med" len="med"/>
              <a:tailEnd/>
            </a:ln>
          </p:spPr>
          <p:txBody>
            <a:bodyPr/>
            <a:lstStyle/>
            <a:p>
              <a:endParaRPr lang="en-US"/>
            </a:p>
          </p:txBody>
        </p:sp>
        <p:sp>
          <p:nvSpPr>
            <p:cNvPr id="30792" name="Arc 32"/>
            <p:cNvSpPr>
              <a:spLocks/>
            </p:cNvSpPr>
            <p:nvPr/>
          </p:nvSpPr>
          <p:spPr bwMode="auto">
            <a:xfrm flipH="1" flipV="1">
              <a:off x="3795" y="5940"/>
              <a:ext cx="900" cy="2520"/>
            </a:xfrm>
            <a:custGeom>
              <a:avLst/>
              <a:gdLst>
                <a:gd name="T0" fmla="*/ 0 w 21600"/>
                <a:gd name="T1" fmla="*/ 0 h 21600"/>
                <a:gd name="T2" fmla="*/ 37 w 21600"/>
                <a:gd name="T3" fmla="*/ 294 h 21600"/>
                <a:gd name="T4" fmla="*/ 0 w 21600"/>
                <a:gd name="T5" fmla="*/ 29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00"/>
              </a:solidFill>
              <a:round/>
              <a:headEnd type="triangle" w="med" len="med"/>
              <a:tailEnd/>
            </a:ln>
          </p:spPr>
          <p:txBody>
            <a:bodyPr/>
            <a:lstStyle/>
            <a:p>
              <a:endParaRPr lang="en-US"/>
            </a:p>
          </p:txBody>
        </p:sp>
      </p:grpSp>
      <p:sp>
        <p:nvSpPr>
          <p:cNvPr id="30748" name="Text Box 33"/>
          <p:cNvSpPr txBox="1">
            <a:spLocks noChangeArrowheads="1"/>
          </p:cNvSpPr>
          <p:nvPr/>
        </p:nvSpPr>
        <p:spPr bwMode="auto">
          <a:xfrm>
            <a:off x="5738814" y="1057276"/>
            <a:ext cx="1881187" cy="377825"/>
          </a:xfrm>
          <a:prstGeom prst="rect">
            <a:avLst/>
          </a:prstGeom>
          <a:noFill/>
          <a:ln w="9525">
            <a:noFill/>
            <a:miter lim="800000"/>
            <a:headEnd/>
            <a:tailEnd/>
          </a:ln>
        </p:spPr>
        <p:txBody>
          <a:bodyPr lIns="54864" tIns="27432" rIns="54864" bIns="27432"/>
          <a:lstStyle/>
          <a:p>
            <a:pPr eaLnBrk="1" hangingPunct="1"/>
            <a:r>
              <a:rPr lang="en-US" sz="900">
                <a:solidFill>
                  <a:srgbClr val="000000"/>
                </a:solidFill>
                <a:latin typeface="Arial Black" pitchFamily="34" charset="0"/>
                <a:cs typeface="Times New Roman" pitchFamily="18" charset="0"/>
              </a:rPr>
              <a:t>THE FIRM’S</a:t>
            </a:r>
            <a:endParaRPr lang="en-US" sz="1600">
              <a:solidFill>
                <a:srgbClr val="000000"/>
              </a:solidFill>
            </a:endParaRPr>
          </a:p>
          <a:p>
            <a:r>
              <a:rPr lang="en-US" sz="1200">
                <a:solidFill>
                  <a:srgbClr val="000000"/>
                </a:solidFill>
                <a:latin typeface="Arial Black" pitchFamily="34" charset="0"/>
                <a:cs typeface="Times New Roman" pitchFamily="18" charset="0"/>
              </a:rPr>
              <a:t>TRUSTWORTHINESS</a:t>
            </a:r>
            <a:endParaRPr lang="en-US" sz="4000">
              <a:solidFill>
                <a:srgbClr val="000000"/>
              </a:solidFill>
            </a:endParaRPr>
          </a:p>
        </p:txBody>
      </p:sp>
      <p:sp>
        <p:nvSpPr>
          <p:cNvPr id="30749" name="Text Box 34"/>
          <p:cNvSpPr txBox="1">
            <a:spLocks noChangeArrowheads="1"/>
          </p:cNvSpPr>
          <p:nvPr/>
        </p:nvSpPr>
        <p:spPr bwMode="auto">
          <a:xfrm>
            <a:off x="5737226" y="4822825"/>
            <a:ext cx="1958975" cy="471488"/>
          </a:xfrm>
          <a:prstGeom prst="rect">
            <a:avLst/>
          </a:prstGeom>
          <a:noFill/>
          <a:ln w="9525">
            <a:noFill/>
            <a:miter lim="800000"/>
            <a:headEnd/>
            <a:tailEnd/>
          </a:ln>
        </p:spPr>
        <p:txBody>
          <a:bodyPr lIns="54864" tIns="27432" rIns="54864" bIns="27432"/>
          <a:lstStyle/>
          <a:p>
            <a:pPr eaLnBrk="1" hangingPunct="1"/>
            <a:r>
              <a:rPr lang="en-US" sz="900">
                <a:solidFill>
                  <a:srgbClr val="000000"/>
                </a:solidFill>
                <a:latin typeface="Arial Black" pitchFamily="34" charset="0"/>
                <a:cs typeface="Times New Roman" pitchFamily="18" charset="0"/>
              </a:rPr>
              <a:t>THE FIRM </a:t>
            </a:r>
            <a:endParaRPr lang="en-US" sz="1600">
              <a:solidFill>
                <a:srgbClr val="000000"/>
              </a:solidFill>
            </a:endParaRPr>
          </a:p>
          <a:p>
            <a:r>
              <a:rPr lang="en-US" sz="900">
                <a:solidFill>
                  <a:srgbClr val="000000"/>
                </a:solidFill>
                <a:latin typeface="Arial Black" pitchFamily="34" charset="0"/>
                <a:cs typeface="Times New Roman" pitchFamily="18" charset="0"/>
              </a:rPr>
              <a:t>REPRESENTATIVE’S</a:t>
            </a:r>
            <a:endParaRPr lang="en-US" sz="1600">
              <a:solidFill>
                <a:srgbClr val="000000"/>
              </a:solidFill>
            </a:endParaRPr>
          </a:p>
          <a:p>
            <a:r>
              <a:rPr lang="en-US" sz="1200">
                <a:solidFill>
                  <a:srgbClr val="000000"/>
                </a:solidFill>
                <a:latin typeface="Arial Black" pitchFamily="34" charset="0"/>
                <a:cs typeface="Times New Roman" pitchFamily="18" charset="0"/>
              </a:rPr>
              <a:t>TRUSTWORTHINESS</a:t>
            </a:r>
            <a:endParaRPr lang="en-US" sz="4000">
              <a:solidFill>
                <a:srgbClr val="000000"/>
              </a:solidFill>
            </a:endParaRPr>
          </a:p>
        </p:txBody>
      </p:sp>
      <p:sp>
        <p:nvSpPr>
          <p:cNvPr id="30750" name="Rectangle 36"/>
          <p:cNvSpPr>
            <a:spLocks noChangeArrowheads="1"/>
          </p:cNvSpPr>
          <p:nvPr/>
        </p:nvSpPr>
        <p:spPr bwMode="auto">
          <a:xfrm>
            <a:off x="4513263" y="3128964"/>
            <a:ext cx="1223962" cy="2447925"/>
          </a:xfrm>
          <a:prstGeom prst="rect">
            <a:avLst/>
          </a:prstGeom>
          <a:solidFill>
            <a:srgbClr val="C0C0C0"/>
          </a:solidFill>
          <a:ln w="25400">
            <a:solidFill>
              <a:srgbClr val="969696"/>
            </a:solidFill>
            <a:miter lim="800000"/>
            <a:headEnd/>
            <a:tailEnd/>
          </a:ln>
        </p:spPr>
        <p:txBody>
          <a:bodyPr/>
          <a:lstStyle/>
          <a:p>
            <a:endParaRPr lang="en-US"/>
          </a:p>
        </p:txBody>
      </p:sp>
      <p:sp>
        <p:nvSpPr>
          <p:cNvPr id="30751" name="Rectangle 37"/>
          <p:cNvSpPr>
            <a:spLocks noChangeArrowheads="1"/>
          </p:cNvSpPr>
          <p:nvPr/>
        </p:nvSpPr>
        <p:spPr bwMode="auto">
          <a:xfrm>
            <a:off x="4513263" y="493714"/>
            <a:ext cx="1223962" cy="2446337"/>
          </a:xfrm>
          <a:prstGeom prst="rect">
            <a:avLst/>
          </a:prstGeom>
          <a:solidFill>
            <a:srgbClr val="C0C0C0"/>
          </a:solidFill>
          <a:ln w="25400">
            <a:solidFill>
              <a:srgbClr val="969696"/>
            </a:solidFill>
            <a:miter lim="800000"/>
            <a:headEnd/>
            <a:tailEnd/>
          </a:ln>
        </p:spPr>
        <p:txBody>
          <a:bodyPr/>
          <a:lstStyle/>
          <a:p>
            <a:endParaRPr lang="en-US"/>
          </a:p>
        </p:txBody>
      </p:sp>
      <p:grpSp>
        <p:nvGrpSpPr>
          <p:cNvPr id="30752" name="Group 38"/>
          <p:cNvGrpSpPr>
            <a:grpSpLocks/>
          </p:cNvGrpSpPr>
          <p:nvPr/>
        </p:nvGrpSpPr>
        <p:grpSpPr bwMode="auto">
          <a:xfrm>
            <a:off x="4608513" y="587376"/>
            <a:ext cx="1035050" cy="2282825"/>
            <a:chOff x="4155" y="1260"/>
            <a:chExt cx="1980" cy="4367"/>
          </a:xfrm>
        </p:grpSpPr>
        <p:sp>
          <p:nvSpPr>
            <p:cNvPr id="30786" name="AutoShape 39"/>
            <p:cNvSpPr>
              <a:spLocks noChangeAspect="1" noChangeArrowheads="1"/>
            </p:cNvSpPr>
            <p:nvPr/>
          </p:nvSpPr>
          <p:spPr bwMode="auto">
            <a:xfrm>
              <a:off x="4155" y="3060"/>
              <a:ext cx="1969" cy="750"/>
            </a:xfrm>
            <a:prstGeom prst="flowChartAlternateProcess">
              <a:avLst/>
            </a:prstGeom>
            <a:solidFill>
              <a:srgbClr val="FFCC99"/>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BENEVOLENCE </a:t>
              </a:r>
              <a:endParaRPr lang="en-US" sz="2800">
                <a:solidFill>
                  <a:srgbClr val="000000"/>
                </a:solidFill>
              </a:endParaRPr>
            </a:p>
          </p:txBody>
        </p:sp>
        <p:sp>
          <p:nvSpPr>
            <p:cNvPr id="30787" name="AutoShape 40"/>
            <p:cNvSpPr>
              <a:spLocks noChangeAspect="1" noChangeArrowheads="1"/>
            </p:cNvSpPr>
            <p:nvPr/>
          </p:nvSpPr>
          <p:spPr bwMode="auto">
            <a:xfrm>
              <a:off x="4155" y="4860"/>
              <a:ext cx="1969" cy="767"/>
            </a:xfrm>
            <a:prstGeom prst="flowChartAlternateProcess">
              <a:avLst/>
            </a:prstGeom>
            <a:solidFill>
              <a:srgbClr val="FFCC99"/>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CHEMISTRY</a:t>
              </a:r>
              <a:endParaRPr lang="en-US" sz="2800">
                <a:solidFill>
                  <a:srgbClr val="000000"/>
                </a:solidFill>
              </a:endParaRPr>
            </a:p>
          </p:txBody>
        </p:sp>
        <p:sp>
          <p:nvSpPr>
            <p:cNvPr id="30788" name="AutoShape 41"/>
            <p:cNvSpPr>
              <a:spLocks noChangeAspect="1" noChangeArrowheads="1"/>
            </p:cNvSpPr>
            <p:nvPr/>
          </p:nvSpPr>
          <p:spPr bwMode="auto">
            <a:xfrm>
              <a:off x="4166" y="3960"/>
              <a:ext cx="1969" cy="785"/>
            </a:xfrm>
            <a:prstGeom prst="flowChartAlternateProcess">
              <a:avLst/>
            </a:prstGeom>
            <a:solidFill>
              <a:srgbClr val="FFCC99"/>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CLIENT ORIENTATION</a:t>
              </a:r>
              <a:endParaRPr lang="en-US" sz="2800">
                <a:solidFill>
                  <a:srgbClr val="000000"/>
                </a:solidFill>
              </a:endParaRPr>
            </a:p>
          </p:txBody>
        </p:sp>
        <p:sp>
          <p:nvSpPr>
            <p:cNvPr id="30789" name="AutoShape 42"/>
            <p:cNvSpPr>
              <a:spLocks noChangeAspect="1" noChangeArrowheads="1"/>
            </p:cNvSpPr>
            <p:nvPr/>
          </p:nvSpPr>
          <p:spPr bwMode="auto">
            <a:xfrm>
              <a:off x="4155" y="1260"/>
              <a:ext cx="1969" cy="732"/>
            </a:xfrm>
            <a:prstGeom prst="flowChartAlternateProcess">
              <a:avLst/>
            </a:prstGeom>
            <a:solidFill>
              <a:srgbClr val="FFCC99"/>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COMPETENCE</a:t>
              </a:r>
              <a:endParaRPr lang="en-US" sz="2800">
                <a:solidFill>
                  <a:srgbClr val="000000"/>
                </a:solidFill>
              </a:endParaRPr>
            </a:p>
          </p:txBody>
        </p:sp>
        <p:sp>
          <p:nvSpPr>
            <p:cNvPr id="30790" name="AutoShape 43"/>
            <p:cNvSpPr>
              <a:spLocks noChangeAspect="1" noChangeArrowheads="1"/>
            </p:cNvSpPr>
            <p:nvPr/>
          </p:nvSpPr>
          <p:spPr bwMode="auto">
            <a:xfrm>
              <a:off x="4155" y="2160"/>
              <a:ext cx="1969" cy="767"/>
            </a:xfrm>
            <a:prstGeom prst="flowChartAlternateProcess">
              <a:avLst/>
            </a:prstGeom>
            <a:solidFill>
              <a:srgbClr val="FFCC99"/>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MORAL INTEGRITY</a:t>
              </a:r>
              <a:endParaRPr lang="en-US" sz="2800">
                <a:solidFill>
                  <a:srgbClr val="000000"/>
                </a:solidFill>
              </a:endParaRPr>
            </a:p>
          </p:txBody>
        </p:sp>
      </p:grpSp>
      <p:sp>
        <p:nvSpPr>
          <p:cNvPr id="30753" name="AutoShape 44"/>
          <p:cNvSpPr>
            <a:spLocks noChangeAspect="1" noChangeArrowheads="1"/>
          </p:cNvSpPr>
          <p:nvPr/>
        </p:nvSpPr>
        <p:spPr bwMode="auto">
          <a:xfrm>
            <a:off x="4608513" y="4154488"/>
            <a:ext cx="1028700" cy="387350"/>
          </a:xfrm>
          <a:prstGeom prst="flowChartAlternateProcess">
            <a:avLst/>
          </a:prstGeom>
          <a:solidFill>
            <a:srgbClr val="FF9966"/>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BENEVOLENCE </a:t>
            </a:r>
            <a:endParaRPr lang="en-US" sz="2800">
              <a:solidFill>
                <a:srgbClr val="000000"/>
              </a:solidFill>
            </a:endParaRPr>
          </a:p>
        </p:txBody>
      </p:sp>
      <p:sp>
        <p:nvSpPr>
          <p:cNvPr id="30754" name="AutoShape 45"/>
          <p:cNvSpPr>
            <a:spLocks noChangeAspect="1" noChangeArrowheads="1"/>
          </p:cNvSpPr>
          <p:nvPr/>
        </p:nvSpPr>
        <p:spPr bwMode="auto">
          <a:xfrm>
            <a:off x="4608513" y="5084763"/>
            <a:ext cx="1035050" cy="438150"/>
          </a:xfrm>
          <a:prstGeom prst="flowChartAlternateProcess">
            <a:avLst/>
          </a:prstGeom>
          <a:solidFill>
            <a:srgbClr val="FF9966"/>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CHEMISTRY</a:t>
            </a:r>
            <a:endParaRPr lang="en-US" sz="2800">
              <a:solidFill>
                <a:srgbClr val="000000"/>
              </a:solidFill>
            </a:endParaRPr>
          </a:p>
        </p:txBody>
      </p:sp>
      <p:sp>
        <p:nvSpPr>
          <p:cNvPr id="30755" name="AutoShape 46"/>
          <p:cNvSpPr>
            <a:spLocks noChangeAspect="1" noChangeArrowheads="1"/>
          </p:cNvSpPr>
          <p:nvPr/>
        </p:nvSpPr>
        <p:spPr bwMode="auto">
          <a:xfrm>
            <a:off x="4613275" y="4619625"/>
            <a:ext cx="1030288" cy="406400"/>
          </a:xfrm>
          <a:prstGeom prst="flowChartAlternateProcess">
            <a:avLst/>
          </a:prstGeom>
          <a:solidFill>
            <a:srgbClr val="FF9966"/>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CLIENT ORIENTATION</a:t>
            </a:r>
            <a:endParaRPr lang="en-US" sz="2800">
              <a:solidFill>
                <a:srgbClr val="000000"/>
              </a:solidFill>
            </a:endParaRPr>
          </a:p>
        </p:txBody>
      </p:sp>
      <p:sp>
        <p:nvSpPr>
          <p:cNvPr id="30756" name="AutoShape 47"/>
          <p:cNvSpPr>
            <a:spLocks noChangeAspect="1" noChangeArrowheads="1"/>
          </p:cNvSpPr>
          <p:nvPr/>
        </p:nvSpPr>
        <p:spPr bwMode="auto">
          <a:xfrm>
            <a:off x="4608513" y="3222626"/>
            <a:ext cx="1028700" cy="379413"/>
          </a:xfrm>
          <a:prstGeom prst="flowChartAlternateProcess">
            <a:avLst/>
          </a:prstGeom>
          <a:solidFill>
            <a:srgbClr val="FF9966"/>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COMPETENCE</a:t>
            </a:r>
            <a:endParaRPr lang="en-US" sz="2800">
              <a:solidFill>
                <a:srgbClr val="000000"/>
              </a:solidFill>
            </a:endParaRPr>
          </a:p>
        </p:txBody>
      </p:sp>
      <p:sp>
        <p:nvSpPr>
          <p:cNvPr id="30757" name="AutoShape 48"/>
          <p:cNvSpPr>
            <a:spLocks noChangeAspect="1" noChangeArrowheads="1"/>
          </p:cNvSpPr>
          <p:nvPr/>
        </p:nvSpPr>
        <p:spPr bwMode="auto">
          <a:xfrm>
            <a:off x="4608513" y="3687764"/>
            <a:ext cx="1028700" cy="396875"/>
          </a:xfrm>
          <a:prstGeom prst="flowChartAlternateProcess">
            <a:avLst/>
          </a:prstGeom>
          <a:solidFill>
            <a:srgbClr val="FF9966"/>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MORAL INTEGRITY</a:t>
            </a:r>
            <a:endParaRPr lang="en-US" sz="2800">
              <a:solidFill>
                <a:srgbClr val="000000"/>
              </a:solidFill>
            </a:endParaRPr>
          </a:p>
        </p:txBody>
      </p:sp>
      <p:sp>
        <p:nvSpPr>
          <p:cNvPr id="30758" name="Line 49"/>
          <p:cNvSpPr>
            <a:spLocks noChangeShapeType="1"/>
          </p:cNvSpPr>
          <p:nvPr/>
        </p:nvSpPr>
        <p:spPr bwMode="auto">
          <a:xfrm>
            <a:off x="5737226" y="1716089"/>
            <a:ext cx="658813" cy="566737"/>
          </a:xfrm>
          <a:prstGeom prst="line">
            <a:avLst/>
          </a:prstGeom>
          <a:noFill/>
          <a:ln w="9525">
            <a:solidFill>
              <a:srgbClr val="000000"/>
            </a:solidFill>
            <a:round/>
            <a:headEnd/>
            <a:tailEnd type="triangle" w="med" len="med"/>
          </a:ln>
        </p:spPr>
        <p:txBody>
          <a:bodyPr/>
          <a:lstStyle/>
          <a:p>
            <a:endParaRPr lang="en-US"/>
          </a:p>
        </p:txBody>
      </p:sp>
      <p:sp>
        <p:nvSpPr>
          <p:cNvPr id="30759" name="Line 50"/>
          <p:cNvSpPr>
            <a:spLocks noChangeShapeType="1"/>
          </p:cNvSpPr>
          <p:nvPr/>
        </p:nvSpPr>
        <p:spPr bwMode="auto">
          <a:xfrm flipV="1">
            <a:off x="5737226" y="3694113"/>
            <a:ext cx="658813" cy="658812"/>
          </a:xfrm>
          <a:prstGeom prst="line">
            <a:avLst/>
          </a:prstGeom>
          <a:noFill/>
          <a:ln w="9525">
            <a:solidFill>
              <a:srgbClr val="000000"/>
            </a:solidFill>
            <a:round/>
            <a:headEnd/>
            <a:tailEnd type="triangle" w="med" len="med"/>
          </a:ln>
        </p:spPr>
        <p:txBody>
          <a:bodyPr/>
          <a:lstStyle/>
          <a:p>
            <a:endParaRPr lang="en-US"/>
          </a:p>
        </p:txBody>
      </p:sp>
      <p:sp>
        <p:nvSpPr>
          <p:cNvPr id="30760" name="Text Box 51"/>
          <p:cNvSpPr txBox="1">
            <a:spLocks noChangeArrowheads="1"/>
          </p:cNvSpPr>
          <p:nvPr/>
        </p:nvSpPr>
        <p:spPr bwMode="auto">
          <a:xfrm>
            <a:off x="7339014" y="304800"/>
            <a:ext cx="1000125" cy="469900"/>
          </a:xfrm>
          <a:prstGeom prst="rect">
            <a:avLst/>
          </a:prstGeom>
          <a:noFill/>
          <a:ln w="9525">
            <a:noFill/>
            <a:miter lim="800000"/>
            <a:headEnd/>
            <a:tailEnd/>
          </a:ln>
        </p:spPr>
        <p:txBody>
          <a:bodyPr lIns="54864" tIns="27432" rIns="54864" bIns="27432"/>
          <a:lstStyle/>
          <a:p>
            <a:pPr algn="ctr" eaLnBrk="1" hangingPunct="1"/>
            <a:r>
              <a:rPr lang="en-US" sz="800">
                <a:solidFill>
                  <a:srgbClr val="000000"/>
                </a:solidFill>
                <a:latin typeface="Arial Black" pitchFamily="34" charset="0"/>
                <a:cs typeface="Times New Roman" pitchFamily="18" charset="0"/>
              </a:rPr>
              <a:t>TRUSTING</a:t>
            </a:r>
            <a:endParaRPr lang="en-US" sz="1200">
              <a:solidFill>
                <a:srgbClr val="000000"/>
              </a:solidFill>
            </a:endParaRPr>
          </a:p>
          <a:p>
            <a:pPr algn="ctr"/>
            <a:r>
              <a:rPr lang="en-US" sz="1000">
                <a:solidFill>
                  <a:srgbClr val="000000"/>
                </a:solidFill>
                <a:latin typeface="Arial Black" pitchFamily="34" charset="0"/>
                <a:cs typeface="Times New Roman" pitchFamily="18" charset="0"/>
              </a:rPr>
              <a:t>INTENTION</a:t>
            </a:r>
            <a:endParaRPr lang="en-US" sz="3200">
              <a:solidFill>
                <a:srgbClr val="000000"/>
              </a:solidFill>
            </a:endParaRPr>
          </a:p>
        </p:txBody>
      </p:sp>
      <p:sp>
        <p:nvSpPr>
          <p:cNvPr id="30761" name="Text Box 52"/>
          <p:cNvSpPr txBox="1">
            <a:spLocks noChangeArrowheads="1"/>
          </p:cNvSpPr>
          <p:nvPr/>
        </p:nvSpPr>
        <p:spPr bwMode="auto">
          <a:xfrm>
            <a:off x="8939214" y="304800"/>
            <a:ext cx="1423987" cy="630238"/>
          </a:xfrm>
          <a:prstGeom prst="rect">
            <a:avLst/>
          </a:prstGeom>
          <a:noFill/>
          <a:ln w="9525">
            <a:noFill/>
            <a:miter lim="800000"/>
            <a:headEnd/>
            <a:tailEnd/>
          </a:ln>
        </p:spPr>
        <p:txBody>
          <a:bodyPr lIns="54864" tIns="27432" rIns="54864" bIns="27432"/>
          <a:lstStyle/>
          <a:p>
            <a:pPr algn="ctr" eaLnBrk="1" hangingPunct="1"/>
            <a:r>
              <a:rPr lang="en-US" sz="900">
                <a:solidFill>
                  <a:srgbClr val="000000"/>
                </a:solidFill>
                <a:latin typeface="Arial Black" pitchFamily="34" charset="0"/>
                <a:cs typeface="Times New Roman" pitchFamily="18" charset="0"/>
              </a:rPr>
              <a:t>BEHAVIORAL MANIFESTATIONS</a:t>
            </a:r>
            <a:r>
              <a:rPr lang="en-US" sz="800">
                <a:solidFill>
                  <a:srgbClr val="000000"/>
                </a:solidFill>
                <a:latin typeface="Arial Black" pitchFamily="34" charset="0"/>
                <a:cs typeface="Times New Roman" pitchFamily="18" charset="0"/>
              </a:rPr>
              <a:t> OF TRUST</a:t>
            </a:r>
            <a:endParaRPr lang="en-US" sz="2400">
              <a:solidFill>
                <a:srgbClr val="000000"/>
              </a:solidFill>
            </a:endParaRPr>
          </a:p>
        </p:txBody>
      </p:sp>
      <p:sp>
        <p:nvSpPr>
          <p:cNvPr id="30762" name="Line 53"/>
          <p:cNvSpPr>
            <a:spLocks noChangeShapeType="1"/>
          </p:cNvSpPr>
          <p:nvPr/>
        </p:nvSpPr>
        <p:spPr bwMode="auto">
          <a:xfrm flipV="1">
            <a:off x="5832476" y="2374900"/>
            <a:ext cx="563563" cy="660400"/>
          </a:xfrm>
          <a:prstGeom prst="line">
            <a:avLst/>
          </a:prstGeom>
          <a:noFill/>
          <a:ln w="9525">
            <a:solidFill>
              <a:srgbClr val="000000"/>
            </a:solidFill>
            <a:round/>
            <a:headEnd/>
            <a:tailEnd type="triangle" w="med" len="med"/>
          </a:ln>
        </p:spPr>
        <p:txBody>
          <a:bodyPr/>
          <a:lstStyle/>
          <a:p>
            <a:endParaRPr lang="en-US"/>
          </a:p>
        </p:txBody>
      </p:sp>
      <p:sp>
        <p:nvSpPr>
          <p:cNvPr id="30763" name="Line 54"/>
          <p:cNvSpPr>
            <a:spLocks noChangeShapeType="1"/>
          </p:cNvSpPr>
          <p:nvPr/>
        </p:nvSpPr>
        <p:spPr bwMode="auto">
          <a:xfrm>
            <a:off x="5832476" y="3035301"/>
            <a:ext cx="563563" cy="563563"/>
          </a:xfrm>
          <a:prstGeom prst="line">
            <a:avLst/>
          </a:prstGeom>
          <a:noFill/>
          <a:ln w="9525">
            <a:solidFill>
              <a:srgbClr val="000000"/>
            </a:solidFill>
            <a:round/>
            <a:headEnd/>
            <a:tailEnd type="triangle" w="med" len="med"/>
          </a:ln>
        </p:spPr>
        <p:txBody>
          <a:bodyPr/>
          <a:lstStyle/>
          <a:p>
            <a:endParaRPr lang="en-US"/>
          </a:p>
        </p:txBody>
      </p:sp>
      <p:sp>
        <p:nvSpPr>
          <p:cNvPr id="30764" name="Line 55"/>
          <p:cNvSpPr>
            <a:spLocks noChangeShapeType="1"/>
          </p:cNvSpPr>
          <p:nvPr/>
        </p:nvSpPr>
        <p:spPr bwMode="auto">
          <a:xfrm>
            <a:off x="5737226" y="1716088"/>
            <a:ext cx="658813" cy="1789112"/>
          </a:xfrm>
          <a:prstGeom prst="line">
            <a:avLst/>
          </a:prstGeom>
          <a:noFill/>
          <a:ln w="9525">
            <a:solidFill>
              <a:srgbClr val="000000"/>
            </a:solidFill>
            <a:round/>
            <a:headEnd/>
            <a:tailEnd type="triangle" w="med" len="med"/>
          </a:ln>
        </p:spPr>
        <p:txBody>
          <a:bodyPr/>
          <a:lstStyle/>
          <a:p>
            <a:endParaRPr lang="en-US"/>
          </a:p>
        </p:txBody>
      </p:sp>
      <p:sp>
        <p:nvSpPr>
          <p:cNvPr id="30765" name="Line 56"/>
          <p:cNvSpPr>
            <a:spLocks noChangeShapeType="1"/>
          </p:cNvSpPr>
          <p:nvPr/>
        </p:nvSpPr>
        <p:spPr bwMode="auto">
          <a:xfrm flipV="1">
            <a:off x="5737226" y="2470151"/>
            <a:ext cx="658813" cy="1882775"/>
          </a:xfrm>
          <a:prstGeom prst="line">
            <a:avLst/>
          </a:prstGeom>
          <a:noFill/>
          <a:ln w="9525">
            <a:solidFill>
              <a:srgbClr val="000000"/>
            </a:solidFill>
            <a:round/>
            <a:headEnd/>
            <a:tailEnd type="triangle" w="med" len="med"/>
          </a:ln>
        </p:spPr>
        <p:txBody>
          <a:bodyPr/>
          <a:lstStyle/>
          <a:p>
            <a:endParaRPr lang="en-US"/>
          </a:p>
        </p:txBody>
      </p:sp>
      <p:sp>
        <p:nvSpPr>
          <p:cNvPr id="30766" name="Line 57"/>
          <p:cNvSpPr>
            <a:spLocks noChangeShapeType="1"/>
          </p:cNvSpPr>
          <p:nvPr/>
        </p:nvSpPr>
        <p:spPr bwMode="auto">
          <a:xfrm>
            <a:off x="5832476" y="398464"/>
            <a:ext cx="658813" cy="3106737"/>
          </a:xfrm>
          <a:prstGeom prst="line">
            <a:avLst/>
          </a:prstGeom>
          <a:noFill/>
          <a:ln w="9525">
            <a:solidFill>
              <a:srgbClr val="000000"/>
            </a:solidFill>
            <a:round/>
            <a:headEnd/>
            <a:tailEnd type="triangle" w="med" len="med"/>
          </a:ln>
        </p:spPr>
        <p:txBody>
          <a:bodyPr/>
          <a:lstStyle/>
          <a:p>
            <a:endParaRPr lang="en-US"/>
          </a:p>
        </p:txBody>
      </p:sp>
      <p:sp>
        <p:nvSpPr>
          <p:cNvPr id="30767" name="Line 58"/>
          <p:cNvSpPr>
            <a:spLocks noChangeShapeType="1"/>
          </p:cNvSpPr>
          <p:nvPr/>
        </p:nvSpPr>
        <p:spPr bwMode="auto">
          <a:xfrm flipV="1">
            <a:off x="5832476" y="2470150"/>
            <a:ext cx="658813" cy="3200400"/>
          </a:xfrm>
          <a:prstGeom prst="line">
            <a:avLst/>
          </a:prstGeom>
          <a:noFill/>
          <a:ln w="9525">
            <a:solidFill>
              <a:srgbClr val="000000"/>
            </a:solidFill>
            <a:round/>
            <a:headEnd/>
            <a:tailEnd type="triangle" w="med" len="med"/>
          </a:ln>
        </p:spPr>
        <p:txBody>
          <a:bodyPr/>
          <a:lstStyle/>
          <a:p>
            <a:endParaRPr lang="en-US"/>
          </a:p>
        </p:txBody>
      </p:sp>
      <p:sp>
        <p:nvSpPr>
          <p:cNvPr id="30768" name="AutoShape 59"/>
          <p:cNvSpPr>
            <a:spLocks noChangeAspect="1" noChangeArrowheads="1"/>
          </p:cNvSpPr>
          <p:nvPr/>
        </p:nvSpPr>
        <p:spPr bwMode="auto">
          <a:xfrm>
            <a:off x="9502776" y="2657475"/>
            <a:ext cx="936625" cy="565150"/>
          </a:xfrm>
          <a:prstGeom prst="flowChartAlternateProcess">
            <a:avLst/>
          </a:prstGeom>
          <a:solidFill>
            <a:srgbClr val="CCFFCC"/>
          </a:solidFill>
          <a:ln w="9525">
            <a:solidFill>
              <a:srgbClr val="000000"/>
            </a:solidFill>
            <a:miter lim="800000"/>
            <a:headEnd/>
            <a:tailEnd/>
          </a:ln>
        </p:spPr>
        <p:txBody>
          <a:bodyPr lIns="53767" tIns="26884" rIns="53767" bIns="26884"/>
          <a:lstStyle/>
          <a:p>
            <a:pPr algn="ctr" eaLnBrk="1" hangingPunct="1"/>
            <a:endParaRPr lang="en-US" sz="900" b="1">
              <a:solidFill>
                <a:srgbClr val="000000"/>
              </a:solidFill>
              <a:latin typeface="Arial Narrow" pitchFamily="34" charset="0"/>
              <a:cs typeface="Times New Roman" pitchFamily="18" charset="0"/>
            </a:endParaRPr>
          </a:p>
          <a:p>
            <a:pPr algn="ctr" eaLnBrk="1" hangingPunct="1"/>
            <a:r>
              <a:rPr lang="en-US" sz="900" b="1">
                <a:solidFill>
                  <a:srgbClr val="000000"/>
                </a:solidFill>
                <a:latin typeface="Arial Narrow" pitchFamily="34" charset="0"/>
                <a:cs typeface="Times New Roman" pitchFamily="18" charset="0"/>
              </a:rPr>
              <a:t>SATISFACTION</a:t>
            </a:r>
            <a:endParaRPr lang="en-US" sz="3200">
              <a:solidFill>
                <a:srgbClr val="000000"/>
              </a:solidFill>
            </a:endParaRPr>
          </a:p>
        </p:txBody>
      </p:sp>
      <p:sp>
        <p:nvSpPr>
          <p:cNvPr id="30769" name="Line 60"/>
          <p:cNvSpPr>
            <a:spLocks noChangeShapeType="1"/>
          </p:cNvSpPr>
          <p:nvPr/>
        </p:nvSpPr>
        <p:spPr bwMode="auto">
          <a:xfrm>
            <a:off x="7243763" y="2281239"/>
            <a:ext cx="754062" cy="1587"/>
          </a:xfrm>
          <a:prstGeom prst="line">
            <a:avLst/>
          </a:prstGeom>
          <a:noFill/>
          <a:ln w="9525">
            <a:solidFill>
              <a:srgbClr val="000000"/>
            </a:solidFill>
            <a:round/>
            <a:headEnd/>
            <a:tailEnd/>
          </a:ln>
        </p:spPr>
        <p:txBody>
          <a:bodyPr/>
          <a:lstStyle/>
          <a:p>
            <a:endParaRPr lang="en-US"/>
          </a:p>
        </p:txBody>
      </p:sp>
      <p:sp>
        <p:nvSpPr>
          <p:cNvPr id="30770" name="Line 61"/>
          <p:cNvSpPr>
            <a:spLocks noChangeShapeType="1"/>
          </p:cNvSpPr>
          <p:nvPr/>
        </p:nvSpPr>
        <p:spPr bwMode="auto">
          <a:xfrm>
            <a:off x="7243763" y="2093914"/>
            <a:ext cx="1789112" cy="1587"/>
          </a:xfrm>
          <a:prstGeom prst="line">
            <a:avLst/>
          </a:prstGeom>
          <a:noFill/>
          <a:ln w="9525">
            <a:solidFill>
              <a:srgbClr val="000000"/>
            </a:solidFill>
            <a:round/>
            <a:headEnd/>
            <a:tailEnd/>
          </a:ln>
        </p:spPr>
        <p:txBody>
          <a:bodyPr/>
          <a:lstStyle/>
          <a:p>
            <a:endParaRPr lang="en-US"/>
          </a:p>
        </p:txBody>
      </p:sp>
      <p:sp>
        <p:nvSpPr>
          <p:cNvPr id="30771" name="Line 62"/>
          <p:cNvSpPr>
            <a:spLocks noChangeShapeType="1"/>
          </p:cNvSpPr>
          <p:nvPr/>
        </p:nvSpPr>
        <p:spPr bwMode="auto">
          <a:xfrm>
            <a:off x="7243763" y="1905000"/>
            <a:ext cx="2730500" cy="1588"/>
          </a:xfrm>
          <a:prstGeom prst="line">
            <a:avLst/>
          </a:prstGeom>
          <a:noFill/>
          <a:ln w="9525">
            <a:solidFill>
              <a:srgbClr val="000000"/>
            </a:solidFill>
            <a:round/>
            <a:headEnd/>
            <a:tailEnd/>
          </a:ln>
        </p:spPr>
        <p:txBody>
          <a:bodyPr/>
          <a:lstStyle/>
          <a:p>
            <a:endParaRPr lang="en-US"/>
          </a:p>
        </p:txBody>
      </p:sp>
      <p:sp>
        <p:nvSpPr>
          <p:cNvPr id="30772" name="Line 63"/>
          <p:cNvSpPr>
            <a:spLocks noChangeShapeType="1"/>
          </p:cNvSpPr>
          <p:nvPr/>
        </p:nvSpPr>
        <p:spPr bwMode="auto">
          <a:xfrm>
            <a:off x="7243763" y="3976689"/>
            <a:ext cx="2730500" cy="1587"/>
          </a:xfrm>
          <a:prstGeom prst="line">
            <a:avLst/>
          </a:prstGeom>
          <a:noFill/>
          <a:ln w="9525">
            <a:solidFill>
              <a:srgbClr val="000000"/>
            </a:solidFill>
            <a:round/>
            <a:headEnd/>
            <a:tailEnd/>
          </a:ln>
        </p:spPr>
        <p:txBody>
          <a:bodyPr/>
          <a:lstStyle/>
          <a:p>
            <a:endParaRPr lang="en-US"/>
          </a:p>
        </p:txBody>
      </p:sp>
      <p:sp>
        <p:nvSpPr>
          <p:cNvPr id="30773" name="Line 64"/>
          <p:cNvSpPr>
            <a:spLocks noChangeShapeType="1"/>
          </p:cNvSpPr>
          <p:nvPr/>
        </p:nvSpPr>
        <p:spPr bwMode="auto">
          <a:xfrm>
            <a:off x="7243763" y="3787775"/>
            <a:ext cx="1789112" cy="1588"/>
          </a:xfrm>
          <a:prstGeom prst="line">
            <a:avLst/>
          </a:prstGeom>
          <a:noFill/>
          <a:ln w="9525">
            <a:solidFill>
              <a:srgbClr val="000000"/>
            </a:solidFill>
            <a:round/>
            <a:headEnd/>
            <a:tailEnd/>
          </a:ln>
        </p:spPr>
        <p:txBody>
          <a:bodyPr/>
          <a:lstStyle/>
          <a:p>
            <a:endParaRPr lang="en-US"/>
          </a:p>
        </p:txBody>
      </p:sp>
      <p:sp>
        <p:nvSpPr>
          <p:cNvPr id="30774" name="Line 65"/>
          <p:cNvSpPr>
            <a:spLocks noChangeShapeType="1"/>
          </p:cNvSpPr>
          <p:nvPr/>
        </p:nvSpPr>
        <p:spPr bwMode="auto">
          <a:xfrm>
            <a:off x="7243763" y="3598864"/>
            <a:ext cx="754062" cy="1587"/>
          </a:xfrm>
          <a:prstGeom prst="line">
            <a:avLst/>
          </a:prstGeom>
          <a:noFill/>
          <a:ln w="9525">
            <a:solidFill>
              <a:srgbClr val="000000"/>
            </a:solidFill>
            <a:round/>
            <a:headEnd/>
            <a:tailEnd/>
          </a:ln>
        </p:spPr>
        <p:txBody>
          <a:bodyPr/>
          <a:lstStyle/>
          <a:p>
            <a:endParaRPr lang="en-US"/>
          </a:p>
        </p:txBody>
      </p:sp>
      <p:sp>
        <p:nvSpPr>
          <p:cNvPr id="30775" name="Line 66"/>
          <p:cNvSpPr>
            <a:spLocks noChangeShapeType="1"/>
          </p:cNvSpPr>
          <p:nvPr/>
        </p:nvSpPr>
        <p:spPr bwMode="auto">
          <a:xfrm flipV="1">
            <a:off x="7997825" y="3222625"/>
            <a:ext cx="0" cy="376238"/>
          </a:xfrm>
          <a:prstGeom prst="line">
            <a:avLst/>
          </a:prstGeom>
          <a:noFill/>
          <a:ln w="9525">
            <a:solidFill>
              <a:srgbClr val="000000"/>
            </a:solidFill>
            <a:round/>
            <a:headEnd/>
            <a:tailEnd type="triangle" w="med" len="med"/>
          </a:ln>
        </p:spPr>
        <p:txBody>
          <a:bodyPr/>
          <a:lstStyle/>
          <a:p>
            <a:endParaRPr lang="en-US"/>
          </a:p>
        </p:txBody>
      </p:sp>
      <p:sp>
        <p:nvSpPr>
          <p:cNvPr id="30776" name="Line 67"/>
          <p:cNvSpPr>
            <a:spLocks noChangeShapeType="1"/>
          </p:cNvSpPr>
          <p:nvPr/>
        </p:nvSpPr>
        <p:spPr bwMode="auto">
          <a:xfrm flipV="1">
            <a:off x="9032875" y="3222625"/>
            <a:ext cx="0" cy="565150"/>
          </a:xfrm>
          <a:prstGeom prst="line">
            <a:avLst/>
          </a:prstGeom>
          <a:noFill/>
          <a:ln w="9525">
            <a:solidFill>
              <a:srgbClr val="000000"/>
            </a:solidFill>
            <a:round/>
            <a:headEnd/>
            <a:tailEnd type="triangle" w="med" len="med"/>
          </a:ln>
        </p:spPr>
        <p:txBody>
          <a:bodyPr/>
          <a:lstStyle/>
          <a:p>
            <a:endParaRPr lang="en-US"/>
          </a:p>
        </p:txBody>
      </p:sp>
      <p:sp>
        <p:nvSpPr>
          <p:cNvPr id="30777" name="Line 68"/>
          <p:cNvSpPr>
            <a:spLocks noChangeShapeType="1"/>
          </p:cNvSpPr>
          <p:nvPr/>
        </p:nvSpPr>
        <p:spPr bwMode="auto">
          <a:xfrm flipV="1">
            <a:off x="9974263" y="3222626"/>
            <a:ext cx="0" cy="754063"/>
          </a:xfrm>
          <a:prstGeom prst="line">
            <a:avLst/>
          </a:prstGeom>
          <a:noFill/>
          <a:ln w="9525">
            <a:solidFill>
              <a:srgbClr val="000000"/>
            </a:solidFill>
            <a:round/>
            <a:headEnd/>
            <a:tailEnd type="triangle" w="med" len="med"/>
          </a:ln>
        </p:spPr>
        <p:txBody>
          <a:bodyPr/>
          <a:lstStyle/>
          <a:p>
            <a:endParaRPr lang="en-US"/>
          </a:p>
        </p:txBody>
      </p:sp>
      <p:sp>
        <p:nvSpPr>
          <p:cNvPr id="30778" name="Line 69"/>
          <p:cNvSpPr>
            <a:spLocks noChangeShapeType="1"/>
          </p:cNvSpPr>
          <p:nvPr/>
        </p:nvSpPr>
        <p:spPr bwMode="auto">
          <a:xfrm>
            <a:off x="7997825" y="2281239"/>
            <a:ext cx="0" cy="376237"/>
          </a:xfrm>
          <a:prstGeom prst="line">
            <a:avLst/>
          </a:prstGeom>
          <a:noFill/>
          <a:ln w="9525">
            <a:solidFill>
              <a:srgbClr val="000000"/>
            </a:solidFill>
            <a:round/>
            <a:headEnd/>
            <a:tailEnd type="triangle" w="med" len="med"/>
          </a:ln>
        </p:spPr>
        <p:txBody>
          <a:bodyPr/>
          <a:lstStyle/>
          <a:p>
            <a:endParaRPr lang="en-US"/>
          </a:p>
        </p:txBody>
      </p:sp>
      <p:sp>
        <p:nvSpPr>
          <p:cNvPr id="30779" name="Line 70"/>
          <p:cNvSpPr>
            <a:spLocks noChangeShapeType="1"/>
          </p:cNvSpPr>
          <p:nvPr/>
        </p:nvSpPr>
        <p:spPr bwMode="auto">
          <a:xfrm>
            <a:off x="9032875" y="2093913"/>
            <a:ext cx="0" cy="563562"/>
          </a:xfrm>
          <a:prstGeom prst="line">
            <a:avLst/>
          </a:prstGeom>
          <a:noFill/>
          <a:ln w="9525">
            <a:solidFill>
              <a:srgbClr val="000000"/>
            </a:solidFill>
            <a:round/>
            <a:headEnd/>
            <a:tailEnd type="triangle" w="med" len="med"/>
          </a:ln>
        </p:spPr>
        <p:txBody>
          <a:bodyPr/>
          <a:lstStyle/>
          <a:p>
            <a:endParaRPr lang="en-US"/>
          </a:p>
        </p:txBody>
      </p:sp>
      <p:sp>
        <p:nvSpPr>
          <p:cNvPr id="30780" name="Line 71"/>
          <p:cNvSpPr>
            <a:spLocks noChangeShapeType="1"/>
          </p:cNvSpPr>
          <p:nvPr/>
        </p:nvSpPr>
        <p:spPr bwMode="auto">
          <a:xfrm>
            <a:off x="9974263" y="1905001"/>
            <a:ext cx="0" cy="752475"/>
          </a:xfrm>
          <a:prstGeom prst="line">
            <a:avLst/>
          </a:prstGeom>
          <a:noFill/>
          <a:ln w="9525">
            <a:solidFill>
              <a:srgbClr val="000000"/>
            </a:solidFill>
            <a:round/>
            <a:headEnd/>
            <a:tailEnd type="triangle" w="med" len="med"/>
          </a:ln>
        </p:spPr>
        <p:txBody>
          <a:bodyPr/>
          <a:lstStyle/>
          <a:p>
            <a:endParaRPr lang="en-US"/>
          </a:p>
        </p:txBody>
      </p:sp>
      <p:sp>
        <p:nvSpPr>
          <p:cNvPr id="30781" name="Line 72"/>
          <p:cNvSpPr>
            <a:spLocks noChangeShapeType="1"/>
          </p:cNvSpPr>
          <p:nvPr/>
        </p:nvSpPr>
        <p:spPr bwMode="auto">
          <a:xfrm>
            <a:off x="8374064" y="2940050"/>
            <a:ext cx="282575" cy="1588"/>
          </a:xfrm>
          <a:prstGeom prst="line">
            <a:avLst/>
          </a:prstGeom>
          <a:noFill/>
          <a:ln w="9525">
            <a:solidFill>
              <a:srgbClr val="000000"/>
            </a:solidFill>
            <a:round/>
            <a:headEnd/>
            <a:tailEnd type="triangle" w="med" len="med"/>
          </a:ln>
        </p:spPr>
        <p:txBody>
          <a:bodyPr/>
          <a:lstStyle/>
          <a:p>
            <a:endParaRPr lang="en-US"/>
          </a:p>
        </p:txBody>
      </p:sp>
      <p:sp>
        <p:nvSpPr>
          <p:cNvPr id="30782" name="Line 73"/>
          <p:cNvSpPr>
            <a:spLocks noChangeShapeType="1"/>
          </p:cNvSpPr>
          <p:nvPr/>
        </p:nvSpPr>
        <p:spPr bwMode="auto">
          <a:xfrm flipH="1">
            <a:off x="9315451" y="2940050"/>
            <a:ext cx="187325" cy="1588"/>
          </a:xfrm>
          <a:prstGeom prst="line">
            <a:avLst/>
          </a:prstGeom>
          <a:noFill/>
          <a:ln w="9525">
            <a:solidFill>
              <a:srgbClr val="000000"/>
            </a:solidFill>
            <a:round/>
            <a:headEnd/>
            <a:tailEnd type="triangle" w="med" len="med"/>
          </a:ln>
        </p:spPr>
        <p:txBody>
          <a:bodyPr/>
          <a:lstStyle/>
          <a:p>
            <a:endParaRPr lang="en-US"/>
          </a:p>
        </p:txBody>
      </p:sp>
      <p:sp>
        <p:nvSpPr>
          <p:cNvPr id="30783" name="Line 74"/>
          <p:cNvSpPr>
            <a:spLocks noChangeShapeType="1"/>
          </p:cNvSpPr>
          <p:nvPr/>
        </p:nvSpPr>
        <p:spPr bwMode="auto">
          <a:xfrm flipH="1" flipV="1">
            <a:off x="8229600" y="3276600"/>
            <a:ext cx="685800" cy="1219200"/>
          </a:xfrm>
          <a:prstGeom prst="line">
            <a:avLst/>
          </a:prstGeom>
          <a:noFill/>
          <a:ln w="9525">
            <a:solidFill>
              <a:srgbClr val="000000"/>
            </a:solidFill>
            <a:round/>
            <a:headEnd/>
            <a:tailEnd type="triangle" w="med" len="med"/>
          </a:ln>
        </p:spPr>
        <p:txBody>
          <a:bodyPr/>
          <a:lstStyle/>
          <a:p>
            <a:endParaRPr lang="en-US"/>
          </a:p>
        </p:txBody>
      </p:sp>
      <p:sp>
        <p:nvSpPr>
          <p:cNvPr id="30784" name="Line 75"/>
          <p:cNvSpPr>
            <a:spLocks noChangeShapeType="1"/>
          </p:cNvSpPr>
          <p:nvPr/>
        </p:nvSpPr>
        <p:spPr bwMode="auto">
          <a:xfrm flipH="1" flipV="1">
            <a:off x="9144000" y="3352800"/>
            <a:ext cx="152400" cy="1143000"/>
          </a:xfrm>
          <a:prstGeom prst="line">
            <a:avLst/>
          </a:prstGeom>
          <a:noFill/>
          <a:ln w="9525">
            <a:solidFill>
              <a:srgbClr val="000000"/>
            </a:solidFill>
            <a:round/>
            <a:headEnd/>
            <a:tailEnd type="triangle" w="med" len="med"/>
          </a:ln>
        </p:spPr>
        <p:txBody>
          <a:bodyPr/>
          <a:lstStyle/>
          <a:p>
            <a:endParaRPr lang="en-US"/>
          </a:p>
        </p:txBody>
      </p:sp>
      <p:sp>
        <p:nvSpPr>
          <p:cNvPr id="30785" name="Line 76"/>
          <p:cNvSpPr>
            <a:spLocks noChangeShapeType="1"/>
          </p:cNvSpPr>
          <p:nvPr/>
        </p:nvSpPr>
        <p:spPr bwMode="auto">
          <a:xfrm flipV="1">
            <a:off x="9601200" y="3352800"/>
            <a:ext cx="228600" cy="1143000"/>
          </a:xfrm>
          <a:prstGeom prst="line">
            <a:avLst/>
          </a:prstGeom>
          <a:noFill/>
          <a:ln w="9525">
            <a:solidFill>
              <a:srgbClr val="000000"/>
            </a:solidFill>
            <a:round/>
            <a:headEnd/>
            <a:tailEnd type="triangle" w="med" len="med"/>
          </a:ln>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dirty="0">
                <a:solidFill>
                  <a:srgbClr val="000000"/>
                </a:solidFill>
                <a:effectLst/>
              </a:rPr>
              <a:t>Define Variables</a:t>
            </a:r>
            <a:br>
              <a:rPr lang="en-US" dirty="0">
                <a:solidFill>
                  <a:srgbClr val="000000"/>
                </a:solidFill>
                <a:effectLst/>
              </a:rPr>
            </a:br>
            <a:r>
              <a:rPr lang="en-US" sz="2000" dirty="0">
                <a:solidFill>
                  <a:srgbClr val="000000"/>
                </a:solidFill>
                <a:effectLst/>
              </a:rPr>
              <a:t>Operational Expression</a:t>
            </a:r>
          </a:p>
        </p:txBody>
      </p:sp>
      <p:sp>
        <p:nvSpPr>
          <p:cNvPr id="31747" name="Text Box 5"/>
          <p:cNvSpPr txBox="1">
            <a:spLocks noChangeArrowheads="1"/>
          </p:cNvSpPr>
          <p:nvPr/>
        </p:nvSpPr>
        <p:spPr bwMode="auto">
          <a:xfrm>
            <a:off x="2514600" y="1752600"/>
            <a:ext cx="3810000" cy="776288"/>
          </a:xfrm>
          <a:prstGeom prst="rect">
            <a:avLst/>
          </a:prstGeom>
          <a:noFill/>
          <a:ln w="9525">
            <a:noFill/>
            <a:miter lim="800000"/>
            <a:headEnd/>
            <a:tailEnd/>
          </a:ln>
        </p:spPr>
        <p:txBody>
          <a:bodyPr lIns="54864" tIns="27432" rIns="54864" bIns="27432"/>
          <a:lstStyle/>
          <a:p>
            <a:pPr eaLnBrk="1" hangingPunct="1"/>
            <a:r>
              <a:rPr lang="en-US" sz="1800">
                <a:solidFill>
                  <a:srgbClr val="000000"/>
                </a:solidFill>
                <a:latin typeface="Arial Black" pitchFamily="34" charset="0"/>
                <a:cs typeface="Times New Roman" pitchFamily="18" charset="0"/>
              </a:rPr>
              <a:t>THE FIRM </a:t>
            </a:r>
            <a:endParaRPr lang="en-US" sz="3200">
              <a:solidFill>
                <a:srgbClr val="000000"/>
              </a:solidFill>
            </a:endParaRPr>
          </a:p>
          <a:p>
            <a:r>
              <a:rPr lang="en-US" sz="1800">
                <a:solidFill>
                  <a:srgbClr val="000000"/>
                </a:solidFill>
                <a:latin typeface="Arial Black" pitchFamily="34" charset="0"/>
                <a:cs typeface="Times New Roman" pitchFamily="18" charset="0"/>
              </a:rPr>
              <a:t>REPRESENTATIVE’S</a:t>
            </a:r>
            <a:endParaRPr lang="en-US" sz="3200">
              <a:solidFill>
                <a:srgbClr val="000000"/>
              </a:solidFill>
            </a:endParaRPr>
          </a:p>
          <a:p>
            <a:r>
              <a:rPr lang="en-US" sz="2400">
                <a:solidFill>
                  <a:srgbClr val="000000"/>
                </a:solidFill>
                <a:latin typeface="Arial Black" pitchFamily="34" charset="0"/>
                <a:cs typeface="Times New Roman" pitchFamily="18" charset="0"/>
              </a:rPr>
              <a:t>TRUSTWORTHINESS</a:t>
            </a:r>
            <a:endParaRPr lang="en-US" sz="6600">
              <a:solidFill>
                <a:srgbClr val="000000"/>
              </a:solidFill>
            </a:endParaRPr>
          </a:p>
        </p:txBody>
      </p:sp>
      <p:grpSp>
        <p:nvGrpSpPr>
          <p:cNvPr id="2" name="Group 19"/>
          <p:cNvGrpSpPr>
            <a:grpSpLocks/>
          </p:cNvGrpSpPr>
          <p:nvPr/>
        </p:nvGrpSpPr>
        <p:grpSpPr bwMode="auto">
          <a:xfrm>
            <a:off x="4648201" y="3581401"/>
            <a:ext cx="1223963" cy="2447925"/>
            <a:chOff x="1883" y="1971"/>
            <a:chExt cx="771" cy="1542"/>
          </a:xfrm>
        </p:grpSpPr>
        <p:sp>
          <p:nvSpPr>
            <p:cNvPr id="31755" name="Rectangle 6"/>
            <p:cNvSpPr>
              <a:spLocks noChangeArrowheads="1"/>
            </p:cNvSpPr>
            <p:nvPr/>
          </p:nvSpPr>
          <p:spPr bwMode="auto">
            <a:xfrm>
              <a:off x="1883" y="1971"/>
              <a:ext cx="771" cy="1542"/>
            </a:xfrm>
            <a:prstGeom prst="rect">
              <a:avLst/>
            </a:prstGeom>
            <a:solidFill>
              <a:srgbClr val="C0C0C0"/>
            </a:solidFill>
            <a:ln w="25400">
              <a:solidFill>
                <a:srgbClr val="969696"/>
              </a:solidFill>
              <a:miter lim="800000"/>
              <a:headEnd/>
              <a:tailEnd/>
            </a:ln>
          </p:spPr>
          <p:txBody>
            <a:bodyPr/>
            <a:lstStyle/>
            <a:p>
              <a:endParaRPr lang="en-US"/>
            </a:p>
          </p:txBody>
        </p:sp>
        <p:sp>
          <p:nvSpPr>
            <p:cNvPr id="31756" name="AutoShape 14"/>
            <p:cNvSpPr>
              <a:spLocks noChangeAspect="1" noChangeArrowheads="1"/>
            </p:cNvSpPr>
            <p:nvPr/>
          </p:nvSpPr>
          <p:spPr bwMode="auto">
            <a:xfrm>
              <a:off x="1943" y="2617"/>
              <a:ext cx="648" cy="244"/>
            </a:xfrm>
            <a:prstGeom prst="flowChartAlternateProcess">
              <a:avLst/>
            </a:prstGeom>
            <a:solidFill>
              <a:srgbClr val="FF9966"/>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BENEVOLENCE </a:t>
              </a:r>
              <a:endParaRPr lang="en-US" sz="2800">
                <a:solidFill>
                  <a:srgbClr val="000000"/>
                </a:solidFill>
              </a:endParaRPr>
            </a:p>
          </p:txBody>
        </p:sp>
        <p:sp>
          <p:nvSpPr>
            <p:cNvPr id="31757" name="AutoShape 15"/>
            <p:cNvSpPr>
              <a:spLocks noChangeAspect="1" noChangeArrowheads="1"/>
            </p:cNvSpPr>
            <p:nvPr/>
          </p:nvSpPr>
          <p:spPr bwMode="auto">
            <a:xfrm>
              <a:off x="1943" y="3203"/>
              <a:ext cx="652" cy="276"/>
            </a:xfrm>
            <a:prstGeom prst="flowChartAlternateProcess">
              <a:avLst/>
            </a:prstGeom>
            <a:solidFill>
              <a:srgbClr val="FF9966"/>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CHEMISTRY</a:t>
              </a:r>
              <a:endParaRPr lang="en-US" sz="2800">
                <a:solidFill>
                  <a:srgbClr val="000000"/>
                </a:solidFill>
              </a:endParaRPr>
            </a:p>
          </p:txBody>
        </p:sp>
        <p:sp>
          <p:nvSpPr>
            <p:cNvPr id="31758" name="AutoShape 16"/>
            <p:cNvSpPr>
              <a:spLocks noChangeAspect="1" noChangeArrowheads="1"/>
            </p:cNvSpPr>
            <p:nvPr/>
          </p:nvSpPr>
          <p:spPr bwMode="auto">
            <a:xfrm>
              <a:off x="1946" y="2910"/>
              <a:ext cx="649" cy="256"/>
            </a:xfrm>
            <a:prstGeom prst="flowChartAlternateProcess">
              <a:avLst/>
            </a:prstGeom>
            <a:solidFill>
              <a:srgbClr val="FF9966"/>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CLIENT ORIENTATION</a:t>
              </a:r>
              <a:endParaRPr lang="en-US" sz="2800">
                <a:solidFill>
                  <a:srgbClr val="000000"/>
                </a:solidFill>
              </a:endParaRPr>
            </a:p>
          </p:txBody>
        </p:sp>
        <p:sp>
          <p:nvSpPr>
            <p:cNvPr id="31759" name="AutoShape 17"/>
            <p:cNvSpPr>
              <a:spLocks noChangeAspect="1" noChangeArrowheads="1"/>
            </p:cNvSpPr>
            <p:nvPr/>
          </p:nvSpPr>
          <p:spPr bwMode="auto">
            <a:xfrm>
              <a:off x="1943" y="2030"/>
              <a:ext cx="648" cy="239"/>
            </a:xfrm>
            <a:prstGeom prst="flowChartAlternateProcess">
              <a:avLst/>
            </a:prstGeom>
            <a:solidFill>
              <a:srgbClr val="FF9966"/>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COMPETENCE</a:t>
              </a:r>
              <a:endParaRPr lang="en-US" sz="2800">
                <a:solidFill>
                  <a:srgbClr val="000000"/>
                </a:solidFill>
              </a:endParaRPr>
            </a:p>
          </p:txBody>
        </p:sp>
        <p:sp>
          <p:nvSpPr>
            <p:cNvPr id="31760" name="AutoShape 18"/>
            <p:cNvSpPr>
              <a:spLocks noChangeAspect="1" noChangeArrowheads="1"/>
            </p:cNvSpPr>
            <p:nvPr/>
          </p:nvSpPr>
          <p:spPr bwMode="auto">
            <a:xfrm>
              <a:off x="1943" y="2323"/>
              <a:ext cx="648" cy="250"/>
            </a:xfrm>
            <a:prstGeom prst="flowChartAlternateProcess">
              <a:avLst/>
            </a:prstGeom>
            <a:solidFill>
              <a:srgbClr val="FF9966"/>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MORAL INTEGRITY</a:t>
              </a:r>
              <a:endParaRPr lang="en-US" sz="2800">
                <a:solidFill>
                  <a:srgbClr val="000000"/>
                </a:solidFill>
              </a:endParaRPr>
            </a:p>
          </p:txBody>
        </p:sp>
      </p:grpSp>
      <p:sp>
        <p:nvSpPr>
          <p:cNvPr id="23572" name="AutoShape 20"/>
          <p:cNvSpPr>
            <a:spLocks noChangeArrowheads="1"/>
          </p:cNvSpPr>
          <p:nvPr/>
        </p:nvSpPr>
        <p:spPr bwMode="auto">
          <a:xfrm rot="2769617">
            <a:off x="3333750" y="2914650"/>
            <a:ext cx="979488" cy="788988"/>
          </a:xfrm>
          <a:custGeom>
            <a:avLst/>
            <a:gdLst>
              <a:gd name="T0" fmla="*/ 33312386 w 21600"/>
              <a:gd name="T1" fmla="*/ 0 h 21600"/>
              <a:gd name="T2" fmla="*/ 0 w 21600"/>
              <a:gd name="T3" fmla="*/ 14409769 h 21600"/>
              <a:gd name="T4" fmla="*/ 33312386 w 21600"/>
              <a:gd name="T5" fmla="*/ 28819539 h 21600"/>
              <a:gd name="T6" fmla="*/ 44416511 w 21600"/>
              <a:gd name="T7" fmla="*/ 1440976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3573" name="AutoShape 21"/>
          <p:cNvSpPr>
            <a:spLocks noChangeArrowheads="1"/>
          </p:cNvSpPr>
          <p:nvPr/>
        </p:nvSpPr>
        <p:spPr bwMode="auto">
          <a:xfrm rot="-2516613">
            <a:off x="6172201" y="3429001"/>
            <a:ext cx="1025525" cy="792163"/>
          </a:xfrm>
          <a:custGeom>
            <a:avLst/>
            <a:gdLst>
              <a:gd name="T0" fmla="*/ 36517425 w 21600"/>
              <a:gd name="T1" fmla="*/ 0 h 21600"/>
              <a:gd name="T2" fmla="*/ 0 w 21600"/>
              <a:gd name="T3" fmla="*/ 14525995 h 21600"/>
              <a:gd name="T4" fmla="*/ 36517425 w 21600"/>
              <a:gd name="T5" fmla="*/ 29051953 h 21600"/>
              <a:gd name="T6" fmla="*/ 48689880 w 21600"/>
              <a:gd name="T7" fmla="*/ 1452599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3574" name="AutoShape 22"/>
          <p:cNvSpPr>
            <a:spLocks noChangeAspect="1" noChangeArrowheads="1"/>
          </p:cNvSpPr>
          <p:nvPr/>
        </p:nvSpPr>
        <p:spPr bwMode="auto">
          <a:xfrm>
            <a:off x="7239000" y="1447800"/>
            <a:ext cx="2743200" cy="1676400"/>
          </a:xfrm>
          <a:prstGeom prst="flowChartAlternateProcess">
            <a:avLst/>
          </a:prstGeom>
          <a:solidFill>
            <a:schemeClr val="tx2"/>
          </a:solidFill>
          <a:ln w="9525" algn="ctr">
            <a:solidFill>
              <a:srgbClr val="000000"/>
            </a:solidFill>
            <a:miter lim="800000"/>
            <a:headEnd/>
            <a:tailEnd/>
          </a:ln>
        </p:spPr>
        <p:txBody>
          <a:bodyPr lIns="70793" tIns="35397" rIns="70793" bIns="35397"/>
          <a:lstStyle/>
          <a:p>
            <a:r>
              <a:rPr lang="en-US" sz="1600" b="1">
                <a:solidFill>
                  <a:srgbClr val="000000"/>
                </a:solidFill>
                <a:latin typeface="Arial Narrow" pitchFamily="34" charset="0"/>
              </a:rPr>
              <a:t>MORAL INTEGRITY</a:t>
            </a:r>
          </a:p>
          <a:p>
            <a:pPr>
              <a:buFont typeface="Wingdings" pitchFamily="2" charset="2"/>
              <a:buChar char="§"/>
            </a:pPr>
            <a:r>
              <a:rPr lang="en-US" sz="1600">
                <a:solidFill>
                  <a:srgbClr val="000000"/>
                </a:solidFill>
                <a:latin typeface="Arial Narrow" pitchFamily="34" charset="0"/>
              </a:rPr>
              <a:t>Honesty</a:t>
            </a:r>
          </a:p>
          <a:p>
            <a:pPr>
              <a:buFont typeface="Wingdings" pitchFamily="2" charset="2"/>
              <a:buChar char="§"/>
            </a:pPr>
            <a:r>
              <a:rPr lang="en-US" sz="1600">
                <a:solidFill>
                  <a:srgbClr val="000000"/>
                </a:solidFill>
                <a:latin typeface="Arial Narrow" pitchFamily="34" charset="0"/>
              </a:rPr>
              <a:t>Dependability</a:t>
            </a:r>
          </a:p>
          <a:p>
            <a:pPr>
              <a:buFont typeface="Wingdings" pitchFamily="2" charset="2"/>
              <a:buChar char="§"/>
            </a:pPr>
            <a:r>
              <a:rPr lang="en-US" sz="1600">
                <a:solidFill>
                  <a:srgbClr val="000000"/>
                </a:solidFill>
                <a:latin typeface="Arial Narrow" pitchFamily="34" charset="0"/>
              </a:rPr>
              <a:t>Character</a:t>
            </a:r>
            <a:endParaRPr lang="en-US" sz="1600">
              <a:solidFill>
                <a:srgbClr val="000000"/>
              </a:solidFill>
            </a:endParaRPr>
          </a:p>
          <a:p>
            <a:pPr>
              <a:buFont typeface="Wingdings" pitchFamily="2" charset="2"/>
              <a:buChar char="§"/>
            </a:pPr>
            <a:r>
              <a:rPr lang="en-US" sz="1600">
                <a:solidFill>
                  <a:srgbClr val="000000"/>
                </a:solidFill>
                <a:latin typeface="Arial Narrow" pitchFamily="34" charset="0"/>
              </a:rPr>
              <a:t>Discretion</a:t>
            </a:r>
            <a:endParaRPr lang="en-US" sz="1600">
              <a:solidFill>
                <a:srgbClr val="000000"/>
              </a:solidFill>
            </a:endParaRPr>
          </a:p>
          <a:p>
            <a:pPr>
              <a:buFont typeface="Wingdings" pitchFamily="2" charset="2"/>
              <a:buChar char="§"/>
            </a:pPr>
            <a:r>
              <a:rPr lang="en-US" sz="1600">
                <a:solidFill>
                  <a:srgbClr val="000000"/>
                </a:solidFill>
                <a:latin typeface="Arial Narrow" pitchFamily="34" charset="0"/>
              </a:rPr>
              <a:t>Promise keeping</a:t>
            </a:r>
            <a:endParaRPr lang="en-US" sz="5400">
              <a:solidFill>
                <a:srgbClr val="000000"/>
              </a:solidFill>
            </a:endParaRPr>
          </a:p>
        </p:txBody>
      </p:sp>
      <p:sp>
        <p:nvSpPr>
          <p:cNvPr id="23575" name="AutoShape 23"/>
          <p:cNvSpPr>
            <a:spLocks noChangeArrowheads="1"/>
          </p:cNvSpPr>
          <p:nvPr/>
        </p:nvSpPr>
        <p:spPr bwMode="auto">
          <a:xfrm rot="3943418">
            <a:off x="8212932" y="3369469"/>
            <a:ext cx="996950" cy="811213"/>
          </a:xfrm>
          <a:custGeom>
            <a:avLst/>
            <a:gdLst>
              <a:gd name="T0" fmla="*/ 34510716 w 21600"/>
              <a:gd name="T1" fmla="*/ 0 h 21600"/>
              <a:gd name="T2" fmla="*/ 0 w 21600"/>
              <a:gd name="T3" fmla="*/ 15233040 h 21600"/>
              <a:gd name="T4" fmla="*/ 34510716 w 21600"/>
              <a:gd name="T5" fmla="*/ 30466041 h 21600"/>
              <a:gd name="T6" fmla="*/ 46014314 w 21600"/>
              <a:gd name="T7" fmla="*/ 1523304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pic>
        <p:nvPicPr>
          <p:cNvPr id="23576" name="Picture 24" descr="3E95666"/>
          <p:cNvPicPr>
            <a:picLocks noChangeAspect="1" noChangeArrowheads="1"/>
          </p:cNvPicPr>
          <p:nvPr/>
        </p:nvPicPr>
        <p:blipFill>
          <a:blip r:embed="rId3" cstate="print"/>
          <a:srcRect/>
          <a:stretch>
            <a:fillRect/>
          </a:stretch>
        </p:blipFill>
        <p:spPr bwMode="auto">
          <a:xfrm>
            <a:off x="8534401" y="4419601"/>
            <a:ext cx="1533525" cy="1839913"/>
          </a:xfrm>
          <a:prstGeom prst="rect">
            <a:avLst/>
          </a:prstGeom>
          <a:noFill/>
          <a:ln w="15875">
            <a:solidFill>
              <a:srgbClr val="000000"/>
            </a:solidFill>
            <a:miter lim="800000"/>
            <a:headEnd/>
            <a:tailEnd/>
          </a:ln>
        </p:spPr>
      </p:pic>
      <p:sp>
        <p:nvSpPr>
          <p:cNvPr id="23577" name="Oval 25"/>
          <p:cNvSpPr>
            <a:spLocks noChangeArrowheads="1"/>
          </p:cNvSpPr>
          <p:nvPr/>
        </p:nvSpPr>
        <p:spPr bwMode="auto">
          <a:xfrm>
            <a:off x="4572000" y="3962400"/>
            <a:ext cx="1371600" cy="685800"/>
          </a:xfrm>
          <a:prstGeom prst="ellipse">
            <a:avLst/>
          </a:prstGeom>
          <a:noFill/>
          <a:ln w="28575">
            <a:solidFill>
              <a:schemeClr val="tx1"/>
            </a:solidFill>
            <a:prstDash val="sysDot"/>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357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57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3574"/>
                                        </p:tgtEl>
                                        <p:attrNameLst>
                                          <p:attrName>style.visibility</p:attrName>
                                        </p:attrNameLst>
                                      </p:cBhvr>
                                      <p:to>
                                        <p:strVal val="visible"/>
                                      </p:to>
                                    </p:set>
                                    <p:animEffect transition="in" filter="dissolve">
                                      <p:cBhvr>
                                        <p:cTn id="24" dur="500"/>
                                        <p:tgtEl>
                                          <p:spTgt spid="2357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57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3576"/>
                                        </p:tgtEl>
                                        <p:attrNameLst>
                                          <p:attrName>style.visibility</p:attrName>
                                        </p:attrNameLst>
                                      </p:cBhvr>
                                      <p:to>
                                        <p:strVal val="visible"/>
                                      </p:to>
                                    </p:set>
                                    <p:animEffect transition="in" filter="dissolve">
                                      <p:cBhvr>
                                        <p:cTn id="33" dur="500"/>
                                        <p:tgtEl>
                                          <p:spTgt spid="23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2" grpId="0" animBg="1"/>
      <p:bldP spid="23573" grpId="0" animBg="1"/>
      <p:bldP spid="23574" grpId="0" animBg="1"/>
      <p:bldP spid="23575" grpId="0" animBg="1"/>
      <p:bldP spid="2357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dirty="0">
                <a:solidFill>
                  <a:srgbClr val="000000"/>
                </a:solidFill>
                <a:effectLst/>
              </a:rPr>
              <a:t>Hypothesize Relationships</a:t>
            </a:r>
            <a:br>
              <a:rPr lang="en-US" dirty="0">
                <a:solidFill>
                  <a:srgbClr val="000000"/>
                </a:solidFill>
                <a:effectLst/>
              </a:rPr>
            </a:br>
            <a:r>
              <a:rPr lang="en-US" sz="2000" dirty="0">
                <a:solidFill>
                  <a:srgbClr val="000000"/>
                </a:solidFill>
                <a:effectLst/>
              </a:rPr>
              <a:t>Operational Expression</a:t>
            </a:r>
          </a:p>
        </p:txBody>
      </p:sp>
      <p:sp>
        <p:nvSpPr>
          <p:cNvPr id="24579" name="Rectangle 3"/>
          <p:cNvSpPr>
            <a:spLocks noGrp="1" noChangeArrowheads="1"/>
          </p:cNvSpPr>
          <p:nvPr>
            <p:ph type="body" idx="1"/>
          </p:nvPr>
        </p:nvSpPr>
        <p:spPr>
          <a:xfrm>
            <a:off x="2590800" y="3810001"/>
            <a:ext cx="7848600" cy="1477963"/>
          </a:xfrm>
        </p:spPr>
        <p:txBody>
          <a:bodyPr/>
          <a:lstStyle/>
          <a:p>
            <a:pPr eaLnBrk="1" hangingPunct="1">
              <a:lnSpc>
                <a:spcPct val="90000"/>
              </a:lnSpc>
              <a:defRPr/>
            </a:pPr>
            <a:r>
              <a:rPr lang="en-US" i="1"/>
              <a:t>H1a.  The client’s disposition to trust is positively related to a trusting attitude toward the consulting firm.</a:t>
            </a:r>
          </a:p>
        </p:txBody>
      </p:sp>
      <p:sp>
        <p:nvSpPr>
          <p:cNvPr id="32772" name="AutoShape 4"/>
          <p:cNvSpPr>
            <a:spLocks noChangeAspect="1" noChangeArrowheads="1"/>
          </p:cNvSpPr>
          <p:nvPr/>
        </p:nvSpPr>
        <p:spPr bwMode="auto">
          <a:xfrm>
            <a:off x="3733800" y="1905000"/>
            <a:ext cx="1371600" cy="736600"/>
          </a:xfrm>
          <a:prstGeom prst="flowChartAlternateProcess">
            <a:avLst/>
          </a:prstGeom>
          <a:solidFill>
            <a:srgbClr val="669900"/>
          </a:solidFill>
          <a:ln w="9525">
            <a:solidFill>
              <a:srgbClr val="000000"/>
            </a:solidFill>
            <a:miter lim="800000"/>
            <a:headEnd/>
            <a:tailEnd/>
          </a:ln>
        </p:spPr>
        <p:txBody>
          <a:bodyPr lIns="42476" tIns="21238" rIns="42476" bIns="21238"/>
          <a:lstStyle/>
          <a:p>
            <a:pPr algn="ctr" eaLnBrk="1" hangingPunct="1"/>
            <a:r>
              <a:rPr lang="en-US" sz="1800" b="1">
                <a:solidFill>
                  <a:srgbClr val="000000"/>
                </a:solidFill>
                <a:latin typeface="Arial Narrow" pitchFamily="34" charset="0"/>
                <a:cs typeface="Times New Roman" pitchFamily="18" charset="0"/>
              </a:rPr>
              <a:t>DISPOSITION TO TRUST </a:t>
            </a:r>
            <a:endParaRPr lang="en-US" sz="1800">
              <a:solidFill>
                <a:srgbClr val="000000"/>
              </a:solidFill>
            </a:endParaRPr>
          </a:p>
        </p:txBody>
      </p:sp>
      <p:sp>
        <p:nvSpPr>
          <p:cNvPr id="32773" name="AutoShape 5"/>
          <p:cNvSpPr>
            <a:spLocks noChangeAspect="1" noChangeArrowheads="1"/>
          </p:cNvSpPr>
          <p:nvPr/>
        </p:nvSpPr>
        <p:spPr bwMode="auto">
          <a:xfrm>
            <a:off x="7772400" y="1905000"/>
            <a:ext cx="1371600" cy="749300"/>
          </a:xfrm>
          <a:prstGeom prst="flowChartAlternateProcess">
            <a:avLst/>
          </a:prstGeom>
          <a:solidFill>
            <a:srgbClr val="99CCFF"/>
          </a:solidFill>
          <a:ln w="9525">
            <a:solidFill>
              <a:srgbClr val="000000"/>
            </a:solidFill>
            <a:miter lim="800000"/>
            <a:headEnd/>
            <a:tailEnd/>
          </a:ln>
        </p:spPr>
        <p:txBody>
          <a:bodyPr lIns="42476" tIns="21238" rIns="42476" bIns="21238"/>
          <a:lstStyle/>
          <a:p>
            <a:pPr algn="ctr" eaLnBrk="1" hangingPunct="1"/>
            <a:r>
              <a:rPr lang="en-US" b="1">
                <a:solidFill>
                  <a:srgbClr val="000000"/>
                </a:solidFill>
                <a:latin typeface="Arial Narrow" pitchFamily="34" charset="0"/>
                <a:cs typeface="Times New Roman" pitchFamily="18" charset="0"/>
              </a:rPr>
              <a:t>TRUST</a:t>
            </a:r>
          </a:p>
          <a:p>
            <a:pPr algn="ctr" eaLnBrk="1" hangingPunct="1"/>
            <a:r>
              <a:rPr lang="en-US" sz="900" b="1">
                <a:solidFill>
                  <a:srgbClr val="000000"/>
                </a:solidFill>
                <a:latin typeface="Arial Narrow" pitchFamily="34" charset="0"/>
                <a:cs typeface="Times New Roman" pitchFamily="18" charset="0"/>
              </a:rPr>
              <a:t>OF THE  FIRM  </a:t>
            </a:r>
            <a:endParaRPr lang="en-US" sz="1600">
              <a:solidFill>
                <a:srgbClr val="000000"/>
              </a:solidFill>
            </a:endParaRPr>
          </a:p>
          <a:p>
            <a:pPr algn="ctr"/>
            <a:r>
              <a:rPr lang="en-US" sz="900" b="1">
                <a:solidFill>
                  <a:srgbClr val="000000"/>
                </a:solidFill>
                <a:latin typeface="Arial Narrow" pitchFamily="34" charset="0"/>
                <a:cs typeface="Times New Roman" pitchFamily="18" charset="0"/>
              </a:rPr>
              <a:t>(ORGANIZATION)</a:t>
            </a:r>
            <a:endParaRPr lang="en-US" sz="3200">
              <a:solidFill>
                <a:srgbClr val="000000"/>
              </a:solidFill>
            </a:endParaRPr>
          </a:p>
        </p:txBody>
      </p:sp>
      <p:sp>
        <p:nvSpPr>
          <p:cNvPr id="32774" name="Line 6"/>
          <p:cNvSpPr>
            <a:spLocks noChangeShapeType="1"/>
          </p:cNvSpPr>
          <p:nvPr/>
        </p:nvSpPr>
        <p:spPr bwMode="auto">
          <a:xfrm>
            <a:off x="5181600" y="2286000"/>
            <a:ext cx="2514600" cy="0"/>
          </a:xfrm>
          <a:prstGeom prst="line">
            <a:avLst/>
          </a:prstGeom>
          <a:noFill/>
          <a:ln w="38100">
            <a:solidFill>
              <a:srgbClr val="000000"/>
            </a:solidFill>
            <a:round/>
            <a:headEnd/>
            <a:tailEnd type="triangle" w="med" len="med"/>
          </a:ln>
        </p:spPr>
        <p:txBody>
          <a:bodyPr/>
          <a:lstStyle/>
          <a:p>
            <a:endParaRPr lang="en-US"/>
          </a:p>
        </p:txBody>
      </p:sp>
      <p:sp>
        <p:nvSpPr>
          <p:cNvPr id="32775" name="Text Box 7"/>
          <p:cNvSpPr txBox="1">
            <a:spLocks noChangeArrowheads="1"/>
          </p:cNvSpPr>
          <p:nvPr/>
        </p:nvSpPr>
        <p:spPr bwMode="auto">
          <a:xfrm>
            <a:off x="6096000" y="1752601"/>
            <a:ext cx="630238" cy="519113"/>
          </a:xfrm>
          <a:prstGeom prst="rect">
            <a:avLst/>
          </a:prstGeom>
          <a:noFill/>
          <a:ln w="9525">
            <a:noFill/>
            <a:miter lim="800000"/>
            <a:headEnd/>
            <a:tailEnd/>
          </a:ln>
        </p:spPr>
        <p:txBody>
          <a:bodyPr wrap="none">
            <a:spAutoFit/>
          </a:bodyPr>
          <a:lstStyle/>
          <a:p>
            <a:r>
              <a:rPr lang="en-US" sz="2800">
                <a:solidFill>
                  <a:srgbClr val="000000"/>
                </a:solidFill>
              </a:rPr>
              <a:t>(+)</a:t>
            </a:r>
          </a:p>
        </p:txBody>
      </p:sp>
      <p:sp>
        <p:nvSpPr>
          <p:cNvPr id="32776" name="Text Box 8"/>
          <p:cNvSpPr txBox="1">
            <a:spLocks noChangeArrowheads="1"/>
          </p:cNvSpPr>
          <p:nvPr/>
        </p:nvSpPr>
        <p:spPr bwMode="auto">
          <a:xfrm>
            <a:off x="3886201" y="2971800"/>
            <a:ext cx="1001713" cy="376238"/>
          </a:xfrm>
          <a:prstGeom prst="rect">
            <a:avLst/>
          </a:prstGeom>
          <a:noFill/>
          <a:ln w="9525">
            <a:noFill/>
            <a:miter lim="800000"/>
            <a:headEnd/>
            <a:tailEnd/>
          </a:ln>
        </p:spPr>
        <p:txBody>
          <a:bodyPr lIns="54864" tIns="27432" rIns="54864" bIns="27432"/>
          <a:lstStyle/>
          <a:p>
            <a:pPr algn="ctr" eaLnBrk="1" hangingPunct="1"/>
            <a:r>
              <a:rPr lang="en-US" sz="800">
                <a:solidFill>
                  <a:srgbClr val="000000"/>
                </a:solidFill>
                <a:latin typeface="Arial Black" pitchFamily="34" charset="0"/>
                <a:cs typeface="Times New Roman" pitchFamily="18" charset="0"/>
              </a:rPr>
              <a:t>TRUSTING</a:t>
            </a:r>
            <a:endParaRPr lang="en-US" sz="1200">
              <a:solidFill>
                <a:srgbClr val="000000"/>
              </a:solidFill>
            </a:endParaRPr>
          </a:p>
          <a:p>
            <a:pPr algn="ctr"/>
            <a:r>
              <a:rPr lang="en-US" sz="1000">
                <a:solidFill>
                  <a:srgbClr val="000000"/>
                </a:solidFill>
                <a:latin typeface="Arial Black" pitchFamily="34" charset="0"/>
                <a:cs typeface="Times New Roman" pitchFamily="18" charset="0"/>
              </a:rPr>
              <a:t>BELIEFS</a:t>
            </a:r>
            <a:endParaRPr lang="en-US" sz="3200">
              <a:solidFill>
                <a:srgbClr val="000000"/>
              </a:solidFill>
            </a:endParaRPr>
          </a:p>
        </p:txBody>
      </p:sp>
      <p:sp>
        <p:nvSpPr>
          <p:cNvPr id="32777" name="Text Box 9"/>
          <p:cNvSpPr txBox="1">
            <a:spLocks noChangeArrowheads="1"/>
          </p:cNvSpPr>
          <p:nvPr/>
        </p:nvSpPr>
        <p:spPr bwMode="auto">
          <a:xfrm>
            <a:off x="7924801" y="2971800"/>
            <a:ext cx="1001713" cy="376238"/>
          </a:xfrm>
          <a:prstGeom prst="rect">
            <a:avLst/>
          </a:prstGeom>
          <a:noFill/>
          <a:ln w="9525">
            <a:noFill/>
            <a:miter lim="800000"/>
            <a:headEnd/>
            <a:tailEnd/>
          </a:ln>
        </p:spPr>
        <p:txBody>
          <a:bodyPr lIns="54864" tIns="27432" rIns="54864" bIns="27432"/>
          <a:lstStyle/>
          <a:p>
            <a:pPr algn="ctr" eaLnBrk="1" hangingPunct="1"/>
            <a:r>
              <a:rPr lang="en-US" sz="800">
                <a:solidFill>
                  <a:srgbClr val="000000"/>
                </a:solidFill>
                <a:latin typeface="Arial Black" pitchFamily="34" charset="0"/>
                <a:cs typeface="Times New Roman" pitchFamily="18" charset="0"/>
              </a:rPr>
              <a:t>TRUSTING</a:t>
            </a:r>
            <a:endParaRPr lang="en-US" sz="1200">
              <a:solidFill>
                <a:srgbClr val="000000"/>
              </a:solidFill>
            </a:endParaRPr>
          </a:p>
          <a:p>
            <a:pPr algn="ctr"/>
            <a:r>
              <a:rPr lang="en-US" sz="1000">
                <a:solidFill>
                  <a:srgbClr val="000000"/>
                </a:solidFill>
                <a:latin typeface="Arial Black" pitchFamily="34" charset="0"/>
                <a:cs typeface="Times New Roman" pitchFamily="18" charset="0"/>
              </a:rPr>
              <a:t>ATTITUDE</a:t>
            </a:r>
            <a:endParaRPr lang="en-US" sz="32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randombar(horizontal)">
                                      <p:cBhvr>
                                        <p:cTn id="7" dur="500"/>
                                        <p:tgtEl>
                                          <p:spTgt spid="245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dirty="0">
                <a:solidFill>
                  <a:srgbClr val="000000"/>
                </a:solidFill>
                <a:effectLst/>
              </a:rPr>
              <a:t>Research Subjects</a:t>
            </a:r>
            <a:br>
              <a:rPr lang="en-US" dirty="0">
                <a:solidFill>
                  <a:srgbClr val="000000"/>
                </a:solidFill>
                <a:effectLst/>
              </a:rPr>
            </a:br>
            <a:r>
              <a:rPr lang="en-US" sz="2000" dirty="0">
                <a:solidFill>
                  <a:srgbClr val="000000"/>
                </a:solidFill>
                <a:effectLst/>
              </a:rPr>
              <a:t>Method</a:t>
            </a:r>
          </a:p>
        </p:txBody>
      </p:sp>
      <p:sp>
        <p:nvSpPr>
          <p:cNvPr id="26627" name="Rectangle 3"/>
          <p:cNvSpPr>
            <a:spLocks noGrp="1" noChangeArrowheads="1"/>
          </p:cNvSpPr>
          <p:nvPr>
            <p:ph type="body" idx="1"/>
          </p:nvPr>
        </p:nvSpPr>
        <p:spPr/>
        <p:txBody>
          <a:bodyPr/>
          <a:lstStyle/>
          <a:p>
            <a:pPr eaLnBrk="1" hangingPunct="1">
              <a:defRPr/>
            </a:pPr>
            <a:r>
              <a:rPr lang="en-US"/>
              <a:t>CLIENTS: Texas Municipalities</a:t>
            </a:r>
          </a:p>
          <a:p>
            <a:pPr eaLnBrk="1" hangingPunct="1">
              <a:defRPr/>
            </a:pPr>
            <a:r>
              <a:rPr lang="en-US"/>
              <a:t>TML Database</a:t>
            </a:r>
          </a:p>
          <a:p>
            <a:pPr eaLnBrk="1" hangingPunct="1">
              <a:defRPr/>
            </a:pPr>
            <a:r>
              <a:rPr lang="en-US"/>
              <a:t>Unit of Analysis</a:t>
            </a:r>
          </a:p>
          <a:p>
            <a:pPr eaLnBrk="1" hangingPunct="1">
              <a:defRPr/>
            </a:pPr>
            <a:endParaRPr lang="en-US"/>
          </a:p>
        </p:txBody>
      </p:sp>
      <p:pic>
        <p:nvPicPr>
          <p:cNvPr id="34820" name="Picture 4" descr="Sponsored by The Texas Municipal League">
            <a:hlinkClick r:id="rId3"/>
          </p:cNvPr>
          <p:cNvPicPr>
            <a:picLocks noChangeAspect="1" noChangeArrowheads="1"/>
          </p:cNvPicPr>
          <p:nvPr/>
        </p:nvPicPr>
        <p:blipFill>
          <a:blip r:embed="rId4" cstate="print"/>
          <a:srcRect r="10667" b="16270"/>
          <a:stretch>
            <a:fillRect/>
          </a:stretch>
        </p:blipFill>
        <p:spPr bwMode="auto">
          <a:xfrm>
            <a:off x="7543800" y="4191000"/>
            <a:ext cx="2382838" cy="183038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dirty="0">
                <a:solidFill>
                  <a:srgbClr val="000000"/>
                </a:solidFill>
                <a:effectLst/>
              </a:rPr>
              <a:t>Survey Sample (N=747)</a:t>
            </a:r>
          </a:p>
        </p:txBody>
      </p:sp>
      <p:pic>
        <p:nvPicPr>
          <p:cNvPr id="35843" name="Picture 4"/>
          <p:cNvPicPr>
            <a:picLocks noChangeAspect="1" noChangeArrowheads="1"/>
          </p:cNvPicPr>
          <p:nvPr/>
        </p:nvPicPr>
        <p:blipFill>
          <a:blip r:embed="rId3" cstate="print"/>
          <a:srcRect/>
          <a:stretch>
            <a:fillRect/>
          </a:stretch>
        </p:blipFill>
        <p:spPr bwMode="auto">
          <a:xfrm>
            <a:off x="2895600" y="1489076"/>
            <a:ext cx="7086600" cy="429577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dirty="0">
                <a:solidFill>
                  <a:srgbClr val="000000"/>
                </a:solidFill>
                <a:effectLst/>
              </a:rPr>
              <a:t>Survey Procedures</a:t>
            </a:r>
          </a:p>
        </p:txBody>
      </p:sp>
      <p:sp>
        <p:nvSpPr>
          <p:cNvPr id="60421" name="Rectangle 5"/>
          <p:cNvSpPr>
            <a:spLocks noGrp="1" noChangeArrowheads="1"/>
          </p:cNvSpPr>
          <p:nvPr>
            <p:ph type="body" sz="half" idx="1"/>
          </p:nvPr>
        </p:nvSpPr>
        <p:spPr>
          <a:xfrm>
            <a:off x="2895600" y="1600201"/>
            <a:ext cx="3810000" cy="4525963"/>
          </a:xfrm>
        </p:spPr>
        <p:txBody>
          <a:bodyPr/>
          <a:lstStyle/>
          <a:p>
            <a:pPr eaLnBrk="1" hangingPunct="1">
              <a:buNone/>
              <a:defRPr/>
            </a:pPr>
            <a:r>
              <a:rPr lang="en-US" b="1" dirty="0"/>
              <a:t>Tailored Design Method </a:t>
            </a:r>
            <a:r>
              <a:rPr lang="en-US" sz="1800" b="1" dirty="0">
                <a:solidFill>
                  <a:schemeClr val="accent4">
                    <a:lumMod val="50000"/>
                  </a:schemeClr>
                </a:solidFill>
                <a:effectLst/>
              </a:rPr>
              <a:t>(</a:t>
            </a:r>
            <a:r>
              <a:rPr lang="en-US" sz="1800" b="1" dirty="0" err="1">
                <a:solidFill>
                  <a:schemeClr val="accent4">
                    <a:lumMod val="50000"/>
                  </a:schemeClr>
                </a:solidFill>
                <a:effectLst/>
              </a:rPr>
              <a:t>Dillman</a:t>
            </a:r>
            <a:r>
              <a:rPr lang="en-US" sz="1800" b="1" dirty="0">
                <a:solidFill>
                  <a:schemeClr val="accent4">
                    <a:lumMod val="50000"/>
                  </a:schemeClr>
                </a:solidFill>
                <a:effectLst/>
              </a:rPr>
              <a:t>)</a:t>
            </a:r>
            <a:r>
              <a:rPr lang="en-US" sz="1800" dirty="0">
                <a:solidFill>
                  <a:schemeClr val="accent4">
                    <a:lumMod val="50000"/>
                  </a:schemeClr>
                </a:solidFill>
                <a:effectLst/>
              </a:rPr>
              <a:t> </a:t>
            </a:r>
          </a:p>
          <a:p>
            <a:pPr eaLnBrk="1" hangingPunct="1">
              <a:buFont typeface="Wingdings" pitchFamily="2" charset="2"/>
              <a:buChar char="§"/>
              <a:defRPr/>
            </a:pPr>
            <a:r>
              <a:rPr lang="en-US" sz="2400" dirty="0"/>
              <a:t>Pre-notice letter</a:t>
            </a:r>
            <a:endParaRPr lang="en-US" sz="1800" dirty="0"/>
          </a:p>
          <a:p>
            <a:pPr eaLnBrk="1" hangingPunct="1">
              <a:buFont typeface="Wingdings" pitchFamily="2" charset="2"/>
              <a:buChar char="§"/>
              <a:defRPr/>
            </a:pPr>
            <a:r>
              <a:rPr lang="en-US" sz="2400" dirty="0"/>
              <a:t>Questionnaire mailing    	w/incentive </a:t>
            </a:r>
          </a:p>
          <a:p>
            <a:pPr eaLnBrk="1" hangingPunct="1">
              <a:buFont typeface="Wingdings" pitchFamily="2" charset="2"/>
              <a:buChar char="§"/>
              <a:defRPr/>
            </a:pPr>
            <a:r>
              <a:rPr lang="en-US" sz="2400" dirty="0"/>
              <a:t>Thank you/ reminder 	postcard</a:t>
            </a:r>
            <a:endParaRPr lang="en-US" sz="1800" dirty="0"/>
          </a:p>
          <a:p>
            <a:pPr eaLnBrk="1" hangingPunct="1">
              <a:buFont typeface="Wingdings" pitchFamily="2" charset="2"/>
              <a:buChar char="§"/>
              <a:defRPr/>
            </a:pPr>
            <a:r>
              <a:rPr lang="en-US" sz="2400" dirty="0"/>
              <a:t>Replacement 	questionnaire</a:t>
            </a:r>
          </a:p>
        </p:txBody>
      </p:sp>
      <p:pic>
        <p:nvPicPr>
          <p:cNvPr id="37892" name="Picture 4" descr="3E95666"/>
          <p:cNvPicPr>
            <a:picLocks noChangeAspect="1" noChangeArrowheads="1"/>
          </p:cNvPicPr>
          <p:nvPr/>
        </p:nvPicPr>
        <p:blipFill>
          <a:blip r:embed="rId3" cstate="print"/>
          <a:srcRect/>
          <a:stretch>
            <a:fillRect/>
          </a:stretch>
        </p:blipFill>
        <p:spPr bwMode="auto">
          <a:xfrm>
            <a:off x="7010400" y="1676400"/>
            <a:ext cx="3170238" cy="3810000"/>
          </a:xfrm>
          <a:prstGeom prst="rect">
            <a:avLst/>
          </a:prstGeom>
          <a:noFill/>
          <a:ln w="25400">
            <a:solidFill>
              <a:schemeClr val="bg2"/>
            </a:solid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dirty="0">
                <a:solidFill>
                  <a:srgbClr val="000000"/>
                </a:solidFill>
                <a:effectLst/>
              </a:rPr>
              <a:t>Survey Response (N=376)</a:t>
            </a:r>
          </a:p>
        </p:txBody>
      </p:sp>
      <p:graphicFrame>
        <p:nvGraphicFramePr>
          <p:cNvPr id="1026" name="Object 7"/>
          <p:cNvGraphicFramePr>
            <a:graphicFrameLocks noGrp="1" noChangeAspect="1"/>
          </p:cNvGraphicFramePr>
          <p:nvPr>
            <p:ph idx="1"/>
          </p:nvPr>
        </p:nvGraphicFramePr>
        <p:xfrm>
          <a:off x="2743200" y="1295401"/>
          <a:ext cx="7162800" cy="3641725"/>
        </p:xfrm>
        <a:graphic>
          <a:graphicData uri="http://schemas.openxmlformats.org/presentationml/2006/ole">
            <mc:AlternateContent xmlns:mc="http://schemas.openxmlformats.org/markup-compatibility/2006">
              <mc:Choice xmlns:v="urn:schemas-microsoft-com:vml" Requires="v">
                <p:oleObj spid="_x0000_s1026" name="Chart" r:id="rId4" imgW="5076994" imgH="2581453" progId="Excel.Sheet.8">
                  <p:embed/>
                </p:oleObj>
              </mc:Choice>
              <mc:Fallback>
                <p:oleObj name="Chart" r:id="rId4" imgW="5076994" imgH="2581453" progId="Excel.Sheet.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295401"/>
                        <a:ext cx="7162800" cy="364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dirty="0">
                <a:solidFill>
                  <a:srgbClr val="000000"/>
                </a:solidFill>
                <a:effectLst/>
              </a:rPr>
              <a:t>RESULTS</a:t>
            </a:r>
          </a:p>
        </p:txBody>
      </p:sp>
      <p:sp>
        <p:nvSpPr>
          <p:cNvPr id="54275" name="Rectangle 3"/>
          <p:cNvSpPr>
            <a:spLocks noGrp="1" noChangeArrowheads="1"/>
          </p:cNvSpPr>
          <p:nvPr>
            <p:ph type="body" idx="1"/>
          </p:nvPr>
        </p:nvSpPr>
        <p:spPr>
          <a:xfrm>
            <a:off x="2362200" y="1371601"/>
            <a:ext cx="7848600" cy="4525963"/>
          </a:xfrm>
        </p:spPr>
        <p:txBody>
          <a:bodyPr/>
          <a:lstStyle/>
          <a:p>
            <a:pPr eaLnBrk="1" hangingPunct="1">
              <a:defRPr/>
            </a:pPr>
            <a:r>
              <a:rPr lang="en-US" sz="2800" b="1" dirty="0"/>
              <a:t>Trusting Beliefs Predict Trusting Attitudes</a:t>
            </a:r>
          </a:p>
          <a:p>
            <a:pPr lvl="1" eaLnBrk="1" hangingPunct="1">
              <a:defRPr/>
            </a:pPr>
            <a:r>
              <a:rPr lang="en-US" sz="2400" dirty="0"/>
              <a:t>Trustworthiness</a:t>
            </a:r>
          </a:p>
          <a:p>
            <a:pPr lvl="1" eaLnBrk="1" hangingPunct="1">
              <a:defRPr/>
            </a:pPr>
            <a:r>
              <a:rPr lang="en-US" sz="2400" dirty="0"/>
              <a:t>Dispositional Trust</a:t>
            </a:r>
          </a:p>
          <a:p>
            <a:pPr lvl="1" eaLnBrk="1" hangingPunct="1">
              <a:defRPr/>
            </a:pPr>
            <a:r>
              <a:rPr lang="en-US" sz="2400" dirty="0"/>
              <a:t>Restraints Against Opportunism</a:t>
            </a:r>
          </a:p>
          <a:p>
            <a:pPr lvl="1" eaLnBrk="1" hangingPunct="1">
              <a:defRPr/>
            </a:pPr>
            <a:r>
              <a:rPr lang="en-US" sz="2400" dirty="0"/>
              <a:t>Encapsulated Interest</a:t>
            </a:r>
          </a:p>
          <a:p>
            <a:pPr eaLnBrk="1" hangingPunct="1">
              <a:defRPr/>
            </a:pPr>
            <a:r>
              <a:rPr lang="en-US" sz="2800" b="1" dirty="0"/>
              <a:t>Trusting Attitudes Predict Behavioral Manifestations of Trust</a:t>
            </a:r>
          </a:p>
          <a:p>
            <a:pPr lvl="1" eaLnBrk="1" hangingPunct="1">
              <a:defRPr/>
            </a:pPr>
            <a:r>
              <a:rPr lang="en-US" sz="2400" dirty="0"/>
              <a:t>Satisfaction</a:t>
            </a:r>
          </a:p>
          <a:p>
            <a:pPr lvl="1" eaLnBrk="1" hangingPunct="1">
              <a:defRPr/>
            </a:pPr>
            <a:r>
              <a:rPr lang="en-US" sz="2400" dirty="0"/>
              <a:t>Loyalty</a:t>
            </a:r>
          </a:p>
          <a:p>
            <a:pPr lvl="1" eaLnBrk="1" hangingPunct="1">
              <a:defRPr/>
            </a:pPr>
            <a:r>
              <a:rPr lang="en-US" sz="2400" dirty="0"/>
              <a:t>Procurement Choice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randombar(horizontal)">
                                      <p:cBhvr>
                                        <p:cTn id="7" dur="500"/>
                                        <p:tgtEl>
                                          <p:spTgt spid="5427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4275">
                                            <p:txEl>
                                              <p:pRg st="1" end="1"/>
                                            </p:txEl>
                                          </p:spTgt>
                                        </p:tgtEl>
                                        <p:attrNameLst>
                                          <p:attrName>style.visibility</p:attrName>
                                        </p:attrNameLst>
                                      </p:cBhvr>
                                      <p:to>
                                        <p:strVal val="visible"/>
                                      </p:to>
                                    </p:set>
                                    <p:animEffect transition="in" filter="randombar(horizontal)">
                                      <p:cBhvr>
                                        <p:cTn id="10" dur="500"/>
                                        <p:tgtEl>
                                          <p:spTgt spid="54275">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animEffect transition="in" filter="randombar(horizontal)">
                                      <p:cBhvr>
                                        <p:cTn id="13" dur="500"/>
                                        <p:tgtEl>
                                          <p:spTgt spid="54275">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4275">
                                            <p:txEl>
                                              <p:pRg st="3" end="3"/>
                                            </p:txEl>
                                          </p:spTgt>
                                        </p:tgtEl>
                                        <p:attrNameLst>
                                          <p:attrName>style.visibility</p:attrName>
                                        </p:attrNameLst>
                                      </p:cBhvr>
                                      <p:to>
                                        <p:strVal val="visible"/>
                                      </p:to>
                                    </p:set>
                                    <p:animEffect transition="in" filter="randombar(horizontal)">
                                      <p:cBhvr>
                                        <p:cTn id="16" dur="500"/>
                                        <p:tgtEl>
                                          <p:spTgt spid="54275">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4275">
                                            <p:txEl>
                                              <p:pRg st="4" end="4"/>
                                            </p:txEl>
                                          </p:spTgt>
                                        </p:tgtEl>
                                        <p:attrNameLst>
                                          <p:attrName>style.visibility</p:attrName>
                                        </p:attrNameLst>
                                      </p:cBhvr>
                                      <p:to>
                                        <p:strVal val="visible"/>
                                      </p:to>
                                    </p:set>
                                    <p:animEffect transition="in" filter="randombar(horizontal)">
                                      <p:cBhvr>
                                        <p:cTn id="19" dur="500"/>
                                        <p:tgtEl>
                                          <p:spTgt spid="5427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4275">
                                            <p:txEl>
                                              <p:pRg st="5" end="5"/>
                                            </p:txEl>
                                          </p:spTgt>
                                        </p:tgtEl>
                                        <p:attrNameLst>
                                          <p:attrName>style.visibility</p:attrName>
                                        </p:attrNameLst>
                                      </p:cBhvr>
                                      <p:to>
                                        <p:strVal val="visible"/>
                                      </p:to>
                                    </p:set>
                                    <p:animEffect transition="in" filter="randombar(horizontal)">
                                      <p:cBhvr>
                                        <p:cTn id="24" dur="500"/>
                                        <p:tgtEl>
                                          <p:spTgt spid="54275">
                                            <p:txEl>
                                              <p:pRg st="5" end="5"/>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54275">
                                            <p:txEl>
                                              <p:pRg st="6" end="6"/>
                                            </p:txEl>
                                          </p:spTgt>
                                        </p:tgtEl>
                                        <p:attrNameLst>
                                          <p:attrName>style.visibility</p:attrName>
                                        </p:attrNameLst>
                                      </p:cBhvr>
                                      <p:to>
                                        <p:strVal val="visible"/>
                                      </p:to>
                                    </p:set>
                                    <p:animEffect transition="in" filter="randombar(horizontal)">
                                      <p:cBhvr>
                                        <p:cTn id="27" dur="500"/>
                                        <p:tgtEl>
                                          <p:spTgt spid="54275">
                                            <p:txEl>
                                              <p:pRg st="6" end="6"/>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54275">
                                            <p:txEl>
                                              <p:pRg st="7" end="7"/>
                                            </p:txEl>
                                          </p:spTgt>
                                        </p:tgtEl>
                                        <p:attrNameLst>
                                          <p:attrName>style.visibility</p:attrName>
                                        </p:attrNameLst>
                                      </p:cBhvr>
                                      <p:to>
                                        <p:strVal val="visible"/>
                                      </p:to>
                                    </p:set>
                                    <p:animEffect transition="in" filter="randombar(horizontal)">
                                      <p:cBhvr>
                                        <p:cTn id="30" dur="500"/>
                                        <p:tgtEl>
                                          <p:spTgt spid="54275">
                                            <p:txEl>
                                              <p:pRg st="7" end="7"/>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54275">
                                            <p:txEl>
                                              <p:pRg st="8" end="8"/>
                                            </p:txEl>
                                          </p:spTgt>
                                        </p:tgtEl>
                                        <p:attrNameLst>
                                          <p:attrName>style.visibility</p:attrName>
                                        </p:attrNameLst>
                                      </p:cBhvr>
                                      <p:to>
                                        <p:strVal val="visible"/>
                                      </p:to>
                                    </p:set>
                                    <p:animEffect transition="in" filter="randombar(horizontal)">
                                      <p:cBhvr>
                                        <p:cTn id="33" dur="500"/>
                                        <p:tgtEl>
                                          <p:spTgt spid="542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njnnetwork.files.wordpress.com/2009/02/used-car-salesman.jpg"/>
          <p:cNvPicPr>
            <a:picLocks noChangeAspect="1" noChangeArrowheads="1"/>
          </p:cNvPicPr>
          <p:nvPr/>
        </p:nvPicPr>
        <p:blipFill>
          <a:blip r:embed="rId3" cstate="print"/>
          <a:srcRect/>
          <a:stretch>
            <a:fillRect/>
          </a:stretch>
        </p:blipFill>
        <p:spPr bwMode="auto">
          <a:xfrm>
            <a:off x="1524000" y="0"/>
            <a:ext cx="9201150" cy="6858000"/>
          </a:xfrm>
          <a:prstGeom prst="rect">
            <a:avLst/>
          </a:prstGeom>
          <a:solidFill>
            <a:schemeClr val="accent6">
              <a:lumMod val="60000"/>
              <a:lumOff val="40000"/>
              <a:alpha val="56000"/>
            </a:schemeClr>
          </a:solidFill>
          <a:ln w="9525">
            <a:noFill/>
            <a:miter lim="800000"/>
            <a:headEnd/>
            <a:tailEnd/>
          </a:ln>
        </p:spPr>
      </p:pic>
      <p:sp>
        <p:nvSpPr>
          <p:cNvPr id="2" name="Title 1"/>
          <p:cNvSpPr>
            <a:spLocks noGrp="1"/>
          </p:cNvSpPr>
          <p:nvPr>
            <p:ph type="title"/>
          </p:nvPr>
        </p:nvSpPr>
        <p:spPr>
          <a:xfrm>
            <a:off x="1981200" y="0"/>
            <a:ext cx="7848600" cy="1447800"/>
          </a:xfrm>
          <a:solidFill>
            <a:schemeClr val="accent6">
              <a:lumMod val="60000"/>
              <a:lumOff val="40000"/>
              <a:alpha val="42000"/>
            </a:schemeClr>
          </a:solidFill>
        </p:spPr>
        <p:txBody>
          <a:bodyPr/>
          <a:lstStyle/>
          <a:p>
            <a:pPr>
              <a:defRPr/>
            </a:pPr>
            <a:r>
              <a:rPr lang="en-US" sz="4800" i="1" dirty="0"/>
              <a:t>Would you buy a car from this man?</a:t>
            </a:r>
          </a:p>
        </p:txBody>
      </p:sp>
      <p:sp>
        <p:nvSpPr>
          <p:cNvPr id="3" name="Content Placeholder 2"/>
          <p:cNvSpPr>
            <a:spLocks noGrp="1"/>
          </p:cNvSpPr>
          <p:nvPr>
            <p:ph idx="1"/>
          </p:nvPr>
        </p:nvSpPr>
        <p:spPr>
          <a:xfrm>
            <a:off x="2133600" y="3733800"/>
            <a:ext cx="7848600" cy="2438400"/>
          </a:xfrm>
          <a:solidFill>
            <a:schemeClr val="accent5">
              <a:lumMod val="75000"/>
              <a:alpha val="39000"/>
            </a:schemeClr>
          </a:solidFill>
        </p:spPr>
        <p:txBody>
          <a:bodyPr/>
          <a:lstStyle/>
          <a:p>
            <a:r>
              <a:rPr lang="en-US" sz="3600" dirty="0">
                <a:solidFill>
                  <a:schemeClr val="tx1"/>
                </a:solidFill>
                <a:effectLst/>
              </a:rPr>
              <a:t>Think of a person, other than your spouse, parents, close friends, etc., whom you trust.</a:t>
            </a:r>
          </a:p>
          <a:p>
            <a:r>
              <a:rPr lang="en-US" sz="3600" dirty="0">
                <a:solidFill>
                  <a:schemeClr val="tx1"/>
                </a:solidFill>
                <a:effectLst/>
              </a:rPr>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randombar(horizont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362200" y="0"/>
            <a:ext cx="7848600" cy="1143000"/>
          </a:xfrm>
        </p:spPr>
        <p:txBody>
          <a:bodyPr/>
          <a:lstStyle/>
          <a:p>
            <a:pPr eaLnBrk="1" hangingPunct="1">
              <a:tabLst>
                <a:tab pos="287338" algn="l"/>
              </a:tabLst>
              <a:defRPr/>
            </a:pPr>
            <a:r>
              <a:rPr lang="en-US" dirty="0">
                <a:solidFill>
                  <a:srgbClr val="000000"/>
                </a:solidFill>
                <a:effectLst/>
              </a:rPr>
              <a:t>SEM – Structural Model</a:t>
            </a:r>
            <a:br>
              <a:rPr lang="en-US" dirty="0">
                <a:solidFill>
                  <a:srgbClr val="000000"/>
                </a:solidFill>
                <a:effectLst/>
              </a:rPr>
            </a:br>
            <a:r>
              <a:rPr lang="en-US" sz="2800" dirty="0">
                <a:solidFill>
                  <a:srgbClr val="000000"/>
                </a:solidFill>
                <a:effectLst/>
              </a:rPr>
              <a:t>Direct and Indirect Effects</a:t>
            </a:r>
            <a:endParaRPr lang="en-US" dirty="0">
              <a:solidFill>
                <a:srgbClr val="000000"/>
              </a:solidFill>
              <a:effectLst/>
            </a:endParaRPr>
          </a:p>
        </p:txBody>
      </p:sp>
      <p:pic>
        <p:nvPicPr>
          <p:cNvPr id="41987" name="Picture 4"/>
          <p:cNvPicPr>
            <a:picLocks noChangeAspect="1" noChangeArrowheads="1"/>
          </p:cNvPicPr>
          <p:nvPr/>
        </p:nvPicPr>
        <p:blipFill>
          <a:blip r:embed="rId3" cstate="print"/>
          <a:srcRect/>
          <a:stretch>
            <a:fillRect/>
          </a:stretch>
        </p:blipFill>
        <p:spPr bwMode="auto">
          <a:xfrm>
            <a:off x="2667000" y="1371600"/>
            <a:ext cx="7615238" cy="5100638"/>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sz="2800" dirty="0">
                <a:solidFill>
                  <a:srgbClr val="000000"/>
                </a:solidFill>
                <a:effectLst/>
              </a:rPr>
              <a:t>Perceptions of Trustworthiness Directly Influence Trusting Attitudes</a:t>
            </a:r>
          </a:p>
        </p:txBody>
      </p:sp>
      <p:pic>
        <p:nvPicPr>
          <p:cNvPr id="44035" name="Picture 5"/>
          <p:cNvPicPr>
            <a:picLocks noChangeAspect="1" noChangeArrowheads="1"/>
          </p:cNvPicPr>
          <p:nvPr/>
        </p:nvPicPr>
        <p:blipFill>
          <a:blip r:embed="rId3" cstate="print"/>
          <a:srcRect r="19951"/>
          <a:stretch>
            <a:fillRect/>
          </a:stretch>
        </p:blipFill>
        <p:spPr bwMode="auto">
          <a:xfrm>
            <a:off x="3236913" y="1371601"/>
            <a:ext cx="5948362" cy="510222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362200" y="152400"/>
            <a:ext cx="7848600" cy="1143000"/>
          </a:xfrm>
        </p:spPr>
        <p:txBody>
          <a:bodyPr/>
          <a:lstStyle/>
          <a:p>
            <a:pPr eaLnBrk="1" hangingPunct="1">
              <a:defRPr/>
            </a:pPr>
            <a:r>
              <a:rPr lang="en-US" sz="2800" dirty="0">
                <a:solidFill>
                  <a:srgbClr val="000000"/>
                </a:solidFill>
                <a:effectLst/>
              </a:rPr>
              <a:t>Restraints Against Opportunism Indirectly Influence Trusting Attitudes</a:t>
            </a:r>
          </a:p>
        </p:txBody>
      </p:sp>
      <p:pic>
        <p:nvPicPr>
          <p:cNvPr id="46083" name="Picture 130"/>
          <p:cNvPicPr>
            <a:picLocks noChangeAspect="1" noChangeArrowheads="1"/>
          </p:cNvPicPr>
          <p:nvPr/>
        </p:nvPicPr>
        <p:blipFill>
          <a:blip r:embed="rId3" cstate="print"/>
          <a:srcRect r="19951"/>
          <a:stretch>
            <a:fillRect/>
          </a:stretch>
        </p:blipFill>
        <p:spPr bwMode="auto">
          <a:xfrm>
            <a:off x="3236913" y="1295401"/>
            <a:ext cx="5948362" cy="510222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sz="2800" dirty="0">
                <a:solidFill>
                  <a:srgbClr val="000000"/>
                </a:solidFill>
                <a:effectLst/>
              </a:rPr>
              <a:t>Dispositional Trust Influences Trusting Beliefs and Attitudes</a:t>
            </a:r>
          </a:p>
        </p:txBody>
      </p:sp>
      <p:pic>
        <p:nvPicPr>
          <p:cNvPr id="45059" name="Picture 137"/>
          <p:cNvPicPr>
            <a:picLocks noChangeAspect="1" noChangeArrowheads="1"/>
          </p:cNvPicPr>
          <p:nvPr/>
        </p:nvPicPr>
        <p:blipFill>
          <a:blip r:embed="rId3" cstate="print"/>
          <a:srcRect r="19951"/>
          <a:stretch>
            <a:fillRect/>
          </a:stretch>
        </p:blipFill>
        <p:spPr bwMode="auto">
          <a:xfrm>
            <a:off x="3276601" y="1295401"/>
            <a:ext cx="5948363" cy="510222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noChangeArrowheads="1"/>
          </p:cNvSpPr>
          <p:nvPr>
            <p:ph type="title"/>
          </p:nvPr>
        </p:nvSpPr>
        <p:spPr/>
        <p:txBody>
          <a:bodyPr/>
          <a:lstStyle/>
          <a:p>
            <a:pPr eaLnBrk="1" hangingPunct="1">
              <a:defRPr/>
            </a:pPr>
            <a:r>
              <a:rPr lang="en-US" sz="2800" dirty="0">
                <a:solidFill>
                  <a:srgbClr val="000000"/>
                </a:solidFill>
                <a:effectLst/>
              </a:rPr>
              <a:t>Encapsulated Interest: Simultaneous Trust and Distrust</a:t>
            </a:r>
          </a:p>
        </p:txBody>
      </p:sp>
      <p:pic>
        <p:nvPicPr>
          <p:cNvPr id="47107" name="Picture 5"/>
          <p:cNvPicPr>
            <a:picLocks noChangeAspect="1" noChangeArrowheads="1"/>
          </p:cNvPicPr>
          <p:nvPr/>
        </p:nvPicPr>
        <p:blipFill>
          <a:blip r:embed="rId3" cstate="print"/>
          <a:srcRect r="19951"/>
          <a:stretch>
            <a:fillRect/>
          </a:stretch>
        </p:blipFill>
        <p:spPr bwMode="auto">
          <a:xfrm>
            <a:off x="3276600" y="1219200"/>
            <a:ext cx="6051550" cy="5189538"/>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sz="3200" dirty="0">
                <a:solidFill>
                  <a:srgbClr val="000000"/>
                </a:solidFill>
                <a:effectLst/>
              </a:rPr>
              <a:t>Trusting Attitudes Directly Influence Satisfaction</a:t>
            </a:r>
          </a:p>
        </p:txBody>
      </p:sp>
      <p:pic>
        <p:nvPicPr>
          <p:cNvPr id="48131" name="Picture 31"/>
          <p:cNvPicPr>
            <a:picLocks noChangeAspect="1" noChangeArrowheads="1"/>
          </p:cNvPicPr>
          <p:nvPr/>
        </p:nvPicPr>
        <p:blipFill>
          <a:blip r:embed="rId3" cstate="print"/>
          <a:srcRect r="39903"/>
          <a:stretch>
            <a:fillRect/>
          </a:stretch>
        </p:blipFill>
        <p:spPr bwMode="auto">
          <a:xfrm>
            <a:off x="3962400" y="1371600"/>
            <a:ext cx="5486400" cy="42164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p:cNvSpPr>
            <a:spLocks noGrp="1" noChangeArrowheads="1"/>
          </p:cNvSpPr>
          <p:nvPr>
            <p:ph type="title"/>
          </p:nvPr>
        </p:nvSpPr>
        <p:spPr/>
        <p:txBody>
          <a:bodyPr/>
          <a:lstStyle/>
          <a:p>
            <a:pPr eaLnBrk="1" hangingPunct="1">
              <a:defRPr/>
            </a:pPr>
            <a:r>
              <a:rPr lang="en-US" sz="3200" dirty="0">
                <a:solidFill>
                  <a:srgbClr val="000000"/>
                </a:solidFill>
                <a:effectLst/>
              </a:rPr>
              <a:t>Trusting Attitudes </a:t>
            </a:r>
            <a:r>
              <a:rPr lang="en-US" sz="3200" dirty="0">
                <a:solidFill>
                  <a:srgbClr val="000000"/>
                </a:solidFill>
                <a:effectLst/>
                <a:sym typeface="Wingdings" pitchFamily="2" charset="2"/>
              </a:rPr>
              <a:t> Satisfaction</a:t>
            </a:r>
            <a:br>
              <a:rPr lang="en-US" sz="3200" dirty="0">
                <a:solidFill>
                  <a:srgbClr val="000000"/>
                </a:solidFill>
                <a:effectLst/>
                <a:sym typeface="Wingdings" pitchFamily="2" charset="2"/>
              </a:rPr>
            </a:br>
            <a:r>
              <a:rPr lang="en-US" sz="3200" dirty="0">
                <a:solidFill>
                  <a:srgbClr val="000000"/>
                </a:solidFill>
                <a:effectLst/>
                <a:sym typeface="Wingdings" pitchFamily="2" charset="2"/>
              </a:rPr>
              <a:t>&amp; “Faster, Better, Cheaper”</a:t>
            </a:r>
            <a:endParaRPr lang="en-US" sz="3200" dirty="0">
              <a:solidFill>
                <a:srgbClr val="000000"/>
              </a:solidFill>
              <a:effectLst/>
            </a:endParaRPr>
          </a:p>
        </p:txBody>
      </p:sp>
      <p:pic>
        <p:nvPicPr>
          <p:cNvPr id="49155" name="Picture 5"/>
          <p:cNvPicPr>
            <a:picLocks noChangeAspect="1" noChangeArrowheads="1"/>
          </p:cNvPicPr>
          <p:nvPr/>
        </p:nvPicPr>
        <p:blipFill>
          <a:blip r:embed="rId3" cstate="print"/>
          <a:srcRect r="39903"/>
          <a:stretch>
            <a:fillRect/>
          </a:stretch>
        </p:blipFill>
        <p:spPr bwMode="auto">
          <a:xfrm>
            <a:off x="3581401" y="1371601"/>
            <a:ext cx="5110163" cy="467042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p:cNvPicPr>
            <a:picLocks noChangeAspect="1" noChangeArrowheads="1"/>
          </p:cNvPicPr>
          <p:nvPr/>
        </p:nvPicPr>
        <p:blipFill>
          <a:blip r:embed="rId3" cstate="print"/>
          <a:srcRect r="39903"/>
          <a:stretch>
            <a:fillRect/>
          </a:stretch>
        </p:blipFill>
        <p:spPr bwMode="auto">
          <a:xfrm>
            <a:off x="3810001" y="1524001"/>
            <a:ext cx="5508625" cy="4233863"/>
          </a:xfrm>
          <a:prstGeom prst="rect">
            <a:avLst/>
          </a:prstGeom>
          <a:noFill/>
          <a:ln w="9525">
            <a:noFill/>
            <a:miter lim="800000"/>
            <a:headEnd/>
            <a:tailEnd/>
          </a:ln>
        </p:spPr>
      </p:pic>
      <p:sp>
        <p:nvSpPr>
          <p:cNvPr id="65541" name="Rectangle 5"/>
          <p:cNvSpPr>
            <a:spLocks noGrp="1" noChangeArrowheads="1"/>
          </p:cNvSpPr>
          <p:nvPr>
            <p:ph type="title"/>
          </p:nvPr>
        </p:nvSpPr>
        <p:spPr/>
        <p:txBody>
          <a:bodyPr/>
          <a:lstStyle/>
          <a:p>
            <a:pPr eaLnBrk="1" hangingPunct="1">
              <a:defRPr/>
            </a:pPr>
            <a:r>
              <a:rPr lang="en-US" sz="3200" dirty="0">
                <a:solidFill>
                  <a:srgbClr val="000000"/>
                </a:solidFill>
                <a:effectLst/>
              </a:rPr>
              <a:t>Trusting Attitudes Indirectly Influence Loyalty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pPr eaLnBrk="1" hangingPunct="1">
              <a:defRPr/>
            </a:pPr>
            <a:r>
              <a:rPr lang="en-US" sz="3200" dirty="0">
                <a:solidFill>
                  <a:srgbClr val="000000"/>
                </a:solidFill>
                <a:effectLst/>
              </a:rPr>
              <a:t>Trusting Attitudes Do Not Influence Procurement Choice</a:t>
            </a:r>
          </a:p>
        </p:txBody>
      </p:sp>
      <p:pic>
        <p:nvPicPr>
          <p:cNvPr id="51203" name="Picture 5"/>
          <p:cNvPicPr>
            <a:picLocks noChangeAspect="1" noChangeArrowheads="1"/>
          </p:cNvPicPr>
          <p:nvPr/>
        </p:nvPicPr>
        <p:blipFill>
          <a:blip r:embed="rId3" cstate="print"/>
          <a:srcRect r="39903"/>
          <a:stretch>
            <a:fillRect/>
          </a:stretch>
        </p:blipFill>
        <p:spPr bwMode="auto">
          <a:xfrm>
            <a:off x="3657601" y="1447801"/>
            <a:ext cx="5008563" cy="4576763"/>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p:txBody>
          <a:bodyPr/>
          <a:lstStyle/>
          <a:p>
            <a:pPr eaLnBrk="1" hangingPunct="1">
              <a:defRPr/>
            </a:pPr>
            <a:r>
              <a:rPr lang="en-US"/>
              <a:t>Theoretical trust framework is supported</a:t>
            </a:r>
          </a:p>
          <a:p>
            <a:pPr eaLnBrk="1" hangingPunct="1">
              <a:defRPr/>
            </a:pPr>
            <a:r>
              <a:rPr lang="en-US"/>
              <a:t>Trust is distinguished from behavior</a:t>
            </a:r>
          </a:p>
          <a:p>
            <a:pPr eaLnBrk="1" hangingPunct="1">
              <a:defRPr/>
            </a:pPr>
            <a:r>
              <a:rPr lang="en-US"/>
              <a:t>Four theories of trust describe professional-client relationships</a:t>
            </a:r>
          </a:p>
          <a:p>
            <a:pPr eaLnBrk="1" hangingPunct="1">
              <a:defRPr/>
            </a:pPr>
            <a:r>
              <a:rPr lang="en-US"/>
              <a:t>Trust strongly impacts the “bottom line” of consulting engineer/architecture firms</a:t>
            </a:r>
          </a:p>
          <a:p>
            <a:pPr eaLnBrk="1" hangingPunct="1">
              <a:defRPr/>
            </a:pPr>
            <a:r>
              <a:rPr lang="en-US"/>
              <a:t>Interdisciplinary problem-solving approach</a:t>
            </a:r>
          </a:p>
        </p:txBody>
      </p:sp>
      <p:sp>
        <p:nvSpPr>
          <p:cNvPr id="69636" name="Rectangle 4"/>
          <p:cNvSpPr>
            <a:spLocks noGrp="1" noChangeArrowheads="1"/>
          </p:cNvSpPr>
          <p:nvPr>
            <p:ph type="title"/>
          </p:nvPr>
        </p:nvSpPr>
        <p:spPr/>
        <p:txBody>
          <a:bodyPr/>
          <a:lstStyle/>
          <a:p>
            <a:pPr eaLnBrk="1" hangingPunct="1">
              <a:defRPr/>
            </a:pPr>
            <a:r>
              <a:rPr lang="en-US" dirty="0">
                <a:solidFill>
                  <a:srgbClr val="000000"/>
                </a:solidFill>
                <a:effectLst/>
              </a:rPr>
              <a:t>Contributions</a:t>
            </a:r>
            <a:br>
              <a:rPr lang="en-US" dirty="0">
                <a:solidFill>
                  <a:srgbClr val="000000"/>
                </a:solidFill>
                <a:effectLst/>
              </a:rPr>
            </a:br>
            <a:r>
              <a:rPr lang="en-US" sz="1800" dirty="0">
                <a:solidFill>
                  <a:srgbClr val="000000"/>
                </a:solidFill>
                <a:effectLst/>
              </a:rPr>
              <a:t>Conclusions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dissolve">
                                      <p:cBhvr>
                                        <p:cTn id="7" dur="500"/>
                                        <p:tgtEl>
                                          <p:spTgt spid="69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dissolve">
                                      <p:cBhvr>
                                        <p:cTn id="12" dur="500"/>
                                        <p:tgtEl>
                                          <p:spTgt spid="69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Effect transition="in" filter="dissolve">
                                      <p:cBhvr>
                                        <p:cTn id="17" dur="500"/>
                                        <p:tgtEl>
                                          <p:spTgt spid="696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9635">
                                            <p:txEl>
                                              <p:pRg st="3" end="3"/>
                                            </p:txEl>
                                          </p:spTgt>
                                        </p:tgtEl>
                                        <p:attrNameLst>
                                          <p:attrName>style.visibility</p:attrName>
                                        </p:attrNameLst>
                                      </p:cBhvr>
                                      <p:to>
                                        <p:strVal val="visible"/>
                                      </p:to>
                                    </p:set>
                                    <p:animEffect transition="in" filter="randombar(horizontal)">
                                      <p:cBhvr>
                                        <p:cTn id="22" dur="500"/>
                                        <p:tgtEl>
                                          <p:spTgt spid="696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9635">
                                            <p:txEl>
                                              <p:pRg st="4" end="4"/>
                                            </p:txEl>
                                          </p:spTgt>
                                        </p:tgtEl>
                                        <p:attrNameLst>
                                          <p:attrName>style.visibility</p:attrName>
                                        </p:attrNameLst>
                                      </p:cBhvr>
                                      <p:to>
                                        <p:strVal val="visible"/>
                                      </p:to>
                                    </p:set>
                                    <p:animEffect transition="in" filter="dissolve">
                                      <p:cBhvr>
                                        <p:cTn id="27" dur="500"/>
                                        <p:tgtEl>
                                          <p:spTgt spid="696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Box 4"/>
          <p:cNvSpPr txBox="1">
            <a:spLocks noChangeArrowheads="1"/>
          </p:cNvSpPr>
          <p:nvPr/>
        </p:nvSpPr>
        <p:spPr bwMode="auto">
          <a:xfrm>
            <a:off x="2514600" y="381000"/>
            <a:ext cx="3886200" cy="5354638"/>
          </a:xfrm>
          <a:prstGeom prst="rect">
            <a:avLst/>
          </a:prstGeom>
          <a:noFill/>
          <a:ln w="9525">
            <a:noFill/>
            <a:miter lim="800000"/>
            <a:headEnd/>
            <a:tailEnd/>
          </a:ln>
        </p:spPr>
        <p:txBody>
          <a:bodyPr>
            <a:spAutoFit/>
          </a:bodyPr>
          <a:lstStyle/>
          <a:p>
            <a:r>
              <a:rPr lang="en-US" sz="1800" dirty="0">
                <a:solidFill>
                  <a:srgbClr val="000000"/>
                </a:solidFill>
                <a:latin typeface="Times New Roman" pitchFamily="18" charset="0"/>
                <a:cs typeface="Times New Roman" pitchFamily="18" charset="0"/>
              </a:rPr>
              <a:t>GALLUP</a:t>
            </a:r>
            <a:r>
              <a:rPr lang="en-US" sz="1800" dirty="0">
                <a:solidFill>
                  <a:srgbClr val="000000"/>
                </a:solidFill>
              </a:rPr>
              <a:t> </a:t>
            </a:r>
            <a:r>
              <a:rPr lang="en-US" sz="1800" b="1" dirty="0">
                <a:solidFill>
                  <a:srgbClr val="000000"/>
                </a:solidFill>
              </a:rPr>
              <a:t>POLL</a:t>
            </a:r>
          </a:p>
          <a:p>
            <a:r>
              <a:rPr lang="en-US" sz="2800" dirty="0">
                <a:solidFill>
                  <a:srgbClr val="000000"/>
                </a:solidFill>
                <a:latin typeface="Times New Roman" pitchFamily="18" charset="0"/>
                <a:cs typeface="Times New Roman" pitchFamily="18" charset="0"/>
              </a:rPr>
              <a:t>Honesty/Ethics in the Professions</a:t>
            </a:r>
          </a:p>
          <a:p>
            <a:endParaRPr lang="en-US" sz="2800" dirty="0">
              <a:solidFill>
                <a:srgbClr val="000000"/>
              </a:solidFill>
              <a:latin typeface="Times New Roman" pitchFamily="18" charset="0"/>
              <a:cs typeface="Times New Roman" pitchFamily="18" charset="0"/>
            </a:endParaRPr>
          </a:p>
          <a:p>
            <a:r>
              <a:rPr lang="en-US" sz="2800" i="1" dirty="0">
                <a:solidFill>
                  <a:srgbClr val="000000"/>
                </a:solidFill>
                <a:latin typeface="Times New Roman" pitchFamily="18" charset="0"/>
                <a:cs typeface="Times New Roman" pitchFamily="18" charset="0"/>
              </a:rPr>
              <a:t>“Please tell me how you would rate the </a:t>
            </a:r>
            <a:r>
              <a:rPr lang="en-US" sz="2800" b="1" i="1" dirty="0">
                <a:solidFill>
                  <a:srgbClr val="000000"/>
                </a:solidFill>
                <a:latin typeface="Times New Roman" pitchFamily="18" charset="0"/>
                <a:cs typeface="Times New Roman" pitchFamily="18" charset="0"/>
              </a:rPr>
              <a:t>honesty and ethical standards </a:t>
            </a:r>
            <a:r>
              <a:rPr lang="en-US" sz="2800" i="1" dirty="0">
                <a:solidFill>
                  <a:srgbClr val="000000"/>
                </a:solidFill>
                <a:latin typeface="Times New Roman" pitchFamily="18" charset="0"/>
                <a:cs typeface="Times New Roman" pitchFamily="18" charset="0"/>
              </a:rPr>
              <a:t>of people in these different fields – very high, high, average, low or very low?”</a:t>
            </a:r>
          </a:p>
          <a:p>
            <a:endParaRPr lang="en-US" sz="2800" dirty="0">
              <a:solidFill>
                <a:srgbClr val="000000"/>
              </a:solidFill>
              <a:latin typeface="Times New Roman" pitchFamily="18" charset="0"/>
              <a:cs typeface="Times New Roman" pitchFamily="18" charset="0"/>
            </a:endParaRPr>
          </a:p>
          <a:p>
            <a:r>
              <a:rPr lang="en-US" sz="1800" dirty="0">
                <a:solidFill>
                  <a:srgbClr val="000000"/>
                </a:solidFill>
                <a:latin typeface="Times New Roman" pitchFamily="18" charset="0"/>
                <a:cs typeface="Times New Roman" pitchFamily="18" charset="0"/>
              </a:rPr>
              <a:t>Dec 5-8, 2013</a:t>
            </a:r>
          </a:p>
        </p:txBody>
      </p:sp>
      <p:pic>
        <p:nvPicPr>
          <p:cNvPr id="51202" name="Picture 2" descr="December 2013: Please Tell Me How You Would Rate the Honesty and Ethical Standards of People in These Different Fields"/>
          <p:cNvPicPr>
            <a:picLocks noChangeAspect="1" noChangeArrowheads="1"/>
          </p:cNvPicPr>
          <p:nvPr/>
        </p:nvPicPr>
        <p:blipFill>
          <a:blip r:embed="rId3" cstate="print">
            <a:clrChange>
              <a:clrFrom>
                <a:srgbClr val="FFFFFF"/>
              </a:clrFrom>
              <a:clrTo>
                <a:srgbClr val="FFFFFF">
                  <a:alpha val="0"/>
                </a:srgbClr>
              </a:clrTo>
            </a:clrChange>
          </a:blip>
          <a:srcRect l="3310" t="15371" r="6621" b="4192"/>
          <a:stretch>
            <a:fillRect/>
          </a:stretch>
        </p:blipFill>
        <p:spPr bwMode="auto">
          <a:xfrm>
            <a:off x="6464272" y="685800"/>
            <a:ext cx="3975128" cy="510540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1"/>
          </p:nvPr>
        </p:nvSpPr>
        <p:spPr/>
        <p:txBody>
          <a:bodyPr/>
          <a:lstStyle/>
          <a:p>
            <a:pPr eaLnBrk="1" hangingPunct="1">
              <a:defRPr/>
            </a:pPr>
            <a:r>
              <a:rPr lang="en-US"/>
              <a:t>Trustworthiness is the first virtue of professional life</a:t>
            </a:r>
          </a:p>
          <a:p>
            <a:pPr lvl="1" eaLnBrk="1" hangingPunct="1">
              <a:defRPr/>
            </a:pPr>
            <a:r>
              <a:rPr lang="en-US"/>
              <a:t>Trust has little to do with luck</a:t>
            </a:r>
          </a:p>
          <a:p>
            <a:pPr lvl="1" eaLnBrk="1" hangingPunct="1">
              <a:defRPr/>
            </a:pPr>
            <a:r>
              <a:rPr lang="en-US"/>
              <a:t>Trustworthiness is the key</a:t>
            </a:r>
          </a:p>
          <a:p>
            <a:pPr eaLnBrk="1" hangingPunct="1">
              <a:defRPr/>
            </a:pPr>
            <a:r>
              <a:rPr lang="en-US"/>
              <a:t>Three bottom-line outcomes of trusting:</a:t>
            </a:r>
          </a:p>
          <a:p>
            <a:pPr lvl="1" eaLnBrk="1" hangingPunct="1">
              <a:defRPr/>
            </a:pPr>
            <a:r>
              <a:rPr lang="en-US"/>
              <a:t>Trust as project qualifier</a:t>
            </a:r>
          </a:p>
          <a:p>
            <a:pPr lvl="1" eaLnBrk="1" hangingPunct="1">
              <a:defRPr/>
            </a:pPr>
            <a:r>
              <a:rPr lang="en-US"/>
              <a:t>Trust drives satisfaction</a:t>
            </a:r>
          </a:p>
          <a:p>
            <a:pPr lvl="1" eaLnBrk="1" hangingPunct="1">
              <a:defRPr/>
            </a:pPr>
            <a:r>
              <a:rPr lang="en-US"/>
              <a:t>Satisfaction &amp; trust drive loyalty</a:t>
            </a:r>
          </a:p>
        </p:txBody>
      </p:sp>
      <p:sp>
        <p:nvSpPr>
          <p:cNvPr id="70660" name="Rectangle 4"/>
          <p:cNvSpPr>
            <a:spLocks noGrp="1" noChangeArrowheads="1"/>
          </p:cNvSpPr>
          <p:nvPr>
            <p:ph type="title"/>
          </p:nvPr>
        </p:nvSpPr>
        <p:spPr>
          <a:xfrm>
            <a:off x="2362200" y="274638"/>
            <a:ext cx="8077200" cy="1143000"/>
          </a:xfrm>
        </p:spPr>
        <p:txBody>
          <a:bodyPr/>
          <a:lstStyle/>
          <a:p>
            <a:pPr eaLnBrk="1" hangingPunct="1">
              <a:defRPr/>
            </a:pPr>
            <a:r>
              <a:rPr lang="en-US" dirty="0">
                <a:solidFill>
                  <a:srgbClr val="000000"/>
                </a:solidFill>
                <a:effectLst/>
              </a:rPr>
              <a:t>Some Practical Implications</a:t>
            </a:r>
            <a:br>
              <a:rPr lang="en-US" dirty="0">
                <a:solidFill>
                  <a:srgbClr val="000000"/>
                </a:solidFill>
                <a:effectLst/>
              </a:rPr>
            </a:br>
            <a:r>
              <a:rPr lang="en-US" sz="2000" dirty="0">
                <a:solidFill>
                  <a:srgbClr val="000000"/>
                </a:solidFill>
                <a:effectLst/>
              </a:rPr>
              <a:t>Conclusions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randombar(horizontal)">
                                      <p:cBhvr>
                                        <p:cTn id="7" dur="500"/>
                                        <p:tgtEl>
                                          <p:spTgt spid="70659">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0659">
                                            <p:txEl>
                                              <p:pRg st="1" end="1"/>
                                            </p:txEl>
                                          </p:spTgt>
                                        </p:tgtEl>
                                        <p:attrNameLst>
                                          <p:attrName>style.visibility</p:attrName>
                                        </p:attrNameLst>
                                      </p:cBhvr>
                                      <p:to>
                                        <p:strVal val="visible"/>
                                      </p:to>
                                    </p:set>
                                    <p:animEffect transition="in" filter="randombar(horizontal)">
                                      <p:cBhvr>
                                        <p:cTn id="10" dur="500"/>
                                        <p:tgtEl>
                                          <p:spTgt spid="70659">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Effect transition="in" filter="randombar(horizontal)">
                                      <p:cBhvr>
                                        <p:cTn id="13" dur="500"/>
                                        <p:tgtEl>
                                          <p:spTgt spid="706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70659">
                                            <p:txEl>
                                              <p:pRg st="3" end="3"/>
                                            </p:txEl>
                                          </p:spTgt>
                                        </p:tgtEl>
                                        <p:attrNameLst>
                                          <p:attrName>style.visibility</p:attrName>
                                        </p:attrNameLst>
                                      </p:cBhvr>
                                      <p:to>
                                        <p:strVal val="visible"/>
                                      </p:to>
                                    </p:set>
                                    <p:animEffect transition="in" filter="randombar(horizontal)">
                                      <p:cBhvr>
                                        <p:cTn id="18" dur="500"/>
                                        <p:tgtEl>
                                          <p:spTgt spid="70659">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70659">
                                            <p:txEl>
                                              <p:pRg st="4" end="4"/>
                                            </p:txEl>
                                          </p:spTgt>
                                        </p:tgtEl>
                                        <p:attrNameLst>
                                          <p:attrName>style.visibility</p:attrName>
                                        </p:attrNameLst>
                                      </p:cBhvr>
                                      <p:to>
                                        <p:strVal val="visible"/>
                                      </p:to>
                                    </p:set>
                                    <p:animEffect transition="in" filter="randombar(horizontal)">
                                      <p:cBhvr>
                                        <p:cTn id="21" dur="500"/>
                                        <p:tgtEl>
                                          <p:spTgt spid="70659">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70659">
                                            <p:txEl>
                                              <p:pRg st="5" end="5"/>
                                            </p:txEl>
                                          </p:spTgt>
                                        </p:tgtEl>
                                        <p:attrNameLst>
                                          <p:attrName>style.visibility</p:attrName>
                                        </p:attrNameLst>
                                      </p:cBhvr>
                                      <p:to>
                                        <p:strVal val="visible"/>
                                      </p:to>
                                    </p:set>
                                    <p:animEffect transition="in" filter="randombar(horizontal)">
                                      <p:cBhvr>
                                        <p:cTn id="24" dur="500"/>
                                        <p:tgtEl>
                                          <p:spTgt spid="70659">
                                            <p:txEl>
                                              <p:pRg st="5" end="5"/>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70659">
                                            <p:txEl>
                                              <p:pRg st="6" end="6"/>
                                            </p:txEl>
                                          </p:spTgt>
                                        </p:tgtEl>
                                        <p:attrNameLst>
                                          <p:attrName>style.visibility</p:attrName>
                                        </p:attrNameLst>
                                      </p:cBhvr>
                                      <p:to>
                                        <p:strVal val="visible"/>
                                      </p:to>
                                    </p:set>
                                    <p:animEffect transition="in" filter="randombar(horizontal)">
                                      <p:cBhvr>
                                        <p:cTn id="27" dur="500"/>
                                        <p:tgtEl>
                                          <p:spTgt spid="706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171700" y="304800"/>
            <a:ext cx="7848600" cy="1143000"/>
          </a:xfrm>
        </p:spPr>
        <p:txBody>
          <a:bodyPr/>
          <a:lstStyle/>
          <a:p>
            <a:pPr algn="ctr" eaLnBrk="1" hangingPunct="1">
              <a:defRPr/>
            </a:pPr>
            <a:r>
              <a:rPr lang="en-US" dirty="0">
                <a:solidFill>
                  <a:srgbClr val="000000"/>
                </a:solidFill>
              </a:rPr>
              <a:t>THANK YOU! </a:t>
            </a:r>
          </a:p>
        </p:txBody>
      </p:sp>
      <p:pic>
        <p:nvPicPr>
          <p:cNvPr id="71681" name="Picture 1" descr="C:\Users\wlawson\AppData\Local\Temp\wzaca1\TTU Double T Alternate Signature with Tagline\For WEB, PRESENTATION or OTHER ON-SCREEN\PNG - transparent background\TTUtl_DblTalt_c4C.png"/>
          <p:cNvPicPr>
            <a:picLocks noChangeAspect="1" noChangeArrowheads="1"/>
          </p:cNvPicPr>
          <p:nvPr/>
        </p:nvPicPr>
        <p:blipFill>
          <a:blip r:embed="rId3" cstate="print"/>
          <a:srcRect/>
          <a:stretch>
            <a:fillRect/>
          </a:stretch>
        </p:blipFill>
        <p:spPr bwMode="auto">
          <a:xfrm>
            <a:off x="3894845" y="1752600"/>
            <a:ext cx="4402311" cy="4191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effectLst/>
              </a:rPr>
              <a:t>Engineers &amp; others</a:t>
            </a:r>
          </a:p>
        </p:txBody>
      </p:sp>
      <p:graphicFrame>
        <p:nvGraphicFramePr>
          <p:cNvPr id="4" name="Chart 3"/>
          <p:cNvGraphicFramePr/>
          <p:nvPr/>
        </p:nvGraphicFramePr>
        <p:xfrm>
          <a:off x="2438400" y="1295400"/>
          <a:ext cx="76962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dirty="0">
                <a:solidFill>
                  <a:srgbClr val="000000"/>
                </a:solidFill>
                <a:effectLst/>
              </a:rPr>
              <a:t>The Research Problem</a:t>
            </a:r>
          </a:p>
        </p:txBody>
      </p:sp>
      <p:sp>
        <p:nvSpPr>
          <p:cNvPr id="12291" name="Rectangle 3"/>
          <p:cNvSpPr>
            <a:spLocks noGrp="1" noChangeArrowheads="1"/>
          </p:cNvSpPr>
          <p:nvPr>
            <p:ph type="body" idx="1"/>
          </p:nvPr>
        </p:nvSpPr>
        <p:spPr>
          <a:xfrm>
            <a:off x="2362200" y="1371601"/>
            <a:ext cx="7848600" cy="4525963"/>
          </a:xfrm>
        </p:spPr>
        <p:txBody>
          <a:bodyPr/>
          <a:lstStyle/>
          <a:p>
            <a:pPr eaLnBrk="1" hangingPunct="1">
              <a:defRPr/>
            </a:pPr>
            <a:r>
              <a:rPr lang="en-US" sz="3600" b="1" u="sng"/>
              <a:t>Explanatory (Theory)</a:t>
            </a:r>
            <a:r>
              <a:rPr lang="en-US" sz="3600" b="1"/>
              <a:t>: </a:t>
            </a:r>
          </a:p>
          <a:p>
            <a:pPr lvl="1" eaLnBrk="1" hangingPunct="1">
              <a:defRPr/>
            </a:pPr>
            <a:r>
              <a:rPr lang="en-US" sz="3200" b="1"/>
              <a:t>Trust and Trustworthiness in Professional-Client Relationships</a:t>
            </a:r>
          </a:p>
          <a:p>
            <a:pPr eaLnBrk="1" hangingPunct="1">
              <a:defRPr/>
            </a:pPr>
            <a:r>
              <a:rPr lang="en-US" sz="3600" b="1" u="sng"/>
              <a:t>Operational (Empirical Test)</a:t>
            </a:r>
            <a:r>
              <a:rPr lang="en-US" sz="3600" b="1"/>
              <a:t>: </a:t>
            </a:r>
          </a:p>
          <a:p>
            <a:pPr lvl="1" eaLnBrk="1" hangingPunct="1">
              <a:defRPr/>
            </a:pPr>
            <a:r>
              <a:rPr lang="en-US" sz="3200" b="1"/>
              <a:t>Procurement of Architect/Engineer Services by Texas Municipalities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590800" y="5867400"/>
            <a:ext cx="7848600" cy="838200"/>
          </a:xfrm>
        </p:spPr>
        <p:txBody>
          <a:bodyPr/>
          <a:lstStyle/>
          <a:p>
            <a:pPr eaLnBrk="1" hangingPunct="1">
              <a:defRPr/>
            </a:pPr>
            <a:r>
              <a:rPr lang="en-US" sz="4400" dirty="0">
                <a:solidFill>
                  <a:srgbClr val="000000"/>
                </a:solidFill>
                <a:effectLst/>
              </a:rPr>
              <a:t>Trust Model </a:t>
            </a:r>
            <a:endParaRPr lang="en-US" sz="2400" dirty="0">
              <a:solidFill>
                <a:srgbClr val="000000"/>
              </a:solidFill>
              <a:effectLst/>
            </a:endParaRPr>
          </a:p>
        </p:txBody>
      </p:sp>
      <p:grpSp>
        <p:nvGrpSpPr>
          <p:cNvPr id="15363" name="Group 170"/>
          <p:cNvGrpSpPr>
            <a:grpSpLocks/>
          </p:cNvGrpSpPr>
          <p:nvPr/>
        </p:nvGrpSpPr>
        <p:grpSpPr bwMode="auto">
          <a:xfrm>
            <a:off x="1524000" y="304800"/>
            <a:ext cx="8915400" cy="5741988"/>
            <a:chOff x="0" y="192"/>
            <a:chExt cx="5616" cy="3617"/>
          </a:xfrm>
        </p:grpSpPr>
        <p:sp>
          <p:nvSpPr>
            <p:cNvPr id="15364" name="Rectangle 138"/>
            <p:cNvSpPr>
              <a:spLocks noChangeArrowheads="1"/>
            </p:cNvSpPr>
            <p:nvPr/>
          </p:nvSpPr>
          <p:spPr bwMode="auto">
            <a:xfrm>
              <a:off x="0" y="723"/>
              <a:ext cx="116" cy="252"/>
            </a:xfrm>
            <a:prstGeom prst="rect">
              <a:avLst/>
            </a:prstGeom>
            <a:noFill/>
            <a:ln w="9525">
              <a:noFill/>
              <a:miter lim="800000"/>
              <a:headEnd/>
              <a:tailEnd/>
            </a:ln>
          </p:spPr>
          <p:txBody>
            <a:bodyPr wrap="none" anchor="ctr">
              <a:spAutoFit/>
            </a:bodyPr>
            <a:lstStyle/>
            <a:p>
              <a:endParaRPr lang="en-US"/>
            </a:p>
          </p:txBody>
        </p:sp>
        <p:sp>
          <p:nvSpPr>
            <p:cNvPr id="15365" name="AutoShape 137"/>
            <p:cNvSpPr>
              <a:spLocks noChangeAspect="1" noChangeArrowheads="1" noTextEdit="1"/>
            </p:cNvSpPr>
            <p:nvPr/>
          </p:nvSpPr>
          <p:spPr bwMode="auto">
            <a:xfrm>
              <a:off x="816" y="192"/>
              <a:ext cx="4704" cy="3617"/>
            </a:xfrm>
            <a:prstGeom prst="rect">
              <a:avLst/>
            </a:prstGeom>
            <a:noFill/>
            <a:ln w="9525">
              <a:noFill/>
              <a:miter lim="800000"/>
              <a:headEnd/>
              <a:tailEnd/>
            </a:ln>
          </p:spPr>
          <p:txBody>
            <a:bodyPr/>
            <a:lstStyle/>
            <a:p>
              <a:endParaRPr lang="en-US"/>
            </a:p>
          </p:txBody>
        </p:sp>
        <p:sp>
          <p:nvSpPr>
            <p:cNvPr id="15366" name="AutoShape 134"/>
            <p:cNvSpPr>
              <a:spLocks noChangeAspect="1" noChangeArrowheads="1"/>
            </p:cNvSpPr>
            <p:nvPr/>
          </p:nvSpPr>
          <p:spPr bwMode="auto">
            <a:xfrm>
              <a:off x="3744" y="1674"/>
              <a:ext cx="571" cy="356"/>
            </a:xfrm>
            <a:prstGeom prst="flowChartAlternateProcess">
              <a:avLst/>
            </a:prstGeom>
            <a:solidFill>
              <a:srgbClr val="CCFFCC"/>
            </a:solidFill>
            <a:ln w="9525">
              <a:solidFill>
                <a:srgbClr val="000000"/>
              </a:solidFill>
              <a:miter lim="800000"/>
              <a:headEnd/>
              <a:tailEnd/>
            </a:ln>
          </p:spPr>
          <p:txBody>
            <a:bodyPr lIns="53767" tIns="26884" rIns="53767" bIns="26884"/>
            <a:lstStyle/>
            <a:p>
              <a:pPr algn="ctr" eaLnBrk="1" hangingPunct="1"/>
              <a:endParaRPr lang="en-US" sz="900" b="1">
                <a:solidFill>
                  <a:srgbClr val="000000"/>
                </a:solidFill>
                <a:latin typeface="Arial Narrow" pitchFamily="34" charset="0"/>
                <a:cs typeface="Times New Roman" pitchFamily="18" charset="0"/>
              </a:endParaRPr>
            </a:p>
            <a:p>
              <a:pPr algn="ctr" eaLnBrk="1" hangingPunct="1"/>
              <a:r>
                <a:rPr lang="en-US" sz="900" b="1">
                  <a:solidFill>
                    <a:srgbClr val="000000"/>
                  </a:solidFill>
                  <a:latin typeface="Arial Narrow" pitchFamily="34" charset="0"/>
                  <a:cs typeface="Times New Roman" pitchFamily="18" charset="0"/>
                </a:rPr>
                <a:t>PROCUREMENT</a:t>
              </a:r>
              <a:endParaRPr lang="en-US" sz="1600">
                <a:solidFill>
                  <a:srgbClr val="000000"/>
                </a:solidFill>
              </a:endParaRPr>
            </a:p>
            <a:p>
              <a:pPr algn="ctr"/>
              <a:r>
                <a:rPr lang="en-US" sz="800" b="1">
                  <a:solidFill>
                    <a:srgbClr val="000000"/>
                  </a:solidFill>
                  <a:latin typeface="Arial Narrow" pitchFamily="34" charset="0"/>
                  <a:cs typeface="Times New Roman" pitchFamily="18" charset="0"/>
                </a:rPr>
                <a:t>CHOICE</a:t>
              </a:r>
              <a:endParaRPr lang="en-US" sz="2800">
                <a:solidFill>
                  <a:srgbClr val="000000"/>
                </a:solidFill>
              </a:endParaRPr>
            </a:p>
          </p:txBody>
        </p:sp>
        <p:sp>
          <p:nvSpPr>
            <p:cNvPr id="15367" name="AutoShape 133"/>
            <p:cNvSpPr>
              <a:spLocks noChangeAspect="1" noChangeArrowheads="1"/>
            </p:cNvSpPr>
            <p:nvPr/>
          </p:nvSpPr>
          <p:spPr bwMode="auto">
            <a:xfrm>
              <a:off x="4493" y="1674"/>
              <a:ext cx="414" cy="356"/>
            </a:xfrm>
            <a:prstGeom prst="flowChartAlternateProcess">
              <a:avLst/>
            </a:prstGeom>
            <a:solidFill>
              <a:srgbClr val="CCFFCC"/>
            </a:solidFill>
            <a:ln w="9525">
              <a:solidFill>
                <a:srgbClr val="000000"/>
              </a:solidFill>
              <a:miter lim="800000"/>
              <a:headEnd/>
              <a:tailEnd/>
            </a:ln>
          </p:spPr>
          <p:txBody>
            <a:bodyPr lIns="53767" tIns="26884" rIns="53767" bIns="26884"/>
            <a:lstStyle/>
            <a:p>
              <a:pPr algn="ctr" eaLnBrk="1" hangingPunct="1"/>
              <a:endParaRPr lang="en-US" sz="900" b="1">
                <a:solidFill>
                  <a:srgbClr val="000000"/>
                </a:solidFill>
                <a:latin typeface="Arial Narrow" pitchFamily="34" charset="0"/>
                <a:cs typeface="Times New Roman" pitchFamily="18" charset="0"/>
              </a:endParaRPr>
            </a:p>
            <a:p>
              <a:pPr algn="ctr" eaLnBrk="1" hangingPunct="1"/>
              <a:r>
                <a:rPr lang="en-US" sz="900" b="1">
                  <a:solidFill>
                    <a:srgbClr val="000000"/>
                  </a:solidFill>
                  <a:latin typeface="Arial Narrow" pitchFamily="34" charset="0"/>
                  <a:cs typeface="Times New Roman" pitchFamily="18" charset="0"/>
                </a:rPr>
                <a:t>LOYALTY</a:t>
              </a:r>
              <a:endParaRPr lang="en-US" sz="3200">
                <a:solidFill>
                  <a:srgbClr val="000000"/>
                </a:solidFill>
              </a:endParaRPr>
            </a:p>
          </p:txBody>
        </p:sp>
        <p:sp>
          <p:nvSpPr>
            <p:cNvPr id="15368" name="AutoShape 132"/>
            <p:cNvSpPr>
              <a:spLocks noChangeAspect="1" noChangeArrowheads="1"/>
            </p:cNvSpPr>
            <p:nvPr/>
          </p:nvSpPr>
          <p:spPr bwMode="auto">
            <a:xfrm>
              <a:off x="4493" y="2860"/>
              <a:ext cx="830" cy="356"/>
            </a:xfrm>
            <a:prstGeom prst="flowChartAlternateProcess">
              <a:avLst/>
            </a:prstGeom>
            <a:solidFill>
              <a:srgbClr val="FFFF00">
                <a:alpha val="65097"/>
              </a:srgbClr>
            </a:solidFill>
            <a:ln w="9525">
              <a:solidFill>
                <a:srgbClr val="000000"/>
              </a:solidFill>
              <a:miter lim="800000"/>
              <a:headEnd/>
              <a:tailEnd/>
            </a:ln>
          </p:spPr>
          <p:txBody>
            <a:bodyPr lIns="53767" tIns="26884" rIns="53767" bIns="26884"/>
            <a:lstStyle/>
            <a:p>
              <a:pPr eaLnBrk="1" hangingPunct="1"/>
              <a:r>
                <a:rPr lang="en-US" sz="900" b="1">
                  <a:solidFill>
                    <a:srgbClr val="000000"/>
                  </a:solidFill>
                  <a:latin typeface="Arial Narrow" pitchFamily="34" charset="0"/>
                  <a:cs typeface="Times New Roman" pitchFamily="18" charset="0"/>
                </a:rPr>
                <a:t>RELATED VARIABLES</a:t>
              </a:r>
              <a:endParaRPr lang="en-US" sz="1600">
                <a:solidFill>
                  <a:srgbClr val="000000"/>
                </a:solidFill>
              </a:endParaRPr>
            </a:p>
            <a:p>
              <a:r>
                <a:rPr lang="en-US" sz="700" b="1" i="1">
                  <a:solidFill>
                    <a:srgbClr val="000000"/>
                  </a:solidFill>
                  <a:latin typeface="Arial Narrow" pitchFamily="34" charset="0"/>
                  <a:cs typeface="Times New Roman" pitchFamily="18" charset="0"/>
                </a:rPr>
                <a:t>DIRECT EFFECT &amp; </a:t>
              </a:r>
              <a:endParaRPr lang="en-US" sz="1200">
                <a:solidFill>
                  <a:srgbClr val="000000"/>
                </a:solidFill>
              </a:endParaRPr>
            </a:p>
            <a:p>
              <a:r>
                <a:rPr lang="en-US" sz="700" b="1" i="1">
                  <a:solidFill>
                    <a:srgbClr val="000000"/>
                  </a:solidFill>
                  <a:latin typeface="Arial Narrow" pitchFamily="34" charset="0"/>
                  <a:cs typeface="Times New Roman" pitchFamily="18" charset="0"/>
                </a:rPr>
                <a:t>INTERACTION EFFECT</a:t>
              </a:r>
              <a:r>
                <a:rPr lang="en-US" sz="700" i="1">
                  <a:solidFill>
                    <a:srgbClr val="000000"/>
                  </a:solidFill>
                  <a:latin typeface="Arial Narrow" pitchFamily="34" charset="0"/>
                  <a:cs typeface="Times New Roman" pitchFamily="18" charset="0"/>
                </a:rPr>
                <a:t> </a:t>
              </a:r>
              <a:endParaRPr lang="en-US" sz="2400">
                <a:solidFill>
                  <a:srgbClr val="000000"/>
                </a:solidFill>
              </a:endParaRPr>
            </a:p>
          </p:txBody>
        </p:sp>
        <p:sp>
          <p:nvSpPr>
            <p:cNvPr id="15369" name="AutoShape 131"/>
            <p:cNvSpPr>
              <a:spLocks noChangeAspect="1" noChangeArrowheads="1"/>
            </p:cNvSpPr>
            <p:nvPr/>
          </p:nvSpPr>
          <p:spPr bwMode="auto">
            <a:xfrm>
              <a:off x="935" y="2919"/>
              <a:ext cx="593" cy="464"/>
            </a:xfrm>
            <a:prstGeom prst="flowChartAlternateProcess">
              <a:avLst/>
            </a:prstGeom>
            <a:solidFill>
              <a:srgbClr val="CC99FF"/>
            </a:solidFill>
            <a:ln w="9525">
              <a:solidFill>
                <a:srgbClr val="000000"/>
              </a:solidFill>
              <a:miter lim="800000"/>
              <a:headEnd/>
              <a:tailEnd/>
            </a:ln>
          </p:spPr>
          <p:txBody>
            <a:bodyPr lIns="42476" tIns="21238" rIns="42476" bIns="21238"/>
            <a:lstStyle/>
            <a:p>
              <a:pPr eaLnBrk="1" hangingPunct="1"/>
              <a:r>
                <a:rPr lang="en-US" sz="900" b="1">
                  <a:solidFill>
                    <a:srgbClr val="000000"/>
                  </a:solidFill>
                  <a:latin typeface="Arial Narrow" pitchFamily="34" charset="0"/>
                  <a:cs typeface="Times New Roman" pitchFamily="18" charset="0"/>
                </a:rPr>
                <a:t>RESTRAINTS AGAINST OPPORTUNISM </a:t>
              </a:r>
              <a:endParaRPr lang="en-US" sz="3200" b="1">
                <a:solidFill>
                  <a:srgbClr val="000000"/>
                </a:solidFill>
              </a:endParaRPr>
            </a:p>
          </p:txBody>
        </p:sp>
        <p:sp>
          <p:nvSpPr>
            <p:cNvPr id="15370" name="AutoShape 130"/>
            <p:cNvSpPr>
              <a:spLocks noChangeAspect="1" noChangeArrowheads="1"/>
            </p:cNvSpPr>
            <p:nvPr/>
          </p:nvSpPr>
          <p:spPr bwMode="auto">
            <a:xfrm>
              <a:off x="816" y="785"/>
              <a:ext cx="593" cy="464"/>
            </a:xfrm>
            <a:prstGeom prst="flowChartAlternateProcess">
              <a:avLst/>
            </a:prstGeom>
            <a:solidFill>
              <a:srgbClr val="669900"/>
            </a:solidFill>
            <a:ln w="9525">
              <a:solidFill>
                <a:srgbClr val="000000"/>
              </a:solidFill>
              <a:miter lim="800000"/>
              <a:headEnd/>
              <a:tailEnd/>
            </a:ln>
          </p:spPr>
          <p:txBody>
            <a:bodyPr lIns="42476" tIns="21238" rIns="42476" bIns="21238"/>
            <a:lstStyle/>
            <a:p>
              <a:pPr eaLnBrk="1" hangingPunct="1"/>
              <a:r>
                <a:rPr lang="en-US" sz="900" b="1">
                  <a:solidFill>
                    <a:srgbClr val="000000"/>
                  </a:solidFill>
                  <a:latin typeface="Arial Narrow" pitchFamily="34" charset="0"/>
                  <a:cs typeface="Times New Roman" pitchFamily="18" charset="0"/>
                </a:rPr>
                <a:t>CLIENT DISPOSITION TO TRUST </a:t>
              </a:r>
              <a:endParaRPr lang="en-US" sz="900">
                <a:solidFill>
                  <a:srgbClr val="000000"/>
                </a:solidFill>
              </a:endParaRPr>
            </a:p>
          </p:txBody>
        </p:sp>
        <p:sp>
          <p:nvSpPr>
            <p:cNvPr id="15371" name="AutoShape 129"/>
            <p:cNvSpPr>
              <a:spLocks noChangeAspect="1" noChangeArrowheads="1"/>
            </p:cNvSpPr>
            <p:nvPr/>
          </p:nvSpPr>
          <p:spPr bwMode="auto">
            <a:xfrm>
              <a:off x="935" y="1733"/>
              <a:ext cx="593" cy="464"/>
            </a:xfrm>
            <a:prstGeom prst="flowChartAlternateProcess">
              <a:avLst/>
            </a:prstGeom>
            <a:solidFill>
              <a:srgbClr val="FF7C80"/>
            </a:solidFill>
            <a:ln w="9525">
              <a:solidFill>
                <a:srgbClr val="000000"/>
              </a:solidFill>
              <a:miter lim="800000"/>
              <a:headEnd/>
              <a:tailEnd/>
            </a:ln>
          </p:spPr>
          <p:txBody>
            <a:bodyPr lIns="42476" tIns="21238" rIns="42476" bIns="21238"/>
            <a:lstStyle/>
            <a:p>
              <a:pPr eaLnBrk="1" hangingPunct="1"/>
              <a:r>
                <a:rPr lang="en-US" sz="900" b="1">
                  <a:solidFill>
                    <a:srgbClr val="000000"/>
                  </a:solidFill>
                  <a:latin typeface="Arial Narrow" pitchFamily="34" charset="0"/>
                  <a:cs typeface="Times New Roman" pitchFamily="18" charset="0"/>
                </a:rPr>
                <a:t>TRUST AS ENCAPSULATED INTEREST</a:t>
              </a:r>
              <a:endParaRPr lang="en-US" sz="3200">
                <a:solidFill>
                  <a:srgbClr val="000000"/>
                </a:solidFill>
              </a:endParaRPr>
            </a:p>
          </p:txBody>
        </p:sp>
        <p:sp>
          <p:nvSpPr>
            <p:cNvPr id="15372" name="Text Box 128"/>
            <p:cNvSpPr txBox="1">
              <a:spLocks noChangeArrowheads="1"/>
            </p:cNvSpPr>
            <p:nvPr/>
          </p:nvSpPr>
          <p:spPr bwMode="auto">
            <a:xfrm>
              <a:off x="2951" y="192"/>
              <a:ext cx="631" cy="237"/>
            </a:xfrm>
            <a:prstGeom prst="rect">
              <a:avLst/>
            </a:prstGeom>
            <a:noFill/>
            <a:ln w="9525">
              <a:noFill/>
              <a:miter lim="800000"/>
              <a:headEnd/>
              <a:tailEnd/>
            </a:ln>
          </p:spPr>
          <p:txBody>
            <a:bodyPr lIns="54864" tIns="27432" rIns="54864" bIns="27432"/>
            <a:lstStyle/>
            <a:p>
              <a:pPr algn="ctr" eaLnBrk="1" hangingPunct="1"/>
              <a:r>
                <a:rPr lang="en-US" sz="800">
                  <a:solidFill>
                    <a:srgbClr val="000000"/>
                  </a:solidFill>
                  <a:latin typeface="Arial Black" pitchFamily="34" charset="0"/>
                  <a:cs typeface="Times New Roman" pitchFamily="18" charset="0"/>
                </a:rPr>
                <a:t>TRUSTING</a:t>
              </a:r>
              <a:endParaRPr lang="en-US" sz="1200">
                <a:solidFill>
                  <a:srgbClr val="000000"/>
                </a:solidFill>
              </a:endParaRPr>
            </a:p>
            <a:p>
              <a:pPr algn="ctr"/>
              <a:r>
                <a:rPr lang="en-US" sz="1000">
                  <a:solidFill>
                    <a:srgbClr val="000000"/>
                  </a:solidFill>
                  <a:latin typeface="Arial Black" pitchFamily="34" charset="0"/>
                  <a:cs typeface="Times New Roman" pitchFamily="18" charset="0"/>
                </a:rPr>
                <a:t>ATTITUDE</a:t>
              </a:r>
              <a:endParaRPr lang="en-US" sz="3200">
                <a:solidFill>
                  <a:srgbClr val="000000"/>
                </a:solidFill>
              </a:endParaRPr>
            </a:p>
          </p:txBody>
        </p:sp>
        <p:sp>
          <p:nvSpPr>
            <p:cNvPr id="15373" name="Line 127"/>
            <p:cNvSpPr>
              <a:spLocks noChangeShapeType="1"/>
            </p:cNvSpPr>
            <p:nvPr/>
          </p:nvSpPr>
          <p:spPr bwMode="auto">
            <a:xfrm>
              <a:off x="1409" y="904"/>
              <a:ext cx="474" cy="1"/>
            </a:xfrm>
            <a:prstGeom prst="line">
              <a:avLst/>
            </a:prstGeom>
            <a:noFill/>
            <a:ln w="9525">
              <a:solidFill>
                <a:srgbClr val="000000"/>
              </a:solidFill>
              <a:round/>
              <a:headEnd/>
              <a:tailEnd type="triangle" w="med" len="med"/>
            </a:ln>
          </p:spPr>
          <p:txBody>
            <a:bodyPr/>
            <a:lstStyle/>
            <a:p>
              <a:endParaRPr lang="en-US"/>
            </a:p>
          </p:txBody>
        </p:sp>
        <p:sp>
          <p:nvSpPr>
            <p:cNvPr id="15374" name="Line 126"/>
            <p:cNvSpPr>
              <a:spLocks noChangeShapeType="1"/>
            </p:cNvSpPr>
            <p:nvPr/>
          </p:nvSpPr>
          <p:spPr bwMode="auto">
            <a:xfrm>
              <a:off x="1409" y="963"/>
              <a:ext cx="474" cy="1364"/>
            </a:xfrm>
            <a:prstGeom prst="line">
              <a:avLst/>
            </a:prstGeom>
            <a:noFill/>
            <a:ln w="9525">
              <a:solidFill>
                <a:srgbClr val="000000"/>
              </a:solidFill>
              <a:round/>
              <a:headEnd/>
              <a:tailEnd type="triangle" w="med" len="med"/>
            </a:ln>
          </p:spPr>
          <p:txBody>
            <a:bodyPr/>
            <a:lstStyle/>
            <a:p>
              <a:endParaRPr lang="en-US"/>
            </a:p>
          </p:txBody>
        </p:sp>
        <p:sp>
          <p:nvSpPr>
            <p:cNvPr id="15375" name="Line 125"/>
            <p:cNvSpPr>
              <a:spLocks noChangeShapeType="1"/>
            </p:cNvSpPr>
            <p:nvPr/>
          </p:nvSpPr>
          <p:spPr bwMode="auto">
            <a:xfrm>
              <a:off x="816" y="1200"/>
              <a:ext cx="119" cy="1720"/>
            </a:xfrm>
            <a:prstGeom prst="line">
              <a:avLst/>
            </a:prstGeom>
            <a:noFill/>
            <a:ln w="9525">
              <a:solidFill>
                <a:srgbClr val="000000"/>
              </a:solidFill>
              <a:round/>
              <a:headEnd/>
              <a:tailEnd type="triangle" w="med" len="med"/>
            </a:ln>
          </p:spPr>
          <p:txBody>
            <a:bodyPr/>
            <a:lstStyle/>
            <a:p>
              <a:endParaRPr lang="en-US"/>
            </a:p>
          </p:txBody>
        </p:sp>
        <p:sp>
          <p:nvSpPr>
            <p:cNvPr id="15376" name="Line 124"/>
            <p:cNvSpPr>
              <a:spLocks noChangeShapeType="1"/>
            </p:cNvSpPr>
            <p:nvPr/>
          </p:nvSpPr>
          <p:spPr bwMode="auto">
            <a:xfrm flipV="1">
              <a:off x="1350" y="251"/>
              <a:ext cx="533" cy="534"/>
            </a:xfrm>
            <a:prstGeom prst="line">
              <a:avLst/>
            </a:prstGeom>
            <a:noFill/>
            <a:ln w="9525">
              <a:solidFill>
                <a:srgbClr val="000000"/>
              </a:solidFill>
              <a:round/>
              <a:headEnd/>
              <a:tailEnd/>
            </a:ln>
          </p:spPr>
          <p:txBody>
            <a:bodyPr/>
            <a:lstStyle/>
            <a:p>
              <a:endParaRPr lang="en-US"/>
            </a:p>
          </p:txBody>
        </p:sp>
        <p:sp>
          <p:nvSpPr>
            <p:cNvPr id="15377" name="Line 123"/>
            <p:cNvSpPr>
              <a:spLocks noChangeShapeType="1"/>
            </p:cNvSpPr>
            <p:nvPr/>
          </p:nvSpPr>
          <p:spPr bwMode="auto">
            <a:xfrm>
              <a:off x="1883" y="251"/>
              <a:ext cx="831" cy="1"/>
            </a:xfrm>
            <a:prstGeom prst="line">
              <a:avLst/>
            </a:prstGeom>
            <a:noFill/>
            <a:ln w="9525">
              <a:solidFill>
                <a:srgbClr val="000000"/>
              </a:solidFill>
              <a:round/>
              <a:headEnd/>
              <a:tailEnd/>
            </a:ln>
          </p:spPr>
          <p:txBody>
            <a:bodyPr/>
            <a:lstStyle/>
            <a:p>
              <a:endParaRPr lang="en-US"/>
            </a:p>
          </p:txBody>
        </p:sp>
        <p:sp>
          <p:nvSpPr>
            <p:cNvPr id="15378" name="Line 122"/>
            <p:cNvSpPr>
              <a:spLocks noChangeShapeType="1"/>
            </p:cNvSpPr>
            <p:nvPr/>
          </p:nvSpPr>
          <p:spPr bwMode="auto">
            <a:xfrm>
              <a:off x="2714" y="251"/>
              <a:ext cx="415" cy="890"/>
            </a:xfrm>
            <a:prstGeom prst="line">
              <a:avLst/>
            </a:prstGeom>
            <a:noFill/>
            <a:ln w="9525">
              <a:solidFill>
                <a:srgbClr val="000000"/>
              </a:solidFill>
              <a:round/>
              <a:headEnd/>
              <a:tailEnd type="triangle" w="med" len="med"/>
            </a:ln>
          </p:spPr>
          <p:txBody>
            <a:bodyPr/>
            <a:lstStyle/>
            <a:p>
              <a:endParaRPr lang="en-US"/>
            </a:p>
          </p:txBody>
        </p:sp>
        <p:sp>
          <p:nvSpPr>
            <p:cNvPr id="15379" name="Line 121"/>
            <p:cNvSpPr>
              <a:spLocks noChangeShapeType="1"/>
            </p:cNvSpPr>
            <p:nvPr/>
          </p:nvSpPr>
          <p:spPr bwMode="auto">
            <a:xfrm>
              <a:off x="1528" y="1912"/>
              <a:ext cx="1186" cy="1"/>
            </a:xfrm>
            <a:prstGeom prst="line">
              <a:avLst/>
            </a:prstGeom>
            <a:noFill/>
            <a:ln w="9525">
              <a:solidFill>
                <a:srgbClr val="000000"/>
              </a:solidFill>
              <a:round/>
              <a:headEnd/>
              <a:tailEnd/>
            </a:ln>
          </p:spPr>
          <p:txBody>
            <a:bodyPr/>
            <a:lstStyle/>
            <a:p>
              <a:endParaRPr lang="en-US"/>
            </a:p>
          </p:txBody>
        </p:sp>
        <p:sp>
          <p:nvSpPr>
            <p:cNvPr id="15380" name="Line 120"/>
            <p:cNvSpPr>
              <a:spLocks noChangeShapeType="1"/>
            </p:cNvSpPr>
            <p:nvPr/>
          </p:nvSpPr>
          <p:spPr bwMode="auto">
            <a:xfrm>
              <a:off x="1468" y="3394"/>
              <a:ext cx="415" cy="178"/>
            </a:xfrm>
            <a:prstGeom prst="line">
              <a:avLst/>
            </a:prstGeom>
            <a:noFill/>
            <a:ln w="9525">
              <a:solidFill>
                <a:srgbClr val="000000"/>
              </a:solidFill>
              <a:round/>
              <a:headEnd/>
              <a:tailEnd/>
            </a:ln>
          </p:spPr>
          <p:txBody>
            <a:bodyPr/>
            <a:lstStyle/>
            <a:p>
              <a:endParaRPr lang="en-US"/>
            </a:p>
          </p:txBody>
        </p:sp>
        <p:sp>
          <p:nvSpPr>
            <p:cNvPr id="15381" name="Line 119"/>
            <p:cNvSpPr>
              <a:spLocks noChangeShapeType="1"/>
            </p:cNvSpPr>
            <p:nvPr/>
          </p:nvSpPr>
          <p:spPr bwMode="auto">
            <a:xfrm>
              <a:off x="1883" y="3572"/>
              <a:ext cx="831" cy="1"/>
            </a:xfrm>
            <a:prstGeom prst="line">
              <a:avLst/>
            </a:prstGeom>
            <a:noFill/>
            <a:ln w="9525">
              <a:solidFill>
                <a:srgbClr val="000000"/>
              </a:solidFill>
              <a:round/>
              <a:headEnd/>
              <a:tailEnd/>
            </a:ln>
          </p:spPr>
          <p:txBody>
            <a:bodyPr/>
            <a:lstStyle/>
            <a:p>
              <a:endParaRPr lang="en-US"/>
            </a:p>
          </p:txBody>
        </p:sp>
        <p:sp>
          <p:nvSpPr>
            <p:cNvPr id="15382" name="Line 118"/>
            <p:cNvSpPr>
              <a:spLocks noChangeShapeType="1"/>
            </p:cNvSpPr>
            <p:nvPr/>
          </p:nvSpPr>
          <p:spPr bwMode="auto">
            <a:xfrm flipV="1">
              <a:off x="2714" y="2623"/>
              <a:ext cx="415" cy="949"/>
            </a:xfrm>
            <a:prstGeom prst="line">
              <a:avLst/>
            </a:prstGeom>
            <a:noFill/>
            <a:ln w="9525">
              <a:solidFill>
                <a:srgbClr val="000000"/>
              </a:solidFill>
              <a:round/>
              <a:headEnd/>
              <a:tailEnd type="triangle" w="med" len="med"/>
            </a:ln>
          </p:spPr>
          <p:txBody>
            <a:bodyPr/>
            <a:lstStyle/>
            <a:p>
              <a:endParaRPr lang="en-US"/>
            </a:p>
          </p:txBody>
        </p:sp>
        <p:sp>
          <p:nvSpPr>
            <p:cNvPr id="15383" name="Text Box 117"/>
            <p:cNvSpPr txBox="1">
              <a:spLocks noChangeArrowheads="1"/>
            </p:cNvSpPr>
            <p:nvPr/>
          </p:nvSpPr>
          <p:spPr bwMode="auto">
            <a:xfrm>
              <a:off x="1290" y="192"/>
              <a:ext cx="631" cy="237"/>
            </a:xfrm>
            <a:prstGeom prst="rect">
              <a:avLst/>
            </a:prstGeom>
            <a:noFill/>
            <a:ln w="9525">
              <a:noFill/>
              <a:miter lim="800000"/>
              <a:headEnd/>
              <a:tailEnd/>
            </a:ln>
          </p:spPr>
          <p:txBody>
            <a:bodyPr lIns="54864" tIns="27432" rIns="54864" bIns="27432"/>
            <a:lstStyle/>
            <a:p>
              <a:pPr algn="ctr" eaLnBrk="1" hangingPunct="1"/>
              <a:r>
                <a:rPr lang="en-US" sz="800">
                  <a:solidFill>
                    <a:srgbClr val="000000"/>
                  </a:solidFill>
                  <a:latin typeface="Arial Black" pitchFamily="34" charset="0"/>
                  <a:cs typeface="Times New Roman" pitchFamily="18" charset="0"/>
                </a:rPr>
                <a:t>TRUSTING</a:t>
              </a:r>
              <a:endParaRPr lang="en-US" sz="1200">
                <a:solidFill>
                  <a:srgbClr val="000000"/>
                </a:solidFill>
              </a:endParaRPr>
            </a:p>
            <a:p>
              <a:pPr algn="ctr"/>
              <a:r>
                <a:rPr lang="en-US" sz="1000">
                  <a:solidFill>
                    <a:srgbClr val="000000"/>
                  </a:solidFill>
                  <a:latin typeface="Arial Black" pitchFamily="34" charset="0"/>
                  <a:cs typeface="Times New Roman" pitchFamily="18" charset="0"/>
                </a:rPr>
                <a:t>BELIEFS</a:t>
              </a:r>
              <a:endParaRPr lang="en-US" sz="3200">
                <a:solidFill>
                  <a:srgbClr val="000000"/>
                </a:solidFill>
              </a:endParaRPr>
            </a:p>
          </p:txBody>
        </p:sp>
        <p:sp>
          <p:nvSpPr>
            <p:cNvPr id="15384" name="AutoShape 116"/>
            <p:cNvSpPr>
              <a:spLocks noChangeAspect="1" noChangeArrowheads="1"/>
            </p:cNvSpPr>
            <p:nvPr/>
          </p:nvSpPr>
          <p:spPr bwMode="auto">
            <a:xfrm>
              <a:off x="3069" y="1141"/>
              <a:ext cx="522" cy="424"/>
            </a:xfrm>
            <a:prstGeom prst="flowChartAlternateProcess">
              <a:avLst/>
            </a:prstGeom>
            <a:solidFill>
              <a:srgbClr val="99CCFF"/>
            </a:solidFill>
            <a:ln w="9525">
              <a:solidFill>
                <a:srgbClr val="000000"/>
              </a:solidFill>
              <a:miter lim="800000"/>
              <a:headEnd/>
              <a:tailEnd/>
            </a:ln>
          </p:spPr>
          <p:txBody>
            <a:bodyPr lIns="42476" tIns="21238" rIns="42476" bIns="21238"/>
            <a:lstStyle/>
            <a:p>
              <a:pPr algn="ctr" eaLnBrk="1" hangingPunct="1"/>
              <a:r>
                <a:rPr lang="en-US" sz="1600" b="1">
                  <a:solidFill>
                    <a:srgbClr val="000000"/>
                  </a:solidFill>
                  <a:latin typeface="Arial Narrow" pitchFamily="34" charset="0"/>
                  <a:cs typeface="Times New Roman" pitchFamily="18" charset="0"/>
                </a:rPr>
                <a:t>TRUST</a:t>
              </a:r>
            </a:p>
            <a:p>
              <a:pPr algn="ctr" eaLnBrk="1" hangingPunct="1"/>
              <a:r>
                <a:rPr lang="en-US" sz="700" b="1">
                  <a:solidFill>
                    <a:srgbClr val="000000"/>
                  </a:solidFill>
                  <a:latin typeface="Arial Narrow" pitchFamily="34" charset="0"/>
                  <a:cs typeface="Times New Roman" pitchFamily="18" charset="0"/>
                </a:rPr>
                <a:t>OF THE  FIRM  </a:t>
              </a:r>
              <a:endParaRPr lang="en-US" sz="1200">
                <a:solidFill>
                  <a:srgbClr val="000000"/>
                </a:solidFill>
              </a:endParaRPr>
            </a:p>
            <a:p>
              <a:pPr algn="ctr"/>
              <a:r>
                <a:rPr lang="en-US" sz="700" b="1">
                  <a:solidFill>
                    <a:srgbClr val="000000"/>
                  </a:solidFill>
                  <a:latin typeface="Arial Narrow" pitchFamily="34" charset="0"/>
                  <a:cs typeface="Times New Roman" pitchFamily="18" charset="0"/>
                </a:rPr>
                <a:t>(ORGANIZATION)</a:t>
              </a:r>
              <a:endParaRPr lang="en-US" sz="2400">
                <a:solidFill>
                  <a:srgbClr val="000000"/>
                </a:solidFill>
              </a:endParaRPr>
            </a:p>
          </p:txBody>
        </p:sp>
        <p:sp>
          <p:nvSpPr>
            <p:cNvPr id="15385" name="AutoShape 115"/>
            <p:cNvSpPr>
              <a:spLocks noChangeAspect="1" noChangeArrowheads="1"/>
            </p:cNvSpPr>
            <p:nvPr/>
          </p:nvSpPr>
          <p:spPr bwMode="auto">
            <a:xfrm>
              <a:off x="3069" y="2199"/>
              <a:ext cx="522" cy="447"/>
            </a:xfrm>
            <a:prstGeom prst="flowChartAlternateProcess">
              <a:avLst/>
            </a:prstGeom>
            <a:solidFill>
              <a:srgbClr val="99CCFF"/>
            </a:solidFill>
            <a:ln w="9525">
              <a:solidFill>
                <a:srgbClr val="000000"/>
              </a:solidFill>
              <a:miter lim="800000"/>
              <a:headEnd/>
              <a:tailEnd/>
            </a:ln>
          </p:spPr>
          <p:txBody>
            <a:bodyPr lIns="42476" tIns="21238" rIns="42476" bIns="21238"/>
            <a:lstStyle/>
            <a:p>
              <a:pPr algn="ctr" eaLnBrk="1" hangingPunct="1"/>
              <a:r>
                <a:rPr lang="en-US" sz="1600" b="1">
                  <a:solidFill>
                    <a:srgbClr val="000000"/>
                  </a:solidFill>
                  <a:latin typeface="Arial Narrow" pitchFamily="34" charset="0"/>
                  <a:cs typeface="Times New Roman" pitchFamily="18" charset="0"/>
                </a:rPr>
                <a:t>TRUST </a:t>
              </a:r>
            </a:p>
            <a:p>
              <a:pPr algn="ctr" eaLnBrk="1" hangingPunct="1"/>
              <a:r>
                <a:rPr lang="en-US" sz="700" b="1">
                  <a:solidFill>
                    <a:srgbClr val="000000"/>
                  </a:solidFill>
                  <a:latin typeface="Arial Narrow" pitchFamily="34" charset="0"/>
                  <a:cs typeface="Times New Roman" pitchFamily="18" charset="0"/>
                </a:rPr>
                <a:t>OF THE FIRM’S REPRESENTATIVE (PERSON)</a:t>
              </a:r>
              <a:endParaRPr lang="en-US" sz="2400">
                <a:solidFill>
                  <a:srgbClr val="000000"/>
                </a:solidFill>
              </a:endParaRPr>
            </a:p>
          </p:txBody>
        </p:sp>
        <p:sp>
          <p:nvSpPr>
            <p:cNvPr id="15386" name="Line 114"/>
            <p:cNvSpPr>
              <a:spLocks noChangeShapeType="1"/>
            </p:cNvSpPr>
            <p:nvPr/>
          </p:nvSpPr>
          <p:spPr bwMode="auto">
            <a:xfrm>
              <a:off x="3188" y="1556"/>
              <a:ext cx="0" cy="652"/>
            </a:xfrm>
            <a:prstGeom prst="line">
              <a:avLst/>
            </a:prstGeom>
            <a:noFill/>
            <a:ln w="9525">
              <a:solidFill>
                <a:srgbClr val="000000"/>
              </a:solidFill>
              <a:round/>
              <a:headEnd/>
              <a:tailEnd type="triangle" w="med" len="med"/>
            </a:ln>
          </p:spPr>
          <p:txBody>
            <a:bodyPr/>
            <a:lstStyle/>
            <a:p>
              <a:endParaRPr lang="en-US"/>
            </a:p>
          </p:txBody>
        </p:sp>
        <p:sp>
          <p:nvSpPr>
            <p:cNvPr id="15387" name="Line 113"/>
            <p:cNvSpPr>
              <a:spLocks noChangeShapeType="1"/>
            </p:cNvSpPr>
            <p:nvPr/>
          </p:nvSpPr>
          <p:spPr bwMode="auto">
            <a:xfrm flipV="1">
              <a:off x="3425" y="1556"/>
              <a:ext cx="1" cy="652"/>
            </a:xfrm>
            <a:prstGeom prst="line">
              <a:avLst/>
            </a:prstGeom>
            <a:noFill/>
            <a:ln w="9525">
              <a:solidFill>
                <a:srgbClr val="000000"/>
              </a:solidFill>
              <a:round/>
              <a:headEnd/>
              <a:tailEnd type="triangle" w="med" len="med"/>
            </a:ln>
          </p:spPr>
          <p:txBody>
            <a:bodyPr/>
            <a:lstStyle/>
            <a:p>
              <a:endParaRPr lang="en-US"/>
            </a:p>
          </p:txBody>
        </p:sp>
        <p:grpSp>
          <p:nvGrpSpPr>
            <p:cNvPr id="15388" name="Group 110"/>
            <p:cNvGrpSpPr>
              <a:grpSpLocks/>
            </p:cNvGrpSpPr>
            <p:nvPr/>
          </p:nvGrpSpPr>
          <p:grpSpPr bwMode="auto">
            <a:xfrm>
              <a:off x="1646" y="1081"/>
              <a:ext cx="237" cy="1661"/>
              <a:chOff x="3795" y="3420"/>
              <a:chExt cx="900" cy="5040"/>
            </a:xfrm>
          </p:grpSpPr>
          <p:sp>
            <p:nvSpPr>
              <p:cNvPr id="15433" name="Arc 112"/>
              <p:cNvSpPr>
                <a:spLocks/>
              </p:cNvSpPr>
              <p:nvPr/>
            </p:nvSpPr>
            <p:spPr bwMode="auto">
              <a:xfrm flipH="1">
                <a:off x="3795" y="3420"/>
                <a:ext cx="900" cy="2520"/>
              </a:xfrm>
              <a:custGeom>
                <a:avLst/>
                <a:gdLst>
                  <a:gd name="T0" fmla="*/ 0 w 21600"/>
                  <a:gd name="T1" fmla="*/ 0 h 21600"/>
                  <a:gd name="T2" fmla="*/ 37 w 21600"/>
                  <a:gd name="T3" fmla="*/ 294 h 21600"/>
                  <a:gd name="T4" fmla="*/ 0 w 21600"/>
                  <a:gd name="T5" fmla="*/ 29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00"/>
                </a:solidFill>
                <a:round/>
                <a:headEnd type="triangle" w="med" len="med"/>
                <a:tailEnd/>
              </a:ln>
            </p:spPr>
            <p:txBody>
              <a:bodyPr/>
              <a:lstStyle/>
              <a:p>
                <a:endParaRPr lang="en-US"/>
              </a:p>
            </p:txBody>
          </p:sp>
          <p:sp>
            <p:nvSpPr>
              <p:cNvPr id="15434" name="Arc 111"/>
              <p:cNvSpPr>
                <a:spLocks/>
              </p:cNvSpPr>
              <p:nvPr/>
            </p:nvSpPr>
            <p:spPr bwMode="auto">
              <a:xfrm flipH="1" flipV="1">
                <a:off x="3795" y="5940"/>
                <a:ext cx="900" cy="2520"/>
              </a:xfrm>
              <a:custGeom>
                <a:avLst/>
                <a:gdLst>
                  <a:gd name="T0" fmla="*/ 0 w 21600"/>
                  <a:gd name="T1" fmla="*/ 0 h 21600"/>
                  <a:gd name="T2" fmla="*/ 37 w 21600"/>
                  <a:gd name="T3" fmla="*/ 294 h 21600"/>
                  <a:gd name="T4" fmla="*/ 0 w 21600"/>
                  <a:gd name="T5" fmla="*/ 29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
                <a:solidFill>
                  <a:srgbClr val="000000"/>
                </a:solidFill>
                <a:round/>
                <a:headEnd type="triangle" w="med" len="med"/>
                <a:tailEnd/>
              </a:ln>
            </p:spPr>
            <p:txBody>
              <a:bodyPr/>
              <a:lstStyle/>
              <a:p>
                <a:endParaRPr lang="en-US"/>
              </a:p>
            </p:txBody>
          </p:sp>
        </p:grpSp>
        <p:sp>
          <p:nvSpPr>
            <p:cNvPr id="15389" name="Text Box 109"/>
            <p:cNvSpPr txBox="1">
              <a:spLocks noChangeArrowheads="1"/>
            </p:cNvSpPr>
            <p:nvPr/>
          </p:nvSpPr>
          <p:spPr bwMode="auto">
            <a:xfrm>
              <a:off x="2655" y="666"/>
              <a:ext cx="1185" cy="238"/>
            </a:xfrm>
            <a:prstGeom prst="rect">
              <a:avLst/>
            </a:prstGeom>
            <a:noFill/>
            <a:ln w="9525">
              <a:noFill/>
              <a:miter lim="800000"/>
              <a:headEnd/>
              <a:tailEnd/>
            </a:ln>
          </p:spPr>
          <p:txBody>
            <a:bodyPr lIns="54864" tIns="27432" rIns="54864" bIns="27432"/>
            <a:lstStyle/>
            <a:p>
              <a:pPr eaLnBrk="1" hangingPunct="1"/>
              <a:r>
                <a:rPr lang="en-US" sz="900">
                  <a:solidFill>
                    <a:srgbClr val="000000"/>
                  </a:solidFill>
                  <a:latin typeface="Arial Black" pitchFamily="34" charset="0"/>
                  <a:cs typeface="Times New Roman" pitchFamily="18" charset="0"/>
                </a:rPr>
                <a:t>THE FIRM’S</a:t>
              </a:r>
              <a:endParaRPr lang="en-US" sz="1600">
                <a:solidFill>
                  <a:srgbClr val="000000"/>
                </a:solidFill>
              </a:endParaRPr>
            </a:p>
            <a:p>
              <a:r>
                <a:rPr lang="en-US" sz="1200">
                  <a:solidFill>
                    <a:srgbClr val="000000"/>
                  </a:solidFill>
                  <a:latin typeface="Arial Black" pitchFamily="34" charset="0"/>
                  <a:cs typeface="Times New Roman" pitchFamily="18" charset="0"/>
                </a:rPr>
                <a:t>TRUSTWORTHINESS</a:t>
              </a:r>
              <a:endParaRPr lang="en-US" sz="4000">
                <a:solidFill>
                  <a:srgbClr val="000000"/>
                </a:solidFill>
              </a:endParaRPr>
            </a:p>
          </p:txBody>
        </p:sp>
        <p:sp>
          <p:nvSpPr>
            <p:cNvPr id="15390" name="Text Box 108"/>
            <p:cNvSpPr txBox="1">
              <a:spLocks noChangeArrowheads="1"/>
            </p:cNvSpPr>
            <p:nvPr/>
          </p:nvSpPr>
          <p:spPr bwMode="auto">
            <a:xfrm>
              <a:off x="2654" y="3038"/>
              <a:ext cx="1234" cy="297"/>
            </a:xfrm>
            <a:prstGeom prst="rect">
              <a:avLst/>
            </a:prstGeom>
            <a:noFill/>
            <a:ln w="9525">
              <a:noFill/>
              <a:miter lim="800000"/>
              <a:headEnd/>
              <a:tailEnd/>
            </a:ln>
          </p:spPr>
          <p:txBody>
            <a:bodyPr lIns="54864" tIns="27432" rIns="54864" bIns="27432"/>
            <a:lstStyle/>
            <a:p>
              <a:pPr eaLnBrk="1" hangingPunct="1"/>
              <a:r>
                <a:rPr lang="en-US" sz="900">
                  <a:solidFill>
                    <a:srgbClr val="000000"/>
                  </a:solidFill>
                  <a:latin typeface="Arial Black" pitchFamily="34" charset="0"/>
                  <a:cs typeface="Times New Roman" pitchFamily="18" charset="0"/>
                </a:rPr>
                <a:t>THE FIRM </a:t>
              </a:r>
              <a:endParaRPr lang="en-US" sz="1600">
                <a:solidFill>
                  <a:srgbClr val="000000"/>
                </a:solidFill>
              </a:endParaRPr>
            </a:p>
            <a:p>
              <a:r>
                <a:rPr lang="en-US" sz="900">
                  <a:solidFill>
                    <a:srgbClr val="000000"/>
                  </a:solidFill>
                  <a:latin typeface="Arial Black" pitchFamily="34" charset="0"/>
                  <a:cs typeface="Times New Roman" pitchFamily="18" charset="0"/>
                </a:rPr>
                <a:t>REPRESENTATIVE’S</a:t>
              </a:r>
              <a:endParaRPr lang="en-US" sz="1600">
                <a:solidFill>
                  <a:srgbClr val="000000"/>
                </a:solidFill>
              </a:endParaRPr>
            </a:p>
            <a:p>
              <a:r>
                <a:rPr lang="en-US" sz="1200">
                  <a:solidFill>
                    <a:srgbClr val="000000"/>
                  </a:solidFill>
                  <a:latin typeface="Arial Black" pitchFamily="34" charset="0"/>
                  <a:cs typeface="Times New Roman" pitchFamily="18" charset="0"/>
                </a:rPr>
                <a:t>TRUSTWORTHINESS</a:t>
              </a:r>
              <a:endParaRPr lang="en-US" sz="4000">
                <a:solidFill>
                  <a:srgbClr val="000000"/>
                </a:solidFill>
              </a:endParaRPr>
            </a:p>
          </p:txBody>
        </p:sp>
        <p:grpSp>
          <p:nvGrpSpPr>
            <p:cNvPr id="15391" name="Group 168"/>
            <p:cNvGrpSpPr>
              <a:grpSpLocks/>
            </p:cNvGrpSpPr>
            <p:nvPr/>
          </p:nvGrpSpPr>
          <p:grpSpPr bwMode="auto">
            <a:xfrm>
              <a:off x="1883" y="311"/>
              <a:ext cx="771" cy="3202"/>
              <a:chOff x="1883" y="311"/>
              <a:chExt cx="771" cy="3202"/>
            </a:xfrm>
          </p:grpSpPr>
          <p:sp>
            <p:nvSpPr>
              <p:cNvPr id="15420" name="Rectangle 136"/>
              <p:cNvSpPr>
                <a:spLocks noChangeArrowheads="1"/>
              </p:cNvSpPr>
              <p:nvPr/>
            </p:nvSpPr>
            <p:spPr bwMode="auto">
              <a:xfrm>
                <a:off x="1883" y="1971"/>
                <a:ext cx="771" cy="1542"/>
              </a:xfrm>
              <a:prstGeom prst="rect">
                <a:avLst/>
              </a:prstGeom>
              <a:solidFill>
                <a:srgbClr val="C0C0C0"/>
              </a:solidFill>
              <a:ln w="25400">
                <a:solidFill>
                  <a:srgbClr val="969696"/>
                </a:solidFill>
                <a:miter lim="800000"/>
                <a:headEnd/>
                <a:tailEnd/>
              </a:ln>
            </p:spPr>
            <p:txBody>
              <a:bodyPr/>
              <a:lstStyle/>
              <a:p>
                <a:endParaRPr lang="en-US"/>
              </a:p>
            </p:txBody>
          </p:sp>
          <p:sp>
            <p:nvSpPr>
              <p:cNvPr id="15421" name="Rectangle 135"/>
              <p:cNvSpPr>
                <a:spLocks noChangeArrowheads="1"/>
              </p:cNvSpPr>
              <p:nvPr/>
            </p:nvSpPr>
            <p:spPr bwMode="auto">
              <a:xfrm>
                <a:off x="1883" y="311"/>
                <a:ext cx="771" cy="1541"/>
              </a:xfrm>
              <a:prstGeom prst="rect">
                <a:avLst/>
              </a:prstGeom>
              <a:solidFill>
                <a:srgbClr val="C0C0C0"/>
              </a:solidFill>
              <a:ln w="25400">
                <a:solidFill>
                  <a:srgbClr val="969696"/>
                </a:solidFill>
                <a:miter lim="800000"/>
                <a:headEnd/>
                <a:tailEnd/>
              </a:ln>
            </p:spPr>
            <p:txBody>
              <a:bodyPr/>
              <a:lstStyle/>
              <a:p>
                <a:endParaRPr lang="en-US"/>
              </a:p>
            </p:txBody>
          </p:sp>
          <p:grpSp>
            <p:nvGrpSpPr>
              <p:cNvPr id="15422" name="Group 102"/>
              <p:cNvGrpSpPr>
                <a:grpSpLocks/>
              </p:cNvGrpSpPr>
              <p:nvPr/>
            </p:nvGrpSpPr>
            <p:grpSpPr bwMode="auto">
              <a:xfrm>
                <a:off x="1943" y="370"/>
                <a:ext cx="652" cy="1438"/>
                <a:chOff x="4155" y="1260"/>
                <a:chExt cx="1980" cy="4367"/>
              </a:xfrm>
            </p:grpSpPr>
            <p:sp>
              <p:nvSpPr>
                <p:cNvPr id="15428" name="AutoShape 107"/>
                <p:cNvSpPr>
                  <a:spLocks noChangeAspect="1" noChangeArrowheads="1"/>
                </p:cNvSpPr>
                <p:nvPr/>
              </p:nvSpPr>
              <p:spPr bwMode="auto">
                <a:xfrm>
                  <a:off x="4155" y="3060"/>
                  <a:ext cx="1969" cy="750"/>
                </a:xfrm>
                <a:prstGeom prst="flowChartAlternateProcess">
                  <a:avLst/>
                </a:prstGeom>
                <a:solidFill>
                  <a:srgbClr val="FFCC99"/>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BENEVOLENCE </a:t>
                  </a:r>
                  <a:endParaRPr lang="en-US" sz="2800">
                    <a:solidFill>
                      <a:srgbClr val="000000"/>
                    </a:solidFill>
                  </a:endParaRPr>
                </a:p>
              </p:txBody>
            </p:sp>
            <p:sp>
              <p:nvSpPr>
                <p:cNvPr id="15429" name="AutoShape 106"/>
                <p:cNvSpPr>
                  <a:spLocks noChangeAspect="1" noChangeArrowheads="1"/>
                </p:cNvSpPr>
                <p:nvPr/>
              </p:nvSpPr>
              <p:spPr bwMode="auto">
                <a:xfrm>
                  <a:off x="4155" y="4860"/>
                  <a:ext cx="1969" cy="767"/>
                </a:xfrm>
                <a:prstGeom prst="flowChartAlternateProcess">
                  <a:avLst/>
                </a:prstGeom>
                <a:solidFill>
                  <a:srgbClr val="FFCC99"/>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CHEMISTRY</a:t>
                  </a:r>
                  <a:endParaRPr lang="en-US" sz="2800">
                    <a:solidFill>
                      <a:srgbClr val="000000"/>
                    </a:solidFill>
                  </a:endParaRPr>
                </a:p>
              </p:txBody>
            </p:sp>
            <p:sp>
              <p:nvSpPr>
                <p:cNvPr id="15430" name="AutoShape 105"/>
                <p:cNvSpPr>
                  <a:spLocks noChangeAspect="1" noChangeArrowheads="1"/>
                </p:cNvSpPr>
                <p:nvPr/>
              </p:nvSpPr>
              <p:spPr bwMode="auto">
                <a:xfrm>
                  <a:off x="4166" y="3960"/>
                  <a:ext cx="1969" cy="785"/>
                </a:xfrm>
                <a:prstGeom prst="flowChartAlternateProcess">
                  <a:avLst/>
                </a:prstGeom>
                <a:solidFill>
                  <a:srgbClr val="FFCC99"/>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CLIENT ORIENTATION</a:t>
                  </a:r>
                  <a:endParaRPr lang="en-US" sz="2800">
                    <a:solidFill>
                      <a:srgbClr val="000000"/>
                    </a:solidFill>
                  </a:endParaRPr>
                </a:p>
              </p:txBody>
            </p:sp>
            <p:sp>
              <p:nvSpPr>
                <p:cNvPr id="15431" name="AutoShape 104"/>
                <p:cNvSpPr>
                  <a:spLocks noChangeAspect="1" noChangeArrowheads="1"/>
                </p:cNvSpPr>
                <p:nvPr/>
              </p:nvSpPr>
              <p:spPr bwMode="auto">
                <a:xfrm>
                  <a:off x="4155" y="1260"/>
                  <a:ext cx="1969" cy="732"/>
                </a:xfrm>
                <a:prstGeom prst="flowChartAlternateProcess">
                  <a:avLst/>
                </a:prstGeom>
                <a:solidFill>
                  <a:srgbClr val="FFCC99"/>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COMPETENCE</a:t>
                  </a:r>
                  <a:endParaRPr lang="en-US" sz="2800">
                    <a:solidFill>
                      <a:srgbClr val="000000"/>
                    </a:solidFill>
                  </a:endParaRPr>
                </a:p>
              </p:txBody>
            </p:sp>
            <p:sp>
              <p:nvSpPr>
                <p:cNvPr id="15432" name="AutoShape 103"/>
                <p:cNvSpPr>
                  <a:spLocks noChangeAspect="1" noChangeArrowheads="1"/>
                </p:cNvSpPr>
                <p:nvPr/>
              </p:nvSpPr>
              <p:spPr bwMode="auto">
                <a:xfrm>
                  <a:off x="4155" y="2160"/>
                  <a:ext cx="1969" cy="767"/>
                </a:xfrm>
                <a:prstGeom prst="flowChartAlternateProcess">
                  <a:avLst/>
                </a:prstGeom>
                <a:solidFill>
                  <a:srgbClr val="FFCC99"/>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MORAL INTEGRITY</a:t>
                  </a:r>
                  <a:endParaRPr lang="en-US" sz="2800">
                    <a:solidFill>
                      <a:srgbClr val="000000"/>
                    </a:solidFill>
                  </a:endParaRPr>
                </a:p>
              </p:txBody>
            </p:sp>
          </p:grpSp>
          <p:sp>
            <p:nvSpPr>
              <p:cNvPr id="15423" name="AutoShape 101"/>
              <p:cNvSpPr>
                <a:spLocks noChangeAspect="1" noChangeArrowheads="1"/>
              </p:cNvSpPr>
              <p:nvPr/>
            </p:nvSpPr>
            <p:spPr bwMode="auto">
              <a:xfrm>
                <a:off x="1943" y="2617"/>
                <a:ext cx="648" cy="244"/>
              </a:xfrm>
              <a:prstGeom prst="flowChartAlternateProcess">
                <a:avLst/>
              </a:prstGeom>
              <a:solidFill>
                <a:srgbClr val="FF9966"/>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BENEVOLENCE </a:t>
                </a:r>
                <a:endParaRPr lang="en-US" sz="2800">
                  <a:solidFill>
                    <a:srgbClr val="000000"/>
                  </a:solidFill>
                </a:endParaRPr>
              </a:p>
            </p:txBody>
          </p:sp>
          <p:sp>
            <p:nvSpPr>
              <p:cNvPr id="15424" name="AutoShape 100"/>
              <p:cNvSpPr>
                <a:spLocks noChangeAspect="1" noChangeArrowheads="1"/>
              </p:cNvSpPr>
              <p:nvPr/>
            </p:nvSpPr>
            <p:spPr bwMode="auto">
              <a:xfrm>
                <a:off x="1943" y="3203"/>
                <a:ext cx="652" cy="276"/>
              </a:xfrm>
              <a:prstGeom prst="flowChartAlternateProcess">
                <a:avLst/>
              </a:prstGeom>
              <a:solidFill>
                <a:srgbClr val="FF9966"/>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CHEMISTRY</a:t>
                </a:r>
                <a:endParaRPr lang="en-US" sz="2800">
                  <a:solidFill>
                    <a:srgbClr val="000000"/>
                  </a:solidFill>
                </a:endParaRPr>
              </a:p>
            </p:txBody>
          </p:sp>
          <p:sp>
            <p:nvSpPr>
              <p:cNvPr id="15425" name="AutoShape 99"/>
              <p:cNvSpPr>
                <a:spLocks noChangeAspect="1" noChangeArrowheads="1"/>
              </p:cNvSpPr>
              <p:nvPr/>
            </p:nvSpPr>
            <p:spPr bwMode="auto">
              <a:xfrm>
                <a:off x="1946" y="2910"/>
                <a:ext cx="649" cy="256"/>
              </a:xfrm>
              <a:prstGeom prst="flowChartAlternateProcess">
                <a:avLst/>
              </a:prstGeom>
              <a:solidFill>
                <a:srgbClr val="FF9966"/>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CLIENT ORIENTATION</a:t>
                </a:r>
                <a:endParaRPr lang="en-US" sz="2800">
                  <a:solidFill>
                    <a:srgbClr val="000000"/>
                  </a:solidFill>
                </a:endParaRPr>
              </a:p>
            </p:txBody>
          </p:sp>
          <p:sp>
            <p:nvSpPr>
              <p:cNvPr id="15426" name="AutoShape 98"/>
              <p:cNvSpPr>
                <a:spLocks noChangeAspect="1" noChangeArrowheads="1"/>
              </p:cNvSpPr>
              <p:nvPr/>
            </p:nvSpPr>
            <p:spPr bwMode="auto">
              <a:xfrm>
                <a:off x="1943" y="2030"/>
                <a:ext cx="648" cy="239"/>
              </a:xfrm>
              <a:prstGeom prst="flowChartAlternateProcess">
                <a:avLst/>
              </a:prstGeom>
              <a:solidFill>
                <a:srgbClr val="FF9966"/>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COMPETENCE</a:t>
                </a:r>
                <a:endParaRPr lang="en-US" sz="2800">
                  <a:solidFill>
                    <a:srgbClr val="000000"/>
                  </a:solidFill>
                </a:endParaRPr>
              </a:p>
            </p:txBody>
          </p:sp>
          <p:sp>
            <p:nvSpPr>
              <p:cNvPr id="15427" name="AutoShape 97"/>
              <p:cNvSpPr>
                <a:spLocks noChangeAspect="1" noChangeArrowheads="1"/>
              </p:cNvSpPr>
              <p:nvPr/>
            </p:nvSpPr>
            <p:spPr bwMode="auto">
              <a:xfrm>
                <a:off x="1943" y="2323"/>
                <a:ext cx="648" cy="250"/>
              </a:xfrm>
              <a:prstGeom prst="flowChartAlternateProcess">
                <a:avLst/>
              </a:prstGeom>
              <a:solidFill>
                <a:srgbClr val="FF9966"/>
              </a:solidFill>
              <a:ln w="9525">
                <a:solidFill>
                  <a:srgbClr val="000000"/>
                </a:solidFill>
                <a:miter lim="800000"/>
                <a:headEnd/>
                <a:tailEnd/>
              </a:ln>
            </p:spPr>
            <p:txBody>
              <a:bodyPr lIns="42476" tIns="21238" rIns="42476" bIns="21238"/>
              <a:lstStyle/>
              <a:p>
                <a:pPr eaLnBrk="1" hangingPunct="1"/>
                <a:r>
                  <a:rPr lang="en-US" sz="800" b="1">
                    <a:solidFill>
                      <a:srgbClr val="000000"/>
                    </a:solidFill>
                    <a:latin typeface="Arial Narrow" pitchFamily="34" charset="0"/>
                    <a:cs typeface="Times New Roman" pitchFamily="18" charset="0"/>
                  </a:rPr>
                  <a:t>MORAL INTEGRITY</a:t>
                </a:r>
                <a:endParaRPr lang="en-US" sz="2800">
                  <a:solidFill>
                    <a:srgbClr val="000000"/>
                  </a:solidFill>
                </a:endParaRPr>
              </a:p>
            </p:txBody>
          </p:sp>
        </p:grpSp>
        <p:sp>
          <p:nvSpPr>
            <p:cNvPr id="15392" name="Line 96"/>
            <p:cNvSpPr>
              <a:spLocks noChangeShapeType="1"/>
            </p:cNvSpPr>
            <p:nvPr/>
          </p:nvSpPr>
          <p:spPr bwMode="auto">
            <a:xfrm>
              <a:off x="2654" y="1081"/>
              <a:ext cx="415" cy="357"/>
            </a:xfrm>
            <a:prstGeom prst="line">
              <a:avLst/>
            </a:prstGeom>
            <a:noFill/>
            <a:ln w="9525">
              <a:solidFill>
                <a:srgbClr val="000000"/>
              </a:solidFill>
              <a:round/>
              <a:headEnd/>
              <a:tailEnd type="triangle" w="med" len="med"/>
            </a:ln>
          </p:spPr>
          <p:txBody>
            <a:bodyPr/>
            <a:lstStyle/>
            <a:p>
              <a:endParaRPr lang="en-US"/>
            </a:p>
          </p:txBody>
        </p:sp>
        <p:sp>
          <p:nvSpPr>
            <p:cNvPr id="15393" name="Line 95"/>
            <p:cNvSpPr>
              <a:spLocks noChangeShapeType="1"/>
            </p:cNvSpPr>
            <p:nvPr/>
          </p:nvSpPr>
          <p:spPr bwMode="auto">
            <a:xfrm flipV="1">
              <a:off x="2654" y="2327"/>
              <a:ext cx="415" cy="415"/>
            </a:xfrm>
            <a:prstGeom prst="line">
              <a:avLst/>
            </a:prstGeom>
            <a:noFill/>
            <a:ln w="9525">
              <a:solidFill>
                <a:srgbClr val="000000"/>
              </a:solidFill>
              <a:round/>
              <a:headEnd/>
              <a:tailEnd type="triangle" w="med" len="med"/>
            </a:ln>
          </p:spPr>
          <p:txBody>
            <a:bodyPr/>
            <a:lstStyle/>
            <a:p>
              <a:endParaRPr lang="en-US"/>
            </a:p>
          </p:txBody>
        </p:sp>
        <p:sp>
          <p:nvSpPr>
            <p:cNvPr id="15394" name="Text Box 94"/>
            <p:cNvSpPr txBox="1">
              <a:spLocks noChangeArrowheads="1"/>
            </p:cNvSpPr>
            <p:nvPr/>
          </p:nvSpPr>
          <p:spPr bwMode="auto">
            <a:xfrm>
              <a:off x="3663" y="192"/>
              <a:ext cx="630" cy="296"/>
            </a:xfrm>
            <a:prstGeom prst="rect">
              <a:avLst/>
            </a:prstGeom>
            <a:noFill/>
            <a:ln w="9525">
              <a:noFill/>
              <a:miter lim="800000"/>
              <a:headEnd/>
              <a:tailEnd/>
            </a:ln>
          </p:spPr>
          <p:txBody>
            <a:bodyPr lIns="54864" tIns="27432" rIns="54864" bIns="27432"/>
            <a:lstStyle/>
            <a:p>
              <a:pPr algn="ctr" eaLnBrk="1" hangingPunct="1"/>
              <a:r>
                <a:rPr lang="en-US" sz="800">
                  <a:solidFill>
                    <a:srgbClr val="000000"/>
                  </a:solidFill>
                  <a:latin typeface="Arial Black" pitchFamily="34" charset="0"/>
                  <a:cs typeface="Times New Roman" pitchFamily="18" charset="0"/>
                </a:rPr>
                <a:t>TRUSTING</a:t>
              </a:r>
              <a:endParaRPr lang="en-US" sz="1200">
                <a:solidFill>
                  <a:srgbClr val="000000"/>
                </a:solidFill>
              </a:endParaRPr>
            </a:p>
            <a:p>
              <a:pPr algn="ctr"/>
              <a:r>
                <a:rPr lang="en-US" sz="1000">
                  <a:solidFill>
                    <a:srgbClr val="000000"/>
                  </a:solidFill>
                  <a:latin typeface="Arial Black" pitchFamily="34" charset="0"/>
                  <a:cs typeface="Times New Roman" pitchFamily="18" charset="0"/>
                </a:rPr>
                <a:t>INTENTION</a:t>
              </a:r>
              <a:endParaRPr lang="en-US" sz="3200">
                <a:solidFill>
                  <a:srgbClr val="000000"/>
                </a:solidFill>
              </a:endParaRPr>
            </a:p>
          </p:txBody>
        </p:sp>
        <p:sp>
          <p:nvSpPr>
            <p:cNvPr id="15395" name="Text Box 93"/>
            <p:cNvSpPr txBox="1">
              <a:spLocks noChangeArrowheads="1"/>
            </p:cNvSpPr>
            <p:nvPr/>
          </p:nvSpPr>
          <p:spPr bwMode="auto">
            <a:xfrm>
              <a:off x="4671" y="192"/>
              <a:ext cx="897" cy="397"/>
            </a:xfrm>
            <a:prstGeom prst="rect">
              <a:avLst/>
            </a:prstGeom>
            <a:noFill/>
            <a:ln w="9525">
              <a:noFill/>
              <a:miter lim="800000"/>
              <a:headEnd/>
              <a:tailEnd/>
            </a:ln>
          </p:spPr>
          <p:txBody>
            <a:bodyPr lIns="54864" tIns="27432" rIns="54864" bIns="27432"/>
            <a:lstStyle/>
            <a:p>
              <a:pPr algn="ctr" eaLnBrk="1" hangingPunct="1"/>
              <a:r>
                <a:rPr lang="en-US" sz="900">
                  <a:solidFill>
                    <a:srgbClr val="000000"/>
                  </a:solidFill>
                  <a:latin typeface="Arial Black" pitchFamily="34" charset="0"/>
                  <a:cs typeface="Times New Roman" pitchFamily="18" charset="0"/>
                </a:rPr>
                <a:t>BEHAVIORAL MANIFESTATIONS</a:t>
              </a:r>
              <a:r>
                <a:rPr lang="en-US" sz="800">
                  <a:solidFill>
                    <a:srgbClr val="000000"/>
                  </a:solidFill>
                  <a:latin typeface="Arial Black" pitchFamily="34" charset="0"/>
                  <a:cs typeface="Times New Roman" pitchFamily="18" charset="0"/>
                </a:rPr>
                <a:t> OF TRUST</a:t>
              </a:r>
              <a:endParaRPr lang="en-US" sz="2400">
                <a:solidFill>
                  <a:srgbClr val="000000"/>
                </a:solidFill>
              </a:endParaRPr>
            </a:p>
          </p:txBody>
        </p:sp>
        <p:sp>
          <p:nvSpPr>
            <p:cNvPr id="15396" name="Line 92"/>
            <p:cNvSpPr>
              <a:spLocks noChangeShapeType="1"/>
            </p:cNvSpPr>
            <p:nvPr/>
          </p:nvSpPr>
          <p:spPr bwMode="auto">
            <a:xfrm flipV="1">
              <a:off x="2714" y="1496"/>
              <a:ext cx="355" cy="416"/>
            </a:xfrm>
            <a:prstGeom prst="line">
              <a:avLst/>
            </a:prstGeom>
            <a:noFill/>
            <a:ln w="9525">
              <a:solidFill>
                <a:srgbClr val="000000"/>
              </a:solidFill>
              <a:round/>
              <a:headEnd/>
              <a:tailEnd type="triangle" w="med" len="med"/>
            </a:ln>
          </p:spPr>
          <p:txBody>
            <a:bodyPr/>
            <a:lstStyle/>
            <a:p>
              <a:endParaRPr lang="en-US"/>
            </a:p>
          </p:txBody>
        </p:sp>
        <p:sp>
          <p:nvSpPr>
            <p:cNvPr id="15397" name="Line 91"/>
            <p:cNvSpPr>
              <a:spLocks noChangeShapeType="1"/>
            </p:cNvSpPr>
            <p:nvPr/>
          </p:nvSpPr>
          <p:spPr bwMode="auto">
            <a:xfrm>
              <a:off x="2714" y="1912"/>
              <a:ext cx="355" cy="355"/>
            </a:xfrm>
            <a:prstGeom prst="line">
              <a:avLst/>
            </a:prstGeom>
            <a:noFill/>
            <a:ln w="9525">
              <a:solidFill>
                <a:srgbClr val="000000"/>
              </a:solidFill>
              <a:round/>
              <a:headEnd/>
              <a:tailEnd type="triangle" w="med" len="med"/>
            </a:ln>
          </p:spPr>
          <p:txBody>
            <a:bodyPr/>
            <a:lstStyle/>
            <a:p>
              <a:endParaRPr lang="en-US"/>
            </a:p>
          </p:txBody>
        </p:sp>
        <p:sp>
          <p:nvSpPr>
            <p:cNvPr id="15398" name="Line 90"/>
            <p:cNvSpPr>
              <a:spLocks noChangeShapeType="1"/>
            </p:cNvSpPr>
            <p:nvPr/>
          </p:nvSpPr>
          <p:spPr bwMode="auto">
            <a:xfrm>
              <a:off x="2654" y="1081"/>
              <a:ext cx="415" cy="1127"/>
            </a:xfrm>
            <a:prstGeom prst="line">
              <a:avLst/>
            </a:prstGeom>
            <a:noFill/>
            <a:ln w="9525">
              <a:solidFill>
                <a:srgbClr val="000000"/>
              </a:solidFill>
              <a:round/>
              <a:headEnd/>
              <a:tailEnd type="triangle" w="med" len="med"/>
            </a:ln>
          </p:spPr>
          <p:txBody>
            <a:bodyPr/>
            <a:lstStyle/>
            <a:p>
              <a:endParaRPr lang="en-US"/>
            </a:p>
          </p:txBody>
        </p:sp>
        <p:sp>
          <p:nvSpPr>
            <p:cNvPr id="15399" name="Line 89"/>
            <p:cNvSpPr>
              <a:spLocks noChangeShapeType="1"/>
            </p:cNvSpPr>
            <p:nvPr/>
          </p:nvSpPr>
          <p:spPr bwMode="auto">
            <a:xfrm flipV="1">
              <a:off x="2654" y="1556"/>
              <a:ext cx="415" cy="1186"/>
            </a:xfrm>
            <a:prstGeom prst="line">
              <a:avLst/>
            </a:prstGeom>
            <a:noFill/>
            <a:ln w="9525">
              <a:solidFill>
                <a:srgbClr val="000000"/>
              </a:solidFill>
              <a:round/>
              <a:headEnd/>
              <a:tailEnd type="triangle" w="med" len="med"/>
            </a:ln>
          </p:spPr>
          <p:txBody>
            <a:bodyPr/>
            <a:lstStyle/>
            <a:p>
              <a:endParaRPr lang="en-US"/>
            </a:p>
          </p:txBody>
        </p:sp>
        <p:sp>
          <p:nvSpPr>
            <p:cNvPr id="15400" name="Line 88"/>
            <p:cNvSpPr>
              <a:spLocks noChangeShapeType="1"/>
            </p:cNvSpPr>
            <p:nvPr/>
          </p:nvSpPr>
          <p:spPr bwMode="auto">
            <a:xfrm>
              <a:off x="2714" y="251"/>
              <a:ext cx="415" cy="1957"/>
            </a:xfrm>
            <a:prstGeom prst="line">
              <a:avLst/>
            </a:prstGeom>
            <a:noFill/>
            <a:ln w="9525">
              <a:solidFill>
                <a:srgbClr val="000000"/>
              </a:solidFill>
              <a:round/>
              <a:headEnd/>
              <a:tailEnd type="triangle" w="med" len="med"/>
            </a:ln>
          </p:spPr>
          <p:txBody>
            <a:bodyPr/>
            <a:lstStyle/>
            <a:p>
              <a:endParaRPr lang="en-US"/>
            </a:p>
          </p:txBody>
        </p:sp>
        <p:sp>
          <p:nvSpPr>
            <p:cNvPr id="15401" name="Line 87"/>
            <p:cNvSpPr>
              <a:spLocks noChangeShapeType="1"/>
            </p:cNvSpPr>
            <p:nvPr/>
          </p:nvSpPr>
          <p:spPr bwMode="auto">
            <a:xfrm flipV="1">
              <a:off x="2714" y="1556"/>
              <a:ext cx="415" cy="2016"/>
            </a:xfrm>
            <a:prstGeom prst="line">
              <a:avLst/>
            </a:prstGeom>
            <a:noFill/>
            <a:ln w="9525">
              <a:solidFill>
                <a:srgbClr val="000000"/>
              </a:solidFill>
              <a:round/>
              <a:headEnd/>
              <a:tailEnd type="triangle" w="med" len="med"/>
            </a:ln>
          </p:spPr>
          <p:txBody>
            <a:bodyPr/>
            <a:lstStyle/>
            <a:p>
              <a:endParaRPr lang="en-US"/>
            </a:p>
          </p:txBody>
        </p:sp>
        <p:sp>
          <p:nvSpPr>
            <p:cNvPr id="15402" name="AutoShape 86"/>
            <p:cNvSpPr>
              <a:spLocks noChangeAspect="1" noChangeArrowheads="1"/>
            </p:cNvSpPr>
            <p:nvPr/>
          </p:nvSpPr>
          <p:spPr bwMode="auto">
            <a:xfrm>
              <a:off x="5026" y="1674"/>
              <a:ext cx="590" cy="356"/>
            </a:xfrm>
            <a:prstGeom prst="flowChartAlternateProcess">
              <a:avLst/>
            </a:prstGeom>
            <a:solidFill>
              <a:srgbClr val="CCFFCC"/>
            </a:solidFill>
            <a:ln w="9525">
              <a:solidFill>
                <a:srgbClr val="000000"/>
              </a:solidFill>
              <a:miter lim="800000"/>
              <a:headEnd/>
              <a:tailEnd/>
            </a:ln>
          </p:spPr>
          <p:txBody>
            <a:bodyPr lIns="53767" tIns="26884" rIns="53767" bIns="26884"/>
            <a:lstStyle/>
            <a:p>
              <a:pPr algn="ctr" eaLnBrk="1" hangingPunct="1"/>
              <a:endParaRPr lang="en-US" sz="900" b="1">
                <a:solidFill>
                  <a:srgbClr val="000000"/>
                </a:solidFill>
                <a:latin typeface="Arial Narrow" pitchFamily="34" charset="0"/>
                <a:cs typeface="Times New Roman" pitchFamily="18" charset="0"/>
              </a:endParaRPr>
            </a:p>
            <a:p>
              <a:pPr algn="ctr" eaLnBrk="1" hangingPunct="1"/>
              <a:r>
                <a:rPr lang="en-US" sz="900" b="1">
                  <a:solidFill>
                    <a:srgbClr val="000000"/>
                  </a:solidFill>
                  <a:latin typeface="Arial Narrow" pitchFamily="34" charset="0"/>
                  <a:cs typeface="Times New Roman" pitchFamily="18" charset="0"/>
                </a:rPr>
                <a:t>SATISFACTION</a:t>
              </a:r>
              <a:endParaRPr lang="en-US" sz="3200">
                <a:solidFill>
                  <a:srgbClr val="000000"/>
                </a:solidFill>
              </a:endParaRPr>
            </a:p>
          </p:txBody>
        </p:sp>
        <p:sp>
          <p:nvSpPr>
            <p:cNvPr id="15403" name="Line 85"/>
            <p:cNvSpPr>
              <a:spLocks noChangeShapeType="1"/>
            </p:cNvSpPr>
            <p:nvPr/>
          </p:nvSpPr>
          <p:spPr bwMode="auto">
            <a:xfrm>
              <a:off x="3603" y="1437"/>
              <a:ext cx="475" cy="1"/>
            </a:xfrm>
            <a:prstGeom prst="line">
              <a:avLst/>
            </a:prstGeom>
            <a:noFill/>
            <a:ln w="9525">
              <a:solidFill>
                <a:srgbClr val="000000"/>
              </a:solidFill>
              <a:round/>
              <a:headEnd/>
              <a:tailEnd/>
            </a:ln>
          </p:spPr>
          <p:txBody>
            <a:bodyPr/>
            <a:lstStyle/>
            <a:p>
              <a:endParaRPr lang="en-US"/>
            </a:p>
          </p:txBody>
        </p:sp>
        <p:sp>
          <p:nvSpPr>
            <p:cNvPr id="15404" name="Line 84"/>
            <p:cNvSpPr>
              <a:spLocks noChangeShapeType="1"/>
            </p:cNvSpPr>
            <p:nvPr/>
          </p:nvSpPr>
          <p:spPr bwMode="auto">
            <a:xfrm>
              <a:off x="3603" y="1319"/>
              <a:ext cx="1127" cy="1"/>
            </a:xfrm>
            <a:prstGeom prst="line">
              <a:avLst/>
            </a:prstGeom>
            <a:noFill/>
            <a:ln w="9525">
              <a:solidFill>
                <a:srgbClr val="000000"/>
              </a:solidFill>
              <a:round/>
              <a:headEnd/>
              <a:tailEnd/>
            </a:ln>
          </p:spPr>
          <p:txBody>
            <a:bodyPr/>
            <a:lstStyle/>
            <a:p>
              <a:endParaRPr lang="en-US"/>
            </a:p>
          </p:txBody>
        </p:sp>
        <p:sp>
          <p:nvSpPr>
            <p:cNvPr id="15405" name="Line 83"/>
            <p:cNvSpPr>
              <a:spLocks noChangeShapeType="1"/>
            </p:cNvSpPr>
            <p:nvPr/>
          </p:nvSpPr>
          <p:spPr bwMode="auto">
            <a:xfrm>
              <a:off x="3603" y="1200"/>
              <a:ext cx="1720" cy="1"/>
            </a:xfrm>
            <a:prstGeom prst="line">
              <a:avLst/>
            </a:prstGeom>
            <a:noFill/>
            <a:ln w="9525">
              <a:solidFill>
                <a:srgbClr val="000000"/>
              </a:solidFill>
              <a:round/>
              <a:headEnd/>
              <a:tailEnd/>
            </a:ln>
          </p:spPr>
          <p:txBody>
            <a:bodyPr/>
            <a:lstStyle/>
            <a:p>
              <a:endParaRPr lang="en-US"/>
            </a:p>
          </p:txBody>
        </p:sp>
        <p:sp>
          <p:nvSpPr>
            <p:cNvPr id="15406" name="Line 82"/>
            <p:cNvSpPr>
              <a:spLocks noChangeShapeType="1"/>
            </p:cNvSpPr>
            <p:nvPr/>
          </p:nvSpPr>
          <p:spPr bwMode="auto">
            <a:xfrm>
              <a:off x="3603" y="2505"/>
              <a:ext cx="1720" cy="1"/>
            </a:xfrm>
            <a:prstGeom prst="line">
              <a:avLst/>
            </a:prstGeom>
            <a:noFill/>
            <a:ln w="9525">
              <a:solidFill>
                <a:srgbClr val="000000"/>
              </a:solidFill>
              <a:round/>
              <a:headEnd/>
              <a:tailEnd/>
            </a:ln>
          </p:spPr>
          <p:txBody>
            <a:bodyPr/>
            <a:lstStyle/>
            <a:p>
              <a:endParaRPr lang="en-US"/>
            </a:p>
          </p:txBody>
        </p:sp>
        <p:sp>
          <p:nvSpPr>
            <p:cNvPr id="15407" name="Line 81"/>
            <p:cNvSpPr>
              <a:spLocks noChangeShapeType="1"/>
            </p:cNvSpPr>
            <p:nvPr/>
          </p:nvSpPr>
          <p:spPr bwMode="auto">
            <a:xfrm>
              <a:off x="3603" y="2386"/>
              <a:ext cx="1127" cy="1"/>
            </a:xfrm>
            <a:prstGeom prst="line">
              <a:avLst/>
            </a:prstGeom>
            <a:noFill/>
            <a:ln w="9525">
              <a:solidFill>
                <a:srgbClr val="000000"/>
              </a:solidFill>
              <a:round/>
              <a:headEnd/>
              <a:tailEnd/>
            </a:ln>
          </p:spPr>
          <p:txBody>
            <a:bodyPr/>
            <a:lstStyle/>
            <a:p>
              <a:endParaRPr lang="en-US"/>
            </a:p>
          </p:txBody>
        </p:sp>
        <p:sp>
          <p:nvSpPr>
            <p:cNvPr id="15408" name="Line 80"/>
            <p:cNvSpPr>
              <a:spLocks noChangeShapeType="1"/>
            </p:cNvSpPr>
            <p:nvPr/>
          </p:nvSpPr>
          <p:spPr bwMode="auto">
            <a:xfrm>
              <a:off x="3603" y="2267"/>
              <a:ext cx="475" cy="1"/>
            </a:xfrm>
            <a:prstGeom prst="line">
              <a:avLst/>
            </a:prstGeom>
            <a:noFill/>
            <a:ln w="9525">
              <a:solidFill>
                <a:srgbClr val="000000"/>
              </a:solidFill>
              <a:round/>
              <a:headEnd/>
              <a:tailEnd/>
            </a:ln>
          </p:spPr>
          <p:txBody>
            <a:bodyPr/>
            <a:lstStyle/>
            <a:p>
              <a:endParaRPr lang="en-US"/>
            </a:p>
          </p:txBody>
        </p:sp>
        <p:sp>
          <p:nvSpPr>
            <p:cNvPr id="15409" name="Line 79"/>
            <p:cNvSpPr>
              <a:spLocks noChangeShapeType="1"/>
            </p:cNvSpPr>
            <p:nvPr/>
          </p:nvSpPr>
          <p:spPr bwMode="auto">
            <a:xfrm flipV="1">
              <a:off x="4078" y="2030"/>
              <a:ext cx="0" cy="237"/>
            </a:xfrm>
            <a:prstGeom prst="line">
              <a:avLst/>
            </a:prstGeom>
            <a:noFill/>
            <a:ln w="9525">
              <a:solidFill>
                <a:srgbClr val="000000"/>
              </a:solidFill>
              <a:round/>
              <a:headEnd/>
              <a:tailEnd type="triangle" w="med" len="med"/>
            </a:ln>
          </p:spPr>
          <p:txBody>
            <a:bodyPr/>
            <a:lstStyle/>
            <a:p>
              <a:endParaRPr lang="en-US"/>
            </a:p>
          </p:txBody>
        </p:sp>
        <p:sp>
          <p:nvSpPr>
            <p:cNvPr id="15410" name="Line 78"/>
            <p:cNvSpPr>
              <a:spLocks noChangeShapeType="1"/>
            </p:cNvSpPr>
            <p:nvPr/>
          </p:nvSpPr>
          <p:spPr bwMode="auto">
            <a:xfrm flipV="1">
              <a:off x="4730" y="2030"/>
              <a:ext cx="0" cy="356"/>
            </a:xfrm>
            <a:prstGeom prst="line">
              <a:avLst/>
            </a:prstGeom>
            <a:noFill/>
            <a:ln w="9525">
              <a:solidFill>
                <a:srgbClr val="000000"/>
              </a:solidFill>
              <a:round/>
              <a:headEnd/>
              <a:tailEnd type="triangle" w="med" len="med"/>
            </a:ln>
          </p:spPr>
          <p:txBody>
            <a:bodyPr/>
            <a:lstStyle/>
            <a:p>
              <a:endParaRPr lang="en-US"/>
            </a:p>
          </p:txBody>
        </p:sp>
        <p:sp>
          <p:nvSpPr>
            <p:cNvPr id="15411" name="Line 77"/>
            <p:cNvSpPr>
              <a:spLocks noChangeShapeType="1"/>
            </p:cNvSpPr>
            <p:nvPr/>
          </p:nvSpPr>
          <p:spPr bwMode="auto">
            <a:xfrm flipV="1">
              <a:off x="5323" y="2030"/>
              <a:ext cx="0" cy="475"/>
            </a:xfrm>
            <a:prstGeom prst="line">
              <a:avLst/>
            </a:prstGeom>
            <a:noFill/>
            <a:ln w="9525">
              <a:solidFill>
                <a:srgbClr val="000000"/>
              </a:solidFill>
              <a:round/>
              <a:headEnd/>
              <a:tailEnd type="triangle" w="med" len="med"/>
            </a:ln>
          </p:spPr>
          <p:txBody>
            <a:bodyPr/>
            <a:lstStyle/>
            <a:p>
              <a:endParaRPr lang="en-US"/>
            </a:p>
          </p:txBody>
        </p:sp>
        <p:sp>
          <p:nvSpPr>
            <p:cNvPr id="15412" name="Line 76"/>
            <p:cNvSpPr>
              <a:spLocks noChangeShapeType="1"/>
            </p:cNvSpPr>
            <p:nvPr/>
          </p:nvSpPr>
          <p:spPr bwMode="auto">
            <a:xfrm>
              <a:off x="4078" y="1437"/>
              <a:ext cx="0" cy="237"/>
            </a:xfrm>
            <a:prstGeom prst="line">
              <a:avLst/>
            </a:prstGeom>
            <a:noFill/>
            <a:ln w="9525">
              <a:solidFill>
                <a:srgbClr val="000000"/>
              </a:solidFill>
              <a:round/>
              <a:headEnd/>
              <a:tailEnd type="triangle" w="med" len="med"/>
            </a:ln>
          </p:spPr>
          <p:txBody>
            <a:bodyPr/>
            <a:lstStyle/>
            <a:p>
              <a:endParaRPr lang="en-US"/>
            </a:p>
          </p:txBody>
        </p:sp>
        <p:sp>
          <p:nvSpPr>
            <p:cNvPr id="15413" name="Line 75"/>
            <p:cNvSpPr>
              <a:spLocks noChangeShapeType="1"/>
            </p:cNvSpPr>
            <p:nvPr/>
          </p:nvSpPr>
          <p:spPr bwMode="auto">
            <a:xfrm>
              <a:off x="4730" y="1319"/>
              <a:ext cx="0" cy="355"/>
            </a:xfrm>
            <a:prstGeom prst="line">
              <a:avLst/>
            </a:prstGeom>
            <a:noFill/>
            <a:ln w="9525">
              <a:solidFill>
                <a:srgbClr val="000000"/>
              </a:solidFill>
              <a:round/>
              <a:headEnd/>
              <a:tailEnd type="triangle" w="med" len="med"/>
            </a:ln>
          </p:spPr>
          <p:txBody>
            <a:bodyPr/>
            <a:lstStyle/>
            <a:p>
              <a:endParaRPr lang="en-US"/>
            </a:p>
          </p:txBody>
        </p:sp>
        <p:sp>
          <p:nvSpPr>
            <p:cNvPr id="15414" name="Line 74"/>
            <p:cNvSpPr>
              <a:spLocks noChangeShapeType="1"/>
            </p:cNvSpPr>
            <p:nvPr/>
          </p:nvSpPr>
          <p:spPr bwMode="auto">
            <a:xfrm>
              <a:off x="5323" y="1200"/>
              <a:ext cx="0" cy="474"/>
            </a:xfrm>
            <a:prstGeom prst="line">
              <a:avLst/>
            </a:prstGeom>
            <a:noFill/>
            <a:ln w="9525">
              <a:solidFill>
                <a:srgbClr val="000000"/>
              </a:solidFill>
              <a:round/>
              <a:headEnd/>
              <a:tailEnd type="triangle" w="med" len="med"/>
            </a:ln>
          </p:spPr>
          <p:txBody>
            <a:bodyPr/>
            <a:lstStyle/>
            <a:p>
              <a:endParaRPr lang="en-US"/>
            </a:p>
          </p:txBody>
        </p:sp>
        <p:sp>
          <p:nvSpPr>
            <p:cNvPr id="15415" name="Line 73"/>
            <p:cNvSpPr>
              <a:spLocks noChangeShapeType="1"/>
            </p:cNvSpPr>
            <p:nvPr/>
          </p:nvSpPr>
          <p:spPr bwMode="auto">
            <a:xfrm>
              <a:off x="4315" y="1852"/>
              <a:ext cx="178" cy="1"/>
            </a:xfrm>
            <a:prstGeom prst="line">
              <a:avLst/>
            </a:prstGeom>
            <a:noFill/>
            <a:ln w="9525">
              <a:solidFill>
                <a:srgbClr val="000000"/>
              </a:solidFill>
              <a:round/>
              <a:headEnd/>
              <a:tailEnd type="triangle" w="med" len="med"/>
            </a:ln>
          </p:spPr>
          <p:txBody>
            <a:bodyPr/>
            <a:lstStyle/>
            <a:p>
              <a:endParaRPr lang="en-US"/>
            </a:p>
          </p:txBody>
        </p:sp>
        <p:sp>
          <p:nvSpPr>
            <p:cNvPr id="15416" name="Line 72"/>
            <p:cNvSpPr>
              <a:spLocks noChangeShapeType="1"/>
            </p:cNvSpPr>
            <p:nvPr/>
          </p:nvSpPr>
          <p:spPr bwMode="auto">
            <a:xfrm flipH="1">
              <a:off x="4908" y="1852"/>
              <a:ext cx="118" cy="1"/>
            </a:xfrm>
            <a:prstGeom prst="line">
              <a:avLst/>
            </a:prstGeom>
            <a:noFill/>
            <a:ln w="9525">
              <a:solidFill>
                <a:srgbClr val="000000"/>
              </a:solidFill>
              <a:round/>
              <a:headEnd/>
              <a:tailEnd type="triangle" w="med" len="med"/>
            </a:ln>
          </p:spPr>
          <p:txBody>
            <a:bodyPr/>
            <a:lstStyle/>
            <a:p>
              <a:endParaRPr lang="en-US"/>
            </a:p>
          </p:txBody>
        </p:sp>
        <p:sp>
          <p:nvSpPr>
            <p:cNvPr id="15417" name="Line 164"/>
            <p:cNvSpPr>
              <a:spLocks noChangeShapeType="1"/>
            </p:cNvSpPr>
            <p:nvPr/>
          </p:nvSpPr>
          <p:spPr bwMode="auto">
            <a:xfrm flipH="1" flipV="1">
              <a:off x="4224" y="2064"/>
              <a:ext cx="432" cy="768"/>
            </a:xfrm>
            <a:prstGeom prst="line">
              <a:avLst/>
            </a:prstGeom>
            <a:noFill/>
            <a:ln w="9525">
              <a:solidFill>
                <a:srgbClr val="000000"/>
              </a:solidFill>
              <a:round/>
              <a:headEnd/>
              <a:tailEnd type="triangle" w="med" len="med"/>
            </a:ln>
          </p:spPr>
          <p:txBody>
            <a:bodyPr/>
            <a:lstStyle/>
            <a:p>
              <a:endParaRPr lang="en-US"/>
            </a:p>
          </p:txBody>
        </p:sp>
        <p:sp>
          <p:nvSpPr>
            <p:cNvPr id="15418" name="Line 165"/>
            <p:cNvSpPr>
              <a:spLocks noChangeShapeType="1"/>
            </p:cNvSpPr>
            <p:nvPr/>
          </p:nvSpPr>
          <p:spPr bwMode="auto">
            <a:xfrm flipH="1" flipV="1">
              <a:off x="4800" y="2112"/>
              <a:ext cx="96" cy="720"/>
            </a:xfrm>
            <a:prstGeom prst="line">
              <a:avLst/>
            </a:prstGeom>
            <a:noFill/>
            <a:ln w="9525">
              <a:solidFill>
                <a:srgbClr val="000000"/>
              </a:solidFill>
              <a:round/>
              <a:headEnd/>
              <a:tailEnd type="triangle" w="med" len="med"/>
            </a:ln>
          </p:spPr>
          <p:txBody>
            <a:bodyPr/>
            <a:lstStyle/>
            <a:p>
              <a:endParaRPr lang="en-US"/>
            </a:p>
          </p:txBody>
        </p:sp>
        <p:sp>
          <p:nvSpPr>
            <p:cNvPr id="15419" name="Line 166"/>
            <p:cNvSpPr>
              <a:spLocks noChangeShapeType="1"/>
            </p:cNvSpPr>
            <p:nvPr/>
          </p:nvSpPr>
          <p:spPr bwMode="auto">
            <a:xfrm flipV="1">
              <a:off x="5088" y="2112"/>
              <a:ext cx="144" cy="720"/>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dirty="0">
                <a:solidFill>
                  <a:srgbClr val="000000"/>
                </a:solidFill>
                <a:effectLst/>
              </a:rPr>
              <a:t>Theories of Trust</a:t>
            </a:r>
            <a:br>
              <a:rPr lang="en-US" dirty="0">
                <a:solidFill>
                  <a:srgbClr val="000000"/>
                </a:solidFill>
                <a:effectLst/>
              </a:rPr>
            </a:br>
            <a:r>
              <a:rPr lang="en-US" sz="2000" dirty="0">
                <a:solidFill>
                  <a:srgbClr val="000000"/>
                </a:solidFill>
                <a:effectLst/>
              </a:rPr>
              <a:t>Theoretical Development</a:t>
            </a:r>
          </a:p>
        </p:txBody>
      </p:sp>
      <p:sp>
        <p:nvSpPr>
          <p:cNvPr id="13315" name="Rectangle 3"/>
          <p:cNvSpPr>
            <a:spLocks noGrp="1" noChangeArrowheads="1"/>
          </p:cNvSpPr>
          <p:nvPr>
            <p:ph type="body" idx="1"/>
          </p:nvPr>
        </p:nvSpPr>
        <p:spPr>
          <a:xfrm>
            <a:off x="2362200" y="1600201"/>
            <a:ext cx="5181600" cy="4525963"/>
          </a:xfrm>
        </p:spPr>
        <p:txBody>
          <a:bodyPr/>
          <a:lstStyle/>
          <a:p>
            <a:pPr eaLnBrk="1" hangingPunct="1">
              <a:defRPr/>
            </a:pPr>
            <a:r>
              <a:rPr lang="en-US"/>
              <a:t>Dispositional Trust</a:t>
            </a:r>
          </a:p>
          <a:p>
            <a:pPr eaLnBrk="1" hangingPunct="1">
              <a:defRPr/>
            </a:pPr>
            <a:r>
              <a:rPr lang="en-US"/>
              <a:t>Encapsulated Interest</a:t>
            </a:r>
          </a:p>
          <a:p>
            <a:pPr eaLnBrk="1" hangingPunct="1">
              <a:defRPr/>
            </a:pPr>
            <a:r>
              <a:rPr lang="en-US"/>
              <a:t>Trust as Assessment of Trustworthiness</a:t>
            </a:r>
          </a:p>
          <a:p>
            <a:pPr eaLnBrk="1" hangingPunct="1">
              <a:defRPr/>
            </a:pPr>
            <a:r>
              <a:rPr lang="en-US"/>
              <a:t>Institutional Trust (Restraints Against Opportunism)</a:t>
            </a:r>
          </a:p>
        </p:txBody>
      </p:sp>
      <p:pic>
        <p:nvPicPr>
          <p:cNvPr id="16388" name="Picture 233"/>
          <p:cNvPicPr>
            <a:picLocks noChangeAspect="1" noChangeArrowheads="1"/>
          </p:cNvPicPr>
          <p:nvPr/>
        </p:nvPicPr>
        <p:blipFill>
          <a:blip r:embed="rId3" cstate="print"/>
          <a:srcRect/>
          <a:stretch>
            <a:fillRect/>
          </a:stretch>
        </p:blipFill>
        <p:spPr bwMode="auto">
          <a:xfrm>
            <a:off x="6858000" y="3735389"/>
            <a:ext cx="3460750" cy="2606675"/>
          </a:xfrm>
          <a:prstGeom prst="rect">
            <a:avLst/>
          </a:prstGeom>
          <a:noFill/>
          <a:ln w="9525">
            <a:noFill/>
            <a:miter lim="800000"/>
            <a:headEnd/>
            <a:tailEnd/>
          </a:ln>
        </p:spPr>
      </p:pic>
      <p:sp>
        <p:nvSpPr>
          <p:cNvPr id="13546" name="Oval 234"/>
          <p:cNvSpPr>
            <a:spLocks noChangeArrowheads="1"/>
          </p:cNvSpPr>
          <p:nvPr/>
        </p:nvSpPr>
        <p:spPr bwMode="auto">
          <a:xfrm>
            <a:off x="6553200" y="3352800"/>
            <a:ext cx="2438400" cy="3048000"/>
          </a:xfrm>
          <a:prstGeom prst="ellipse">
            <a:avLst/>
          </a:prstGeom>
          <a:noFill/>
          <a:ln w="44450">
            <a:solidFill>
              <a:schemeClr val="bg1">
                <a:lumMod val="75000"/>
              </a:schemeClr>
            </a:solidFill>
            <a:prstDash val="sysDot"/>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46"/>
                                        </p:tgtEl>
                                        <p:attrNameLst>
                                          <p:attrName>style.visibility</p:attrName>
                                        </p:attrNameLst>
                                      </p:cBhvr>
                                      <p:to>
                                        <p:strVal val="visible"/>
                                      </p:to>
                                    </p:set>
                                    <p:animEffect transition="in" filter="blinds(horizontal)">
                                      <p:cBhvr>
                                        <p:cTn id="7" dur="500"/>
                                        <p:tgtEl>
                                          <p:spTgt spid="1354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315">
                                            <p:txEl>
                                              <p:pRg st="0" end="0"/>
                                            </p:txEl>
                                          </p:spTgt>
                                        </p:tgtEl>
                                        <p:attrNameLst>
                                          <p:attrName>style.visibility</p:attrName>
                                        </p:attrNameLst>
                                      </p:cBhvr>
                                      <p:to>
                                        <p:strVal val="visible"/>
                                      </p:to>
                                    </p:set>
                                    <p:animEffect transition="in" filter="randombar(horizontal)">
                                      <p:cBhvr>
                                        <p:cTn id="12" dur="500"/>
                                        <p:tgtEl>
                                          <p:spTgt spid="13315">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3315">
                                            <p:txEl>
                                              <p:pRg st="1" end="1"/>
                                            </p:txEl>
                                          </p:spTgt>
                                        </p:tgtEl>
                                        <p:attrNameLst>
                                          <p:attrName>style.visibility</p:attrName>
                                        </p:attrNameLst>
                                      </p:cBhvr>
                                      <p:to>
                                        <p:strVal val="visible"/>
                                      </p:to>
                                    </p:set>
                                    <p:animEffect transition="in" filter="randombar(horizontal)">
                                      <p:cBhvr>
                                        <p:cTn id="15" dur="500"/>
                                        <p:tgtEl>
                                          <p:spTgt spid="13315">
                                            <p:txEl>
                                              <p:pRg st="1" end="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3315">
                                            <p:txEl>
                                              <p:pRg st="2" end="2"/>
                                            </p:txEl>
                                          </p:spTgt>
                                        </p:tgtEl>
                                        <p:attrNameLst>
                                          <p:attrName>style.visibility</p:attrName>
                                        </p:attrNameLst>
                                      </p:cBhvr>
                                      <p:to>
                                        <p:strVal val="visible"/>
                                      </p:to>
                                    </p:set>
                                    <p:animEffect transition="in" filter="randombar(horizontal)">
                                      <p:cBhvr>
                                        <p:cTn id="18" dur="500"/>
                                        <p:tgtEl>
                                          <p:spTgt spid="13315">
                                            <p:txEl>
                                              <p:pRg st="2" end="2"/>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Effect transition="in" filter="randombar(horizontal)">
                                      <p:cBhvr>
                                        <p:cTn id="21" dur="500"/>
                                        <p:tgtEl>
                                          <p:spTgt spid="13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135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dirty="0">
                <a:solidFill>
                  <a:srgbClr val="000000"/>
                </a:solidFill>
                <a:effectLst/>
              </a:rPr>
              <a:t>Dispositional Trust</a:t>
            </a:r>
            <a:br>
              <a:rPr lang="en-US" dirty="0">
                <a:solidFill>
                  <a:srgbClr val="000000"/>
                </a:solidFill>
                <a:effectLst/>
              </a:rPr>
            </a:br>
            <a:r>
              <a:rPr lang="en-US" sz="2000" dirty="0">
                <a:solidFill>
                  <a:srgbClr val="000000"/>
                </a:solidFill>
                <a:effectLst/>
              </a:rPr>
              <a:t>Theoretical Development</a:t>
            </a:r>
          </a:p>
        </p:txBody>
      </p:sp>
      <p:sp>
        <p:nvSpPr>
          <p:cNvPr id="31747" name="Rectangle 3"/>
          <p:cNvSpPr>
            <a:spLocks noGrp="1" noChangeArrowheads="1"/>
          </p:cNvSpPr>
          <p:nvPr>
            <p:ph type="body" idx="1"/>
          </p:nvPr>
        </p:nvSpPr>
        <p:spPr/>
        <p:txBody>
          <a:bodyPr/>
          <a:lstStyle/>
          <a:p>
            <a:pPr eaLnBrk="1" hangingPunct="1">
              <a:defRPr/>
            </a:pPr>
            <a:r>
              <a:rPr lang="en-US"/>
              <a:t>Psychological Belief</a:t>
            </a:r>
          </a:p>
          <a:p>
            <a:pPr lvl="1" eaLnBrk="1" hangingPunct="1">
              <a:defRPr/>
            </a:pPr>
            <a:r>
              <a:rPr lang="en-US"/>
              <a:t>Trusting Stance</a:t>
            </a:r>
          </a:p>
          <a:p>
            <a:pPr lvl="1" eaLnBrk="1" hangingPunct="1">
              <a:defRPr/>
            </a:pPr>
            <a:r>
              <a:rPr lang="en-US"/>
              <a:t>Faith in Humanity</a:t>
            </a:r>
          </a:p>
          <a:p>
            <a:pPr lvl="1" eaLnBrk="1" hangingPunct="1">
              <a:defRPr/>
            </a:pPr>
            <a:endParaRPr lang="en-US"/>
          </a:p>
          <a:p>
            <a:pPr eaLnBrk="1" hangingPunct="1">
              <a:buFontTx/>
              <a:buNone/>
              <a:defRPr/>
            </a:pPr>
            <a:r>
              <a:rPr lang="en-US"/>
              <a:t>“A stable personality characteristic”</a:t>
            </a:r>
          </a:p>
        </p:txBody>
      </p:sp>
      <p:sp>
        <p:nvSpPr>
          <p:cNvPr id="17412" name="AutoShape 4"/>
          <p:cNvSpPr>
            <a:spLocks noChangeAspect="1" noChangeArrowheads="1"/>
          </p:cNvSpPr>
          <p:nvPr/>
        </p:nvSpPr>
        <p:spPr bwMode="auto">
          <a:xfrm>
            <a:off x="7924800" y="1828801"/>
            <a:ext cx="1855788" cy="1452563"/>
          </a:xfrm>
          <a:prstGeom prst="flowChartAlternateProcess">
            <a:avLst/>
          </a:prstGeom>
          <a:solidFill>
            <a:srgbClr val="669900"/>
          </a:solidFill>
          <a:ln w="9525">
            <a:solidFill>
              <a:srgbClr val="000000"/>
            </a:solidFill>
            <a:miter lim="800000"/>
            <a:headEnd/>
            <a:tailEnd/>
          </a:ln>
        </p:spPr>
        <p:txBody>
          <a:bodyPr lIns="42476" tIns="21238" rIns="42476" bIns="21238"/>
          <a:lstStyle/>
          <a:p>
            <a:pPr eaLnBrk="1" hangingPunct="1"/>
            <a:r>
              <a:rPr lang="en-US" b="1">
                <a:solidFill>
                  <a:srgbClr val="000000"/>
                </a:solidFill>
                <a:latin typeface="Arial Narrow" pitchFamily="34" charset="0"/>
                <a:cs typeface="Times New Roman" pitchFamily="18" charset="0"/>
              </a:rPr>
              <a:t>CLIENT DISPOSITION TO TRUST </a:t>
            </a:r>
            <a:endParaRPr lang="en-US">
              <a:solidFill>
                <a:srgbClr val="000000"/>
              </a:solidFill>
            </a:endParaRPr>
          </a:p>
        </p:txBody>
      </p:sp>
    </p:spTree>
  </p:cSld>
  <p:clrMapOvr>
    <a:masterClrMapping/>
  </p:clrMapOvr>
</p:sld>
</file>

<file path=ppt/theme/theme1.xml><?xml version="1.0" encoding="utf-8"?>
<a:theme xmlns:a="http://schemas.openxmlformats.org/drawingml/2006/main" name="Columns design template">
  <a:themeElements>
    <a:clrScheme name="Columns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fontScheme name="Columns design templat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Columns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lumns desig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lumns desig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lumns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lumns desig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lumns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lumns desig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lumns desig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lumns desig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lumns design template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lumns design template 11">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lumns design template 12">
        <a:dk1>
          <a:srgbClr val="777777"/>
        </a:dk1>
        <a:lt1>
          <a:srgbClr val="FFFFFF"/>
        </a:lt1>
        <a:dk2>
          <a:srgbClr val="686B5D"/>
        </a:dk2>
        <a:lt2>
          <a:srgbClr val="7C625E"/>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Columns design template</Template>
  <TotalTime>1742</TotalTime>
  <Words>9321</Words>
  <Application>Microsoft Office PowerPoint</Application>
  <PresentationFormat>Widescreen</PresentationFormat>
  <Paragraphs>733</Paragraphs>
  <Slides>41</Slides>
  <Notes>40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8" baseType="lpstr">
      <vt:lpstr>Arial</vt:lpstr>
      <vt:lpstr>Arial Black</vt:lpstr>
      <vt:lpstr>Arial Narrow</vt:lpstr>
      <vt:lpstr>Times New Roman</vt:lpstr>
      <vt:lpstr>Wingdings</vt:lpstr>
      <vt:lpstr>Columns design template</vt:lpstr>
      <vt:lpstr>Chart</vt:lpstr>
      <vt:lpstr>Trust and Trustworthiness in Professional-Client Relationships: Procurement of Architect/Engineer Services by Texas Municipalities</vt:lpstr>
      <vt:lpstr>Trust and Trustworthiness…</vt:lpstr>
      <vt:lpstr>Would you buy a car from this man?</vt:lpstr>
      <vt:lpstr>PowerPoint Presentation</vt:lpstr>
      <vt:lpstr>Engineers &amp; others</vt:lpstr>
      <vt:lpstr>The Research Problem</vt:lpstr>
      <vt:lpstr>Trust Model </vt:lpstr>
      <vt:lpstr>Theories of Trust Theoretical Development</vt:lpstr>
      <vt:lpstr>Dispositional Trust Theoretical Development</vt:lpstr>
      <vt:lpstr>Encapsulated Interest Theoretical Development</vt:lpstr>
      <vt:lpstr>Assessment of Trustworthiness Theoretical Development</vt:lpstr>
      <vt:lpstr>Institutional Trust Theoretical Development</vt:lpstr>
      <vt:lpstr>The Grammars of Trust Theoretical Development</vt:lpstr>
      <vt:lpstr>An Integrative Framework Theoretical Development</vt:lpstr>
      <vt:lpstr>Trust Outcomes Theoretical Development</vt:lpstr>
      <vt:lpstr>Procurement Choice Theoretical Development</vt:lpstr>
      <vt:lpstr>Loyalty Theoretical Development</vt:lpstr>
      <vt:lpstr>Satisfaction Theoretical Development</vt:lpstr>
      <vt:lpstr>Explanatory Expression of the Research Problem</vt:lpstr>
      <vt:lpstr>Professional Services Procurement Operational Expression</vt:lpstr>
      <vt:lpstr>Qualifications-Based Selection Operational Expression</vt:lpstr>
      <vt:lpstr>Operational Expression </vt:lpstr>
      <vt:lpstr>Define Variables Operational Expression</vt:lpstr>
      <vt:lpstr>Hypothesize Relationships Operational Expression</vt:lpstr>
      <vt:lpstr>Research Subjects Method</vt:lpstr>
      <vt:lpstr>Survey Sample (N=747)</vt:lpstr>
      <vt:lpstr>Survey Procedures</vt:lpstr>
      <vt:lpstr>Survey Response (N=376)</vt:lpstr>
      <vt:lpstr>RESULTS</vt:lpstr>
      <vt:lpstr>SEM – Structural Model Direct and Indirect Effects</vt:lpstr>
      <vt:lpstr>Perceptions of Trustworthiness Directly Influence Trusting Attitudes</vt:lpstr>
      <vt:lpstr>Restraints Against Opportunism Indirectly Influence Trusting Attitudes</vt:lpstr>
      <vt:lpstr>Dispositional Trust Influences Trusting Beliefs and Attitudes</vt:lpstr>
      <vt:lpstr>Encapsulated Interest: Simultaneous Trust and Distrust</vt:lpstr>
      <vt:lpstr>Trusting Attitudes Directly Influence Satisfaction</vt:lpstr>
      <vt:lpstr>Trusting Attitudes  Satisfaction &amp; “Faster, Better, Cheaper”</vt:lpstr>
      <vt:lpstr>Trusting Attitudes Indirectly Influence Loyalty</vt:lpstr>
      <vt:lpstr>Trusting Attitudes Do Not Influence Procurement Choice</vt:lpstr>
      <vt:lpstr>Contributions Conclusions</vt:lpstr>
      <vt:lpstr>Some Practical Implications Conclusions</vt:lpstr>
      <vt:lpstr>THANK YOU! </vt:lpstr>
    </vt:vector>
  </TitlesOfParts>
  <Company>Texas Tech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blawson</dc:creator>
  <cp:lastModifiedBy>Lawson, William D</cp:lastModifiedBy>
  <cp:revision>54</cp:revision>
  <cp:lastPrinted>2022-01-18T16:23:51Z</cp:lastPrinted>
  <dcterms:created xsi:type="dcterms:W3CDTF">2004-10-27T19:53:20Z</dcterms:created>
  <dcterms:modified xsi:type="dcterms:W3CDTF">2022-01-18T16:24:25Z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TC010731011033</vt:lpwstr>
  </property>
</Properties>
</file>