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94" r:id="rId2"/>
    <p:sldId id="295" r:id="rId3"/>
    <p:sldId id="256" r:id="rId4"/>
    <p:sldId id="283" r:id="rId5"/>
    <p:sldId id="279" r:id="rId6"/>
    <p:sldId id="281" r:id="rId7"/>
    <p:sldId id="274" r:id="rId8"/>
    <p:sldId id="280" r:id="rId9"/>
    <p:sldId id="282" r:id="rId10"/>
    <p:sldId id="273" r:id="rId11"/>
    <p:sldId id="275" r:id="rId12"/>
    <p:sldId id="276" r:id="rId13"/>
    <p:sldId id="277" r:id="rId14"/>
    <p:sldId id="278" r:id="rId15"/>
    <p:sldId id="271" r:id="rId16"/>
    <p:sldId id="272" r:id="rId17"/>
    <p:sldId id="270" r:id="rId18"/>
    <p:sldId id="269" r:id="rId19"/>
    <p:sldId id="268" r:id="rId20"/>
    <p:sldId id="267" r:id="rId21"/>
    <p:sldId id="266" r:id="rId22"/>
    <p:sldId id="264" r:id="rId23"/>
    <p:sldId id="265" r:id="rId24"/>
    <p:sldId id="263" r:id="rId25"/>
    <p:sldId id="262" r:id="rId26"/>
    <p:sldId id="261" r:id="rId27"/>
    <p:sldId id="260" r:id="rId28"/>
    <p:sldId id="259" r:id="rId29"/>
    <p:sldId id="257" r:id="rId30"/>
    <p:sldId id="258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948CA0-5413-42C7-A3EF-185F86C595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67A6CFF-51DA-462E-9934-7FEAF861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24B6D-E5AE-4C9E-AF4C-9CDDCF0F05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DA375-AD54-46D3-8874-AD63E55D0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0BE1-07A2-4028-AFF9-6C21AB76732C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C59D-0C4E-4C02-8643-4977444BC28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D449-B130-4B5B-987F-43EF9E7E96DA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70C8-74B3-41C8-953F-F3C4ADCD13A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1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4C2-F591-4CDF-A406-565A48897321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764C-229E-42E7-AE1C-ACD2BC5F3747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5D6E-3A3E-40CF-B958-C697326F9E53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2202-AAC0-427D-94A5-61C89D8ACB6C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82B-0E76-4FE0-8EF1-00B533FE0E84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85C2-4908-4BE9-BFEA-09AC55BBDCD4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9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71C3-1014-49E1-912C-A8AE1F180D10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D19A4-13BF-4D98-BED9-290AC1F024A0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355A-6C03-4DAF-BE82-5079276F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0" t="4056" r="28113" b="21603"/>
          <a:stretch/>
        </p:blipFill>
        <p:spPr>
          <a:xfrm>
            <a:off x="437033" y="0"/>
            <a:ext cx="8269933" cy="68742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2FABA-412F-41B4-BA30-8C17A46E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3" y="304122"/>
            <a:ext cx="8359741" cy="64040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EF532-FB46-469B-9347-3645498D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1" y="1139438"/>
            <a:ext cx="8329231" cy="49420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259B1-8630-4FC6-A2CD-49A56C3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01" y="790833"/>
            <a:ext cx="8268211" cy="52466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10FBF-860C-4128-A413-75C7901F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59" y="78346"/>
            <a:ext cx="7411388" cy="66995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441CB-E77B-48D2-BADC-E52176DE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8" y="1494477"/>
            <a:ext cx="8725861" cy="42490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74590-837D-46FB-911A-B0A39A6E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470"/>
            <a:ext cx="8960788" cy="52435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E2FC7-ACC5-429D-BD17-E6A463EC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35" y="280052"/>
            <a:ext cx="7439356" cy="63590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278AA-B360-48DC-BA96-8D26F379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45" y="0"/>
            <a:ext cx="5981995" cy="67574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EF6E7-9361-4962-98A3-7447E89E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4" y="789187"/>
            <a:ext cx="8898751" cy="52796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0DCC6-24FD-4018-92AC-C926E72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57"/>
            <a:ext cx="8947058" cy="65373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B3CC0-674B-4F4A-AA10-B0856ED5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5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253BB-445C-4EF3-A0A2-F449F8D6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CE67C5-2BBE-4B1E-B0E5-8D0F7F39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9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92" y="-1093604"/>
            <a:ext cx="5567058" cy="924289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3BFD2-567A-44C8-BA2E-D66CCE9A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101"/>
            <a:ext cx="8936888" cy="56064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BB245-7EAF-47DE-877D-E98795C8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6" y="0"/>
            <a:ext cx="8054641" cy="66249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43392-0677-4863-B94F-B7BBF88C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1" y="579779"/>
            <a:ext cx="9153001" cy="56984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F9C64-6083-4514-9B38-AD4BC0D3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53" y="173901"/>
            <a:ext cx="5883346" cy="6352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4A9E4-B805-40D5-AD1A-984DC98B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4" y="1385683"/>
            <a:ext cx="8593651" cy="40866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3C01C9-0461-4742-801A-44014116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8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91" y="0"/>
            <a:ext cx="4810411" cy="67010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2AD45-E30B-4678-B834-AAE745B4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3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67" y="116578"/>
            <a:ext cx="6941026" cy="67414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9B0AC4-171A-4259-80EA-45587B6D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" y="10351"/>
            <a:ext cx="8759422" cy="68476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F5595-B44E-4FA8-8731-234E33E5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6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55" y="181263"/>
            <a:ext cx="5054490" cy="64497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1C1B-36E0-4BA6-B751-068CAC71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Hydraulic Profiles in Wastewater Treatment Plants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Syed </a:t>
            </a:r>
            <a:r>
              <a:rPr lang="en-US" dirty="0" err="1"/>
              <a:t>Qasim</a:t>
            </a:r>
            <a:r>
              <a:rPr lang="en-US" dirty="0"/>
              <a:t>, 1999. Wastewater Treatment Plants:  Planning, Design and Operation, 2</a:t>
            </a:r>
            <a:r>
              <a:rPr lang="en-US" baseline="30000" dirty="0"/>
              <a:t>nd</a:t>
            </a:r>
            <a:r>
              <a:rPr lang="en-US" dirty="0"/>
              <a:t> Edition, </a:t>
            </a:r>
            <a:r>
              <a:rPr lang="en-US" dirty="0" err="1"/>
              <a:t>Technomic</a:t>
            </a:r>
            <a:r>
              <a:rPr lang="en-US" dirty="0"/>
              <a:t>, Lancaster, PA, 1106 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AF642-2519-408B-AF66-5CABBB77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7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87" y="0"/>
            <a:ext cx="5054490" cy="6698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A5E2F-247D-4D8E-AFAC-87F9912E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1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 and Head Losses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equation is used everywhere!</a:t>
            </a:r>
          </a:p>
          <a:p>
            <a:r>
              <a:rPr lang="en-US" dirty="0"/>
              <a:t>Bar rack</a:t>
            </a:r>
          </a:p>
          <a:p>
            <a:pPr lvl="1"/>
            <a:r>
              <a:rPr lang="en-US" dirty="0"/>
              <a:t>Head losses	</a:t>
            </a:r>
          </a:p>
          <a:p>
            <a:pPr lvl="2"/>
            <a:r>
              <a:rPr lang="en-US" dirty="0"/>
              <a:t>Expansion</a:t>
            </a:r>
          </a:p>
          <a:p>
            <a:pPr lvl="2"/>
            <a:r>
              <a:rPr lang="en-US" dirty="0"/>
              <a:t>Through bars</a:t>
            </a:r>
          </a:p>
          <a:p>
            <a:pPr lvl="1"/>
            <a:r>
              <a:rPr lang="en-US" dirty="0"/>
              <a:t>Critical flow at effluent structure free </a:t>
            </a:r>
            <a:r>
              <a:rPr lang="en-US" dirty="0" err="1"/>
              <a:t>overfall</a:t>
            </a:r>
            <a:endParaRPr lang="en-US" dirty="0"/>
          </a:p>
          <a:p>
            <a:pPr lvl="1"/>
            <a:r>
              <a:rPr lang="en-US" dirty="0"/>
              <a:t>Proportional weir</a:t>
            </a:r>
          </a:p>
          <a:p>
            <a:r>
              <a:rPr lang="en-US" dirty="0"/>
              <a:t>Pump station</a:t>
            </a:r>
          </a:p>
          <a:p>
            <a:pPr lvl="1"/>
            <a:r>
              <a:rPr lang="en-US" dirty="0"/>
              <a:t>System head curve – static lift, friction and minor losses</a:t>
            </a:r>
          </a:p>
          <a:p>
            <a:pPr lvl="1"/>
            <a:r>
              <a:rPr lang="en-US" dirty="0"/>
              <a:t>Pump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9F971-C358-4DF0-8DB1-52BEB072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 and Head Losses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Venturi</a:t>
            </a:r>
            <a:r>
              <a:rPr lang="en-US" dirty="0"/>
              <a:t> flow meter</a:t>
            </a:r>
          </a:p>
          <a:p>
            <a:pPr lvl="1"/>
            <a:r>
              <a:rPr lang="en-US" dirty="0" err="1"/>
              <a:t>Venturi</a:t>
            </a:r>
            <a:r>
              <a:rPr lang="en-US" dirty="0"/>
              <a:t> equation</a:t>
            </a:r>
          </a:p>
          <a:p>
            <a:r>
              <a:rPr lang="en-US" dirty="0"/>
              <a:t>Grit chamber</a:t>
            </a:r>
          </a:p>
          <a:p>
            <a:pPr lvl="1"/>
            <a:r>
              <a:rPr lang="en-US" dirty="0"/>
              <a:t>Sized based on detention time and flow</a:t>
            </a:r>
          </a:p>
          <a:p>
            <a:pPr lvl="1"/>
            <a:r>
              <a:rPr lang="en-US" dirty="0"/>
              <a:t>Overflow rate based on area</a:t>
            </a:r>
          </a:p>
          <a:p>
            <a:pPr lvl="1"/>
            <a:r>
              <a:rPr lang="en-US" dirty="0"/>
              <a:t>Head losses in influent channel</a:t>
            </a:r>
          </a:p>
          <a:p>
            <a:pPr lvl="1"/>
            <a:r>
              <a:rPr lang="en-US" dirty="0"/>
              <a:t>Weir flow for effluent flow</a:t>
            </a:r>
          </a:p>
          <a:p>
            <a:pPr lvl="1"/>
            <a:r>
              <a:rPr lang="en-US" dirty="0"/>
              <a:t>Backwater analysis for flume with free </a:t>
            </a:r>
            <a:r>
              <a:rPr lang="en-US" dirty="0" err="1"/>
              <a:t>overfall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Head loss caused by drag forces on baffle walls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F552E-A4DB-4F77-8947-A1E27CB4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34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 and Head Losses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Sedimentation</a:t>
            </a:r>
          </a:p>
          <a:p>
            <a:pPr lvl="1"/>
            <a:r>
              <a:rPr lang="en-US" dirty="0"/>
              <a:t>Sized for detention time and flow</a:t>
            </a:r>
          </a:p>
          <a:p>
            <a:pPr lvl="1"/>
            <a:r>
              <a:rPr lang="en-US" dirty="0"/>
              <a:t>Overflow rate</a:t>
            </a:r>
          </a:p>
          <a:p>
            <a:pPr lvl="1"/>
            <a:r>
              <a:rPr lang="en-US" dirty="0"/>
              <a:t>Head losses in influent structure, may include orifice flow through baffle wall</a:t>
            </a:r>
          </a:p>
          <a:p>
            <a:pPr lvl="1"/>
            <a:r>
              <a:rPr lang="en-US" dirty="0"/>
              <a:t>Weir flow at effluent structure</a:t>
            </a:r>
          </a:p>
          <a:p>
            <a:pPr lvl="1"/>
            <a:r>
              <a:rPr lang="en-US" dirty="0"/>
              <a:t>Open channel flow depth in launder</a:t>
            </a:r>
          </a:p>
          <a:p>
            <a:pPr lvl="1"/>
            <a:r>
              <a:rPr lang="en-US" dirty="0"/>
              <a:t>Head loss in pipe after launder</a:t>
            </a:r>
          </a:p>
          <a:p>
            <a:pPr lvl="1"/>
            <a:r>
              <a:rPr lang="en-US" dirty="0"/>
              <a:t>Junction box shows local total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AB858-4D23-4467-80BF-C1E8022F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2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 and Head Losses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Secondary Reactors</a:t>
            </a:r>
          </a:p>
          <a:p>
            <a:pPr lvl="1"/>
            <a:r>
              <a:rPr lang="en-US" dirty="0"/>
              <a:t>Sized for detention time and flow</a:t>
            </a:r>
          </a:p>
          <a:p>
            <a:pPr lvl="1"/>
            <a:r>
              <a:rPr lang="en-US" dirty="0"/>
              <a:t>Head losses in influent structure</a:t>
            </a:r>
          </a:p>
          <a:p>
            <a:pPr lvl="1"/>
            <a:r>
              <a:rPr lang="en-US" dirty="0"/>
              <a:t>Weir flow at effluent structure</a:t>
            </a:r>
          </a:p>
          <a:p>
            <a:pPr lvl="1"/>
            <a:r>
              <a:rPr lang="en-US" dirty="0"/>
              <a:t>Head loss in pipe to secondary clarifiers</a:t>
            </a:r>
          </a:p>
          <a:p>
            <a:r>
              <a:rPr lang="en-US" dirty="0"/>
              <a:t>Secondary Clarifiers – like primary sedimentation</a:t>
            </a:r>
          </a:p>
          <a:p>
            <a:pPr lvl="1"/>
            <a:r>
              <a:rPr lang="en-US" dirty="0"/>
              <a:t>Head loss in pipe after launder</a:t>
            </a:r>
          </a:p>
          <a:p>
            <a:pPr lvl="1"/>
            <a:r>
              <a:rPr lang="en-US" dirty="0"/>
              <a:t>Junction box shows local total head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054F1-8AEA-4EB9-A9E7-08FB1207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5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 and Head Losses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Disinfection</a:t>
            </a:r>
          </a:p>
          <a:p>
            <a:pPr lvl="1"/>
            <a:r>
              <a:rPr lang="en-US" dirty="0"/>
              <a:t>Sized based on lamp operation</a:t>
            </a:r>
          </a:p>
          <a:p>
            <a:pPr lvl="1"/>
            <a:r>
              <a:rPr lang="en-US" dirty="0"/>
              <a:t>Head loss through lamps</a:t>
            </a:r>
          </a:p>
          <a:p>
            <a:pPr lvl="1"/>
            <a:r>
              <a:rPr lang="en-US" dirty="0"/>
              <a:t>Head loss through influent structure, typically rectangular weir</a:t>
            </a:r>
          </a:p>
          <a:p>
            <a:pPr lvl="1"/>
            <a:r>
              <a:rPr lang="en-US" dirty="0" err="1"/>
              <a:t>Parshall</a:t>
            </a:r>
            <a:r>
              <a:rPr lang="en-US" dirty="0"/>
              <a:t> flume – see manufacturer’s specifications for head loss and flow relationship</a:t>
            </a:r>
          </a:p>
          <a:p>
            <a:r>
              <a:rPr lang="en-US" dirty="0"/>
              <a:t>Outfall</a:t>
            </a:r>
          </a:p>
          <a:p>
            <a:pPr lvl="1"/>
            <a:r>
              <a:rPr lang="en-US" dirty="0"/>
              <a:t>Open channel flow – Manning equation</a:t>
            </a:r>
          </a:p>
          <a:p>
            <a:pPr lvl="1"/>
            <a:r>
              <a:rPr lang="en-US" dirty="0"/>
              <a:t>Outfall pipe – friction and minor losses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1965-2163-4745-AE2B-E053D09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5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0" y="420574"/>
            <a:ext cx="8855528" cy="62322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8791AB-42FC-46FC-90D7-C7E8D4AE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1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" y="350008"/>
            <a:ext cx="9074183" cy="63250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A96C4-23C9-47CB-845C-5CD625D0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Hydraulic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524132" y="167322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Energy and Continuity Equations</a:t>
                </a:r>
              </a:p>
              <a:p>
                <a:r>
                  <a:rPr lang="en-US" dirty="0"/>
                  <a:t>Friction Head Losses – Hazen-Williams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=1.318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0.63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0.54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2.313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2.63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1.85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1.85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Minor Head Losses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Open Channel Flow</a:t>
                </a:r>
              </a:p>
              <a:p>
                <a:pPr lvl="1"/>
                <a:r>
                  <a:rPr lang="en-US" dirty="0"/>
                  <a:t>Uniform flow with Manning Equation</a:t>
                </a:r>
              </a:p>
              <a:p>
                <a:r>
                  <a:rPr lang="en-US" dirty="0"/>
                  <a:t>Weirs</a:t>
                </a:r>
              </a:p>
              <a:p>
                <a:pPr lvl="1"/>
                <a:r>
                  <a:rPr lang="en-US" dirty="0"/>
                  <a:t>Appropriate weir equation, may have multiple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2" y="1673225"/>
                <a:ext cx="78867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123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7882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EEEE5-7A38-43B9-B563-C8E2341E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0" y="420574"/>
            <a:ext cx="8855528" cy="62322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F6D48-E572-41F3-9017-7A84D3EF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" y="350008"/>
            <a:ext cx="9074183" cy="63250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BA679-8DD3-4AB4-A97A-CA5B536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5" y="0"/>
            <a:ext cx="7719031" cy="66312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F1CB7-2A9D-4E7A-915C-E786EC1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7" y="1877560"/>
            <a:ext cx="8390251" cy="36855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D8BB6-6925-468C-BF04-38CE46C3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5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8" y="1679183"/>
            <a:ext cx="8512291" cy="37160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62F26-CD86-4330-B213-E6E58261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355A-6C03-4DAF-BE82-5079276F9C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362</Words>
  <Application>Microsoft Office PowerPoint</Application>
  <PresentationFormat>On-screen Show (4:3)</PresentationFormat>
  <Paragraphs>101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Hydraulic Profiles in Wastewater Treatment Plants</vt:lpstr>
      <vt:lpstr>Hydraulic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Flows and Head Losses </vt:lpstr>
      <vt:lpstr>Flows and Head Losses </vt:lpstr>
      <vt:lpstr>Flows and Head Losses </vt:lpstr>
      <vt:lpstr>Flows and Head Losses </vt:lpstr>
      <vt:lpstr>Flows and Head Losses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Rainwater, Ken</dc:creator>
  <cp:lastModifiedBy>Rainwater, Ken</cp:lastModifiedBy>
  <cp:revision>22</cp:revision>
  <cp:lastPrinted>2019-11-25T16:16:41Z</cp:lastPrinted>
  <dcterms:created xsi:type="dcterms:W3CDTF">2015-11-18T15:57:08Z</dcterms:created>
  <dcterms:modified xsi:type="dcterms:W3CDTF">2021-11-29T16:34:51Z</dcterms:modified>
</cp:coreProperties>
</file>