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4"/>
    <p:restoredTop sz="78121"/>
  </p:normalViewPr>
  <p:slideViewPr>
    <p:cSldViewPr snapToGrid="0" snapToObjects="1">
      <p:cViewPr varScale="1">
        <p:scale>
          <a:sx n="91" d="100"/>
          <a:sy n="91" d="100"/>
        </p:scale>
        <p:origin x="208"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A747-9665-7048-85A9-219A20BF8E11}" type="datetimeFigureOut">
              <a:rPr lang="en-US" smtClean="0"/>
              <a:t>8/31/17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A099-37C4-7642-9CFD-DFABEA82D8CF}" type="slidenum">
              <a:rPr lang="en-US" smtClean="0"/>
              <a:t>‹#›</a:t>
            </a:fld>
            <a:endParaRPr lang="en-US"/>
          </a:p>
        </p:txBody>
      </p:sp>
    </p:spTree>
    <p:extLst>
      <p:ext uri="{BB962C8B-B14F-4D97-AF65-F5344CB8AC3E}">
        <p14:creationId xmlns:p14="http://schemas.microsoft.com/office/powerpoint/2010/main" val="20033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a:t>
            </a:fld>
            <a:endParaRPr lang="en-US"/>
          </a:p>
        </p:txBody>
      </p:sp>
    </p:spTree>
    <p:extLst>
      <p:ext uri="{BB962C8B-B14F-4D97-AF65-F5344CB8AC3E}">
        <p14:creationId xmlns:p14="http://schemas.microsoft.com/office/powerpoint/2010/main" val="745816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12</a:t>
            </a:fld>
            <a:endParaRPr lang="en-US"/>
          </a:p>
        </p:txBody>
      </p:sp>
    </p:spTree>
    <p:extLst>
      <p:ext uri="{BB962C8B-B14F-4D97-AF65-F5344CB8AC3E}">
        <p14:creationId xmlns:p14="http://schemas.microsoft.com/office/powerpoint/2010/main" val="212310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4</a:t>
            </a:fld>
            <a:endParaRPr lang="en-US"/>
          </a:p>
        </p:txBody>
      </p:sp>
    </p:spTree>
    <p:extLst>
      <p:ext uri="{BB962C8B-B14F-4D97-AF65-F5344CB8AC3E}">
        <p14:creationId xmlns:p14="http://schemas.microsoft.com/office/powerpoint/2010/main" val="974233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5</a:t>
            </a:fld>
            <a:endParaRPr lang="en-US"/>
          </a:p>
        </p:txBody>
      </p:sp>
    </p:spTree>
    <p:extLst>
      <p:ext uri="{BB962C8B-B14F-4D97-AF65-F5344CB8AC3E}">
        <p14:creationId xmlns:p14="http://schemas.microsoft.com/office/powerpoint/2010/main" val="137219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6</a:t>
            </a:fld>
            <a:endParaRPr lang="en-US"/>
          </a:p>
        </p:txBody>
      </p:sp>
    </p:spTree>
    <p:extLst>
      <p:ext uri="{BB962C8B-B14F-4D97-AF65-F5344CB8AC3E}">
        <p14:creationId xmlns:p14="http://schemas.microsoft.com/office/powerpoint/2010/main" val="149835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7</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8</a:t>
            </a:fld>
            <a:endParaRPr lang="en-US"/>
          </a:p>
        </p:txBody>
      </p:sp>
    </p:spTree>
    <p:extLst>
      <p:ext uri="{BB962C8B-B14F-4D97-AF65-F5344CB8AC3E}">
        <p14:creationId xmlns:p14="http://schemas.microsoft.com/office/powerpoint/2010/main" val="570489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9</a:t>
            </a:fld>
            <a:endParaRPr lang="en-US"/>
          </a:p>
        </p:txBody>
      </p:sp>
    </p:spTree>
    <p:extLst>
      <p:ext uri="{BB962C8B-B14F-4D97-AF65-F5344CB8AC3E}">
        <p14:creationId xmlns:p14="http://schemas.microsoft.com/office/powerpoint/2010/main" val="1154969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10</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11</a:t>
            </a:fld>
            <a:endParaRPr lang="en-US"/>
          </a:p>
        </p:txBody>
      </p:sp>
    </p:spTree>
    <p:extLst>
      <p:ext uri="{BB962C8B-B14F-4D97-AF65-F5344CB8AC3E}">
        <p14:creationId xmlns:p14="http://schemas.microsoft.com/office/powerpoint/2010/main" val="21221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8/31/17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Water Resources Management</a:t>
            </a:r>
            <a:endParaRPr lang="en-US" dirty="0"/>
          </a:p>
        </p:txBody>
      </p:sp>
      <p:sp>
        <p:nvSpPr>
          <p:cNvPr id="3" name="Subtitle 2"/>
          <p:cNvSpPr>
            <a:spLocks noGrp="1"/>
          </p:cNvSpPr>
          <p:nvPr>
            <p:ph type="subTitle" idx="1"/>
          </p:nvPr>
        </p:nvSpPr>
        <p:spPr/>
        <p:txBody>
          <a:bodyPr/>
          <a:lstStyle/>
          <a:p>
            <a:r>
              <a:rPr lang="en-US" dirty="0" smtClean="0"/>
              <a:t>Lecture 1 </a:t>
            </a:r>
            <a:r>
              <a:rPr lang="mr-IN" dirty="0" smtClean="0"/>
              <a:t>–</a:t>
            </a:r>
            <a:r>
              <a:rPr lang="en-US" dirty="0" smtClean="0"/>
              <a:t> Introduction</a:t>
            </a:r>
          </a:p>
        </p:txBody>
      </p:sp>
    </p:spTree>
    <p:extLst>
      <p:ext uri="{BB962C8B-B14F-4D97-AF65-F5344CB8AC3E}">
        <p14:creationId xmlns:p14="http://schemas.microsoft.com/office/powerpoint/2010/main" val="99850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Definitions/Concepts</a:t>
            </a:r>
            <a:endParaRPr lang="en-US" dirty="0"/>
          </a:p>
        </p:txBody>
      </p:sp>
      <p:sp>
        <p:nvSpPr>
          <p:cNvPr id="3" name="Content Placeholder 2"/>
          <p:cNvSpPr>
            <a:spLocks noGrp="1"/>
          </p:cNvSpPr>
          <p:nvPr>
            <p:ph idx="1"/>
          </p:nvPr>
        </p:nvSpPr>
        <p:spPr>
          <a:xfrm>
            <a:off x="1141414" y="2258451"/>
            <a:ext cx="7610700" cy="3541714"/>
          </a:xfrm>
        </p:spPr>
        <p:txBody>
          <a:bodyPr>
            <a:noAutofit/>
          </a:bodyPr>
          <a:lstStyle/>
          <a:p>
            <a:r>
              <a:rPr lang="en-US" sz="2800" dirty="0" smtClean="0"/>
              <a:t>Challenge of Water Resources Management</a:t>
            </a:r>
          </a:p>
          <a:p>
            <a:pPr lvl="1"/>
            <a:r>
              <a:rPr lang="en-US" sz="2800" dirty="0" smtClean="0"/>
              <a:t>Define ”what is fair” for a situation</a:t>
            </a:r>
          </a:p>
          <a:p>
            <a:pPr lvl="1"/>
            <a:r>
              <a:rPr lang="en-US" sz="2800" dirty="0" smtClean="0"/>
              <a:t>Define alternatives (present a decision point)</a:t>
            </a:r>
          </a:p>
          <a:p>
            <a:pPr lvl="1"/>
            <a:r>
              <a:rPr lang="en-US" sz="2800" dirty="0" smtClean="0"/>
              <a:t>Implement tools to support the decision</a:t>
            </a:r>
            <a:endParaRPr lang="en-US" sz="2600" dirty="0" smtClean="0"/>
          </a:p>
        </p:txBody>
      </p:sp>
    </p:spTree>
    <p:extLst>
      <p:ext uri="{BB962C8B-B14F-4D97-AF65-F5344CB8AC3E}">
        <p14:creationId xmlns:p14="http://schemas.microsoft.com/office/powerpoint/2010/main" val="1512810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Definitions/Concepts</a:t>
            </a:r>
            <a:endParaRPr lang="en-US" dirty="0"/>
          </a:p>
        </p:txBody>
      </p:sp>
      <p:sp>
        <p:nvSpPr>
          <p:cNvPr id="3" name="Content Placeholder 2"/>
          <p:cNvSpPr>
            <a:spLocks noGrp="1"/>
          </p:cNvSpPr>
          <p:nvPr>
            <p:ph idx="1"/>
          </p:nvPr>
        </p:nvSpPr>
        <p:spPr>
          <a:xfrm>
            <a:off x="1141414" y="2258451"/>
            <a:ext cx="10406152" cy="3541714"/>
          </a:xfrm>
        </p:spPr>
        <p:txBody>
          <a:bodyPr>
            <a:noAutofit/>
          </a:bodyPr>
          <a:lstStyle/>
          <a:p>
            <a:r>
              <a:rPr lang="en-US" sz="2800" dirty="0" smtClean="0"/>
              <a:t>Tools to Support the Decision</a:t>
            </a:r>
          </a:p>
          <a:p>
            <a:pPr lvl="1"/>
            <a:r>
              <a:rPr lang="en-US" sz="2800" dirty="0" smtClean="0"/>
              <a:t>Value to alternatives </a:t>
            </a:r>
            <a:r>
              <a:rPr lang="mr-IN" sz="2800" dirty="0" smtClean="0"/>
              <a:t>–</a:t>
            </a:r>
            <a:r>
              <a:rPr lang="en-US" sz="2800" dirty="0" smtClean="0"/>
              <a:t> how to measure “fairness”</a:t>
            </a:r>
          </a:p>
          <a:p>
            <a:pPr lvl="1"/>
            <a:r>
              <a:rPr lang="en-US" sz="2800" dirty="0" smtClean="0"/>
              <a:t>Policy to rank the value(s)</a:t>
            </a:r>
          </a:p>
          <a:p>
            <a:pPr lvl="1"/>
            <a:r>
              <a:rPr lang="en-US" sz="2800" dirty="0" smtClean="0"/>
              <a:t>Policy to guide the decision</a:t>
            </a:r>
          </a:p>
          <a:p>
            <a:pPr lvl="2"/>
            <a:r>
              <a:rPr lang="en-US" sz="2600" dirty="0" smtClean="0"/>
              <a:t>We could hand off the decision to an algorithm </a:t>
            </a:r>
            <a:br>
              <a:rPr lang="en-US" sz="2600" dirty="0" smtClean="0"/>
            </a:br>
            <a:r>
              <a:rPr lang="en-US" sz="2600" dirty="0" smtClean="0"/>
              <a:t>(Narrow Domain AI)</a:t>
            </a:r>
          </a:p>
        </p:txBody>
      </p:sp>
    </p:spTree>
    <p:extLst>
      <p:ext uri="{BB962C8B-B14F-4D97-AF65-F5344CB8AC3E}">
        <p14:creationId xmlns:p14="http://schemas.microsoft.com/office/powerpoint/2010/main" val="50471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Definitions/Concepts</a:t>
            </a:r>
            <a:endParaRPr lang="en-US" dirty="0"/>
          </a:p>
        </p:txBody>
      </p:sp>
      <p:sp>
        <p:nvSpPr>
          <p:cNvPr id="3" name="Content Placeholder 2"/>
          <p:cNvSpPr>
            <a:spLocks noGrp="1"/>
          </p:cNvSpPr>
          <p:nvPr>
            <p:ph idx="1"/>
          </p:nvPr>
        </p:nvSpPr>
        <p:spPr>
          <a:xfrm>
            <a:off x="1141414" y="2258451"/>
            <a:ext cx="10406152" cy="3541714"/>
          </a:xfrm>
        </p:spPr>
        <p:txBody>
          <a:bodyPr>
            <a:noAutofit/>
          </a:bodyPr>
          <a:lstStyle/>
          <a:p>
            <a:r>
              <a:rPr lang="en-US" sz="2800" dirty="0" smtClean="0"/>
              <a:t>Tools to </a:t>
            </a:r>
            <a:r>
              <a:rPr lang="en-US" sz="2800" dirty="0" smtClean="0"/>
              <a:t>Implement </a:t>
            </a:r>
            <a:r>
              <a:rPr lang="en-US" sz="2800" dirty="0" smtClean="0"/>
              <a:t>the </a:t>
            </a:r>
            <a:r>
              <a:rPr lang="en-US" sz="2800" dirty="0" smtClean="0"/>
              <a:t>Decision</a:t>
            </a:r>
            <a:endParaRPr lang="en-US" dirty="0" smtClean="0"/>
          </a:p>
          <a:p>
            <a:pPr lvl="1"/>
            <a:r>
              <a:rPr lang="en-US" sz="2800" dirty="0" smtClean="0"/>
              <a:t>Do we control the system?</a:t>
            </a:r>
          </a:p>
          <a:p>
            <a:pPr lvl="2"/>
            <a:r>
              <a:rPr lang="en-US" sz="2600" dirty="0" smtClean="0"/>
              <a:t>SCADA Algorithm operating a water distribution network </a:t>
            </a:r>
            <a:r>
              <a:rPr lang="mr-IN" sz="2600" dirty="0" smtClean="0"/>
              <a:t>–</a:t>
            </a:r>
            <a:r>
              <a:rPr lang="en-US" sz="2600" dirty="0" smtClean="0"/>
              <a:t> can probably fully autonomous with little human intervention</a:t>
            </a:r>
            <a:endParaRPr lang="en-US" sz="2600" dirty="0" smtClean="0"/>
          </a:p>
          <a:p>
            <a:pPr lvl="1"/>
            <a:r>
              <a:rPr lang="mr-IN" sz="2800" dirty="0" smtClean="0"/>
              <a:t>…</a:t>
            </a:r>
            <a:r>
              <a:rPr lang="en-US" sz="2800" dirty="0" smtClean="0"/>
              <a:t> or just influence the system</a:t>
            </a:r>
          </a:p>
          <a:p>
            <a:pPr lvl="2"/>
            <a:r>
              <a:rPr lang="en-US" sz="2600" dirty="0" smtClean="0"/>
              <a:t>Voluntary compliance versus risk of apprehension for water quality management</a:t>
            </a:r>
          </a:p>
        </p:txBody>
      </p:sp>
    </p:spTree>
    <p:extLst>
      <p:ext uri="{BB962C8B-B14F-4D97-AF65-F5344CB8AC3E}">
        <p14:creationId xmlns:p14="http://schemas.microsoft.com/office/powerpoint/2010/main" val="122393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Syllabus Review</a:t>
            </a:r>
          </a:p>
          <a:p>
            <a:r>
              <a:rPr lang="en-US" dirty="0" smtClean="0"/>
              <a:t>Website Tour</a:t>
            </a:r>
          </a:p>
          <a:p>
            <a:r>
              <a:rPr lang="en-US" dirty="0" smtClean="0"/>
              <a:t>Definitions/Concepts</a:t>
            </a:r>
            <a:endParaRPr lang="en-US" dirty="0"/>
          </a:p>
        </p:txBody>
      </p:sp>
    </p:spTree>
    <p:extLst>
      <p:ext uri="{BB962C8B-B14F-4D97-AF65-F5344CB8AC3E}">
        <p14:creationId xmlns:p14="http://schemas.microsoft.com/office/powerpoint/2010/main" val="90899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Definitions/Concepts</a:t>
            </a:r>
            <a:endParaRPr lang="en-US" dirty="0"/>
          </a:p>
        </p:txBody>
      </p:sp>
      <p:sp>
        <p:nvSpPr>
          <p:cNvPr id="3" name="Content Placeholder 2"/>
          <p:cNvSpPr>
            <a:spLocks noGrp="1"/>
          </p:cNvSpPr>
          <p:nvPr>
            <p:ph idx="1"/>
          </p:nvPr>
        </p:nvSpPr>
        <p:spPr>
          <a:xfrm>
            <a:off x="1141413" y="2258451"/>
            <a:ext cx="9905999" cy="3541714"/>
          </a:xfrm>
        </p:spPr>
        <p:txBody>
          <a:bodyPr/>
          <a:lstStyle/>
          <a:p>
            <a:r>
              <a:rPr lang="en-US" dirty="0" smtClean="0"/>
              <a:t>Water Resources Management</a:t>
            </a:r>
          </a:p>
          <a:p>
            <a:pPr lvl="1"/>
            <a:r>
              <a:rPr lang="en-US" dirty="0"/>
              <a:t>The activity of planning, developing, distributing and managing the optimum use of water resources. Water resource management planning considers the competing demands for/on water (quantity, quality, location, and timing) and seeks to allocate water on an equitable basis to satisfy all uses and demands. </a:t>
            </a:r>
          </a:p>
        </p:txBody>
      </p:sp>
    </p:spTree>
    <p:extLst>
      <p:ext uri="{BB962C8B-B14F-4D97-AF65-F5344CB8AC3E}">
        <p14:creationId xmlns:p14="http://schemas.microsoft.com/office/powerpoint/2010/main" val="17724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Definitions/Concepts</a:t>
            </a:r>
            <a:endParaRPr lang="en-US" dirty="0"/>
          </a:p>
        </p:txBody>
      </p:sp>
      <p:sp>
        <p:nvSpPr>
          <p:cNvPr id="3" name="Content Placeholder 2"/>
          <p:cNvSpPr>
            <a:spLocks noGrp="1"/>
          </p:cNvSpPr>
          <p:nvPr>
            <p:ph idx="1"/>
          </p:nvPr>
        </p:nvSpPr>
        <p:spPr>
          <a:xfrm>
            <a:off x="1141413" y="2258451"/>
            <a:ext cx="9905999" cy="3541714"/>
          </a:xfrm>
        </p:spPr>
        <p:txBody>
          <a:bodyPr>
            <a:normAutofit/>
          </a:bodyPr>
          <a:lstStyle/>
          <a:p>
            <a:r>
              <a:rPr lang="en-US" dirty="0" smtClean="0"/>
              <a:t>Allocate</a:t>
            </a:r>
          </a:p>
          <a:p>
            <a:pPr lvl="1"/>
            <a:r>
              <a:rPr lang="en-US" dirty="0"/>
              <a:t>1:  to apportion for a specific purpose or to particular persons or things :  distribute allocate tasks among human and automated </a:t>
            </a:r>
            <a:r>
              <a:rPr lang="en-US" dirty="0" smtClean="0"/>
              <a:t>components</a:t>
            </a:r>
          </a:p>
          <a:p>
            <a:pPr lvl="1"/>
            <a:r>
              <a:rPr lang="en-US" dirty="0" smtClean="0"/>
              <a:t>2</a:t>
            </a:r>
            <a:r>
              <a:rPr lang="en-US" dirty="0"/>
              <a:t>:  to set apart or earmark :  designate allocate a section of the building for special research purposes</a:t>
            </a:r>
            <a:endParaRPr lang="en-US" dirty="0" smtClean="0"/>
          </a:p>
          <a:p>
            <a:r>
              <a:rPr lang="en-US" dirty="0" smtClean="0"/>
              <a:t>Because the resource is scarce; allocation will by necessity deny the resource to some, and supply it to others. </a:t>
            </a:r>
            <a:endParaRPr lang="en-US" dirty="0"/>
          </a:p>
        </p:txBody>
      </p:sp>
    </p:spTree>
    <p:extLst>
      <p:ext uri="{BB962C8B-B14F-4D97-AF65-F5344CB8AC3E}">
        <p14:creationId xmlns:p14="http://schemas.microsoft.com/office/powerpoint/2010/main" val="34312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Definitions/Concepts</a:t>
            </a:r>
            <a:endParaRPr lang="en-US" dirty="0"/>
          </a:p>
        </p:txBody>
      </p:sp>
      <p:sp>
        <p:nvSpPr>
          <p:cNvPr id="3" name="Content Placeholder 2"/>
          <p:cNvSpPr>
            <a:spLocks noGrp="1"/>
          </p:cNvSpPr>
          <p:nvPr>
            <p:ph idx="1"/>
          </p:nvPr>
        </p:nvSpPr>
        <p:spPr>
          <a:xfrm>
            <a:off x="1141413" y="2258451"/>
            <a:ext cx="9905999" cy="3541714"/>
          </a:xfrm>
        </p:spPr>
        <p:txBody>
          <a:bodyPr>
            <a:normAutofit/>
          </a:bodyPr>
          <a:lstStyle/>
          <a:p>
            <a:r>
              <a:rPr lang="en-US" dirty="0" smtClean="0"/>
              <a:t>Equitable </a:t>
            </a:r>
          </a:p>
          <a:p>
            <a:pPr lvl="1"/>
            <a:r>
              <a:rPr lang="en-US" dirty="0" smtClean="0"/>
              <a:t>1 :  </a:t>
            </a:r>
            <a:r>
              <a:rPr lang="en-US" dirty="0"/>
              <a:t>having or exhibiting equity :  dealing fairly and equally with all concerned an equitable settlement of the </a:t>
            </a:r>
            <a:r>
              <a:rPr lang="en-US" dirty="0" smtClean="0"/>
              <a:t>dispute</a:t>
            </a:r>
          </a:p>
          <a:p>
            <a:pPr lvl="1"/>
            <a:r>
              <a:rPr lang="en-US" dirty="0" smtClean="0"/>
              <a:t>2</a:t>
            </a:r>
            <a:r>
              <a:rPr lang="en-US" dirty="0"/>
              <a:t>:  existing or valid in equity as distinguished from law an equitable </a:t>
            </a:r>
            <a:r>
              <a:rPr lang="en-US" dirty="0" smtClean="0"/>
              <a:t>defense</a:t>
            </a:r>
          </a:p>
          <a:p>
            <a:r>
              <a:rPr lang="en-US" dirty="0" smtClean="0"/>
              <a:t>Because the resource is scarce; allocation will by necessity deny the resource to some, and supply it to others.   Equity implies some kind of “fairness” is that allocation.  </a:t>
            </a:r>
            <a:endParaRPr lang="en-US" dirty="0"/>
          </a:p>
        </p:txBody>
      </p:sp>
    </p:spTree>
    <p:extLst>
      <p:ext uri="{BB962C8B-B14F-4D97-AF65-F5344CB8AC3E}">
        <p14:creationId xmlns:p14="http://schemas.microsoft.com/office/powerpoint/2010/main" val="119565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Definitions/Concepts</a:t>
            </a:r>
            <a:endParaRPr lang="en-US" dirty="0"/>
          </a:p>
        </p:txBody>
      </p:sp>
      <p:sp>
        <p:nvSpPr>
          <p:cNvPr id="3" name="Content Placeholder 2"/>
          <p:cNvSpPr>
            <a:spLocks noGrp="1"/>
          </p:cNvSpPr>
          <p:nvPr>
            <p:ph idx="1"/>
          </p:nvPr>
        </p:nvSpPr>
        <p:spPr>
          <a:xfrm>
            <a:off x="1141413" y="2258451"/>
            <a:ext cx="9905999" cy="3541714"/>
          </a:xfrm>
        </p:spPr>
        <p:txBody>
          <a:bodyPr>
            <a:normAutofit/>
          </a:bodyPr>
          <a:lstStyle/>
          <a:p>
            <a:r>
              <a:rPr lang="en-US" dirty="0" smtClean="0"/>
              <a:t>The allocation requires decisions be made</a:t>
            </a:r>
          </a:p>
          <a:p>
            <a:pPr lvl="1"/>
            <a:r>
              <a:rPr lang="en-US" dirty="0" smtClean="0"/>
              <a:t>Individual decision maker</a:t>
            </a:r>
          </a:p>
          <a:p>
            <a:pPr lvl="1"/>
            <a:r>
              <a:rPr lang="en-US" dirty="0" smtClean="0"/>
              <a:t>Collective decision maker(s)</a:t>
            </a:r>
            <a:endParaRPr lang="en-US" dirty="0"/>
          </a:p>
        </p:txBody>
      </p:sp>
    </p:spTree>
    <p:extLst>
      <p:ext uri="{BB962C8B-B14F-4D97-AF65-F5344CB8AC3E}">
        <p14:creationId xmlns:p14="http://schemas.microsoft.com/office/powerpoint/2010/main" val="160428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Definitions/Concepts</a:t>
            </a:r>
            <a:endParaRPr lang="en-US" dirty="0"/>
          </a:p>
        </p:txBody>
      </p:sp>
      <p:sp>
        <p:nvSpPr>
          <p:cNvPr id="3" name="Content Placeholder 2"/>
          <p:cNvSpPr>
            <a:spLocks noGrp="1"/>
          </p:cNvSpPr>
          <p:nvPr>
            <p:ph idx="1"/>
          </p:nvPr>
        </p:nvSpPr>
        <p:spPr>
          <a:xfrm>
            <a:off x="1141413" y="2258451"/>
            <a:ext cx="9905999" cy="3541714"/>
          </a:xfrm>
        </p:spPr>
        <p:txBody>
          <a:bodyPr>
            <a:normAutofit/>
          </a:bodyPr>
          <a:lstStyle/>
          <a:p>
            <a:r>
              <a:rPr lang="en-US" dirty="0"/>
              <a:t>How do individuals and groups make decisions? </a:t>
            </a:r>
            <a:endParaRPr lang="en-US" dirty="0" smtClean="0"/>
          </a:p>
          <a:p>
            <a:pPr lvl="1"/>
            <a:r>
              <a:rPr lang="en-US" dirty="0" smtClean="0"/>
              <a:t>Some </a:t>
            </a:r>
            <a:r>
              <a:rPr lang="en-US" dirty="0"/>
              <a:t>people may seem indecisive or inconsistent. They may avoid making decisions as long as possible. The same reluctance to make decisions also happens in organizations or </a:t>
            </a:r>
            <a:r>
              <a:rPr lang="en-US" dirty="0" smtClean="0"/>
              <a:t>institutions.  </a:t>
            </a:r>
          </a:p>
          <a:p>
            <a:pPr lvl="1"/>
            <a:r>
              <a:rPr lang="en-US" dirty="0" smtClean="0"/>
              <a:t>On </a:t>
            </a:r>
            <a:r>
              <a:rPr lang="en-US" dirty="0"/>
              <a:t>the other hand, some people and groups may be accused of "leaping to conclusions" or making a decision "without considering all the facts." </a:t>
            </a:r>
            <a:endParaRPr lang="en-US" dirty="0" smtClean="0"/>
          </a:p>
          <a:p>
            <a:pPr lvl="1"/>
            <a:r>
              <a:rPr lang="en-US" dirty="0" smtClean="0"/>
              <a:t>This </a:t>
            </a:r>
            <a:r>
              <a:rPr lang="en-US" dirty="0"/>
              <a:t>implies that decisions should be made by collecting and weighing various elements in a rational </a:t>
            </a:r>
            <a:r>
              <a:rPr lang="en-US" dirty="0" smtClean="0"/>
              <a:t>way.   (That is alternatives must exist, or there is no decision)</a:t>
            </a:r>
          </a:p>
        </p:txBody>
      </p:sp>
    </p:spTree>
    <p:extLst>
      <p:ext uri="{BB962C8B-B14F-4D97-AF65-F5344CB8AC3E}">
        <p14:creationId xmlns:p14="http://schemas.microsoft.com/office/powerpoint/2010/main" val="144478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Definitions/Concepts</a:t>
            </a:r>
            <a:endParaRPr lang="en-US" dirty="0"/>
          </a:p>
        </p:txBody>
      </p:sp>
      <p:sp>
        <p:nvSpPr>
          <p:cNvPr id="3" name="Content Placeholder 2"/>
          <p:cNvSpPr>
            <a:spLocks noGrp="1"/>
          </p:cNvSpPr>
          <p:nvPr>
            <p:ph idx="1"/>
          </p:nvPr>
        </p:nvSpPr>
        <p:spPr>
          <a:xfrm>
            <a:off x="1141414" y="2258451"/>
            <a:ext cx="6111034" cy="3541714"/>
          </a:xfrm>
        </p:spPr>
        <p:txBody>
          <a:bodyPr>
            <a:normAutofit/>
          </a:bodyPr>
          <a:lstStyle/>
          <a:p>
            <a:r>
              <a:rPr lang="en-US" dirty="0"/>
              <a:t>How do individuals and groups make decisions? </a:t>
            </a:r>
            <a:endParaRPr lang="en-US" dirty="0" smtClean="0"/>
          </a:p>
          <a:p>
            <a:pPr lvl="1"/>
            <a:r>
              <a:rPr lang="en-US" dirty="0" smtClean="0"/>
              <a:t>Psychological Aspects</a:t>
            </a:r>
          </a:p>
          <a:p>
            <a:pPr lvl="2"/>
            <a:r>
              <a:rPr lang="en-US" dirty="0" smtClean="0"/>
              <a:t>People’s </a:t>
            </a:r>
            <a:r>
              <a:rPr lang="en-US" dirty="0"/>
              <a:t>choices depend upon how alternatives are </a:t>
            </a:r>
            <a:r>
              <a:rPr lang="en-US" dirty="0" smtClean="0"/>
              <a:t>presented</a:t>
            </a:r>
          </a:p>
          <a:p>
            <a:pPr lvl="2"/>
            <a:endParaRPr lang="en-US" dirty="0"/>
          </a:p>
        </p:txBody>
      </p:sp>
      <p:pic>
        <p:nvPicPr>
          <p:cNvPr id="4" name="Picture 3"/>
          <p:cNvPicPr>
            <a:picLocks noChangeAspect="1"/>
          </p:cNvPicPr>
          <p:nvPr/>
        </p:nvPicPr>
        <p:blipFill>
          <a:blip r:embed="rId3"/>
          <a:stretch>
            <a:fillRect/>
          </a:stretch>
        </p:blipFill>
        <p:spPr>
          <a:xfrm>
            <a:off x="7375243" y="1947717"/>
            <a:ext cx="4520921" cy="4641479"/>
          </a:xfrm>
          <a:prstGeom prst="rect">
            <a:avLst/>
          </a:prstGeom>
        </p:spPr>
      </p:pic>
    </p:spTree>
    <p:extLst>
      <p:ext uri="{BB962C8B-B14F-4D97-AF65-F5344CB8AC3E}">
        <p14:creationId xmlns:p14="http://schemas.microsoft.com/office/powerpoint/2010/main" val="66445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Definitions/Concepts</a:t>
            </a:r>
            <a:endParaRPr lang="en-US" dirty="0"/>
          </a:p>
        </p:txBody>
      </p:sp>
      <p:sp>
        <p:nvSpPr>
          <p:cNvPr id="3" name="Content Placeholder 2"/>
          <p:cNvSpPr>
            <a:spLocks noGrp="1"/>
          </p:cNvSpPr>
          <p:nvPr>
            <p:ph idx="1"/>
          </p:nvPr>
        </p:nvSpPr>
        <p:spPr>
          <a:xfrm>
            <a:off x="1141414" y="2258451"/>
            <a:ext cx="7610700" cy="3541714"/>
          </a:xfrm>
        </p:spPr>
        <p:txBody>
          <a:bodyPr>
            <a:noAutofit/>
          </a:bodyPr>
          <a:lstStyle/>
          <a:p>
            <a:r>
              <a:rPr lang="en-US" sz="2800" dirty="0" smtClean="0"/>
              <a:t>Examine what we have so far</a:t>
            </a:r>
          </a:p>
          <a:p>
            <a:pPr lvl="1"/>
            <a:r>
              <a:rPr lang="en-US" sz="2800" dirty="0" smtClean="0"/>
              <a:t>Scarce resource</a:t>
            </a:r>
          </a:p>
          <a:p>
            <a:pPr lvl="1"/>
            <a:r>
              <a:rPr lang="en-US" sz="2800" dirty="0" smtClean="0"/>
              <a:t>Allocate fairly</a:t>
            </a:r>
          </a:p>
          <a:p>
            <a:pPr lvl="1"/>
            <a:r>
              <a:rPr lang="en-US" sz="2800" dirty="0" smtClean="0"/>
              <a:t>To allocate we need to make decisions</a:t>
            </a:r>
          </a:p>
          <a:p>
            <a:pPr lvl="1"/>
            <a:r>
              <a:rPr lang="en-US" sz="2800" dirty="0" smtClean="0"/>
              <a:t>Decisions (by people) are emotional at the moment of the decision</a:t>
            </a:r>
            <a:endParaRPr lang="en-US" sz="2800" dirty="0"/>
          </a:p>
        </p:txBody>
      </p:sp>
    </p:spTree>
    <p:extLst>
      <p:ext uri="{BB962C8B-B14F-4D97-AF65-F5344CB8AC3E}">
        <p14:creationId xmlns:p14="http://schemas.microsoft.com/office/powerpoint/2010/main" val="563037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55</TotalTime>
  <Words>905</Words>
  <Application>Microsoft Macintosh PowerPoint</Application>
  <PresentationFormat>Widescreen</PresentationFormat>
  <Paragraphs>95</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Mangal</vt:lpstr>
      <vt:lpstr>Trebuchet MS</vt:lpstr>
      <vt:lpstr>Tw Cen MT</vt:lpstr>
      <vt:lpstr>Arial</vt:lpstr>
      <vt:lpstr>Circuit</vt:lpstr>
      <vt:lpstr>Water Resources Management</vt:lpstr>
      <vt:lpstr>Introduction</vt:lpstr>
      <vt:lpstr>Definitions/Concepts</vt:lpstr>
      <vt:lpstr>Definitions/Concepts</vt:lpstr>
      <vt:lpstr>Definitions/Concepts</vt:lpstr>
      <vt:lpstr>Definitions/Concepts</vt:lpstr>
      <vt:lpstr>Definitions/Concepts</vt:lpstr>
      <vt:lpstr>Definitions/Concepts</vt:lpstr>
      <vt:lpstr>Definitions/Concepts</vt:lpstr>
      <vt:lpstr>Definitions/Concepts</vt:lpstr>
      <vt:lpstr>Definitions/Concepts</vt:lpstr>
      <vt:lpstr>Definitions/Concepts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Management</dc:title>
  <dc:creator>Cleveland, Theodore</dc:creator>
  <cp:lastModifiedBy>Cleveland, Theodore</cp:lastModifiedBy>
  <cp:revision>10</cp:revision>
  <dcterms:created xsi:type="dcterms:W3CDTF">2017-08-31T15:12:46Z</dcterms:created>
  <dcterms:modified xsi:type="dcterms:W3CDTF">2017-08-31T18:14:27Z</dcterms:modified>
</cp:coreProperties>
</file>