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8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4"/>
    <p:restoredTop sz="78121"/>
  </p:normalViewPr>
  <p:slideViewPr>
    <p:cSldViewPr snapToGrid="0" snapToObjects="1">
      <p:cViewPr varScale="1">
        <p:scale>
          <a:sx n="118" d="100"/>
          <a:sy n="118" d="100"/>
        </p:scale>
        <p:origin x="9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1A747-9665-7048-85A9-219A20BF8E1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3A099-37C4-7642-9CFD-DFABEA82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99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cash-flow to compare alternatives using monetary units recoverable at some common</a:t>
            </a:r>
            <a:r>
              <a:rPr lang="en-US" baseline="0" dirty="0" smtClean="0"/>
              <a:t> point in time.  Monetary discounting is important as it effects the type of alternative that will appear preferable.  Read (</a:t>
            </a:r>
            <a:r>
              <a:rPr lang="en-US" baseline="0" dirty="0" err="1" smtClean="0"/>
              <a:t>pg</a:t>
            </a:r>
            <a:r>
              <a:rPr lang="en-US" baseline="0" dirty="0" smtClean="0"/>
              <a:t> 5 James and Lee)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67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5 </a:t>
            </a:r>
            <a:r>
              <a:rPr lang="en-US" dirty="0" err="1" smtClean="0"/>
              <a:t>james</a:t>
            </a:r>
            <a:r>
              <a:rPr lang="en-US" dirty="0" smtClean="0"/>
              <a:t> and lee </a:t>
            </a:r>
            <a:r>
              <a:rPr lang="mr-IN" dirty="0" smtClean="0"/>
              <a:t>–</a:t>
            </a:r>
            <a:r>
              <a:rPr lang="en-US" dirty="0" smtClean="0"/>
              <a:t> read the relevant portion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87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5 7 James and lee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33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5 7 James and lee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40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5 7 James and lee 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www.gilmanbedigian.com</a:t>
            </a:r>
            <a:r>
              <a:rPr lang="en-US" dirty="0" smtClean="0"/>
              <a:t>/tort-reform-and-the-value-of-human-life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24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5 7 James and lee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44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16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28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Water Resources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 </a:t>
            </a:r>
            <a:r>
              <a:rPr lang="mr-IN" dirty="0" smtClean="0"/>
              <a:t>–</a:t>
            </a:r>
            <a:r>
              <a:rPr lang="en-US" dirty="0" smtClean="0"/>
              <a:t> engineering ECONOMY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8502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29403"/>
            <a:ext cx="9905998" cy="1478570"/>
          </a:xfrm>
        </p:spPr>
        <p:txBody>
          <a:bodyPr/>
          <a:lstStyle/>
          <a:p>
            <a:r>
              <a:rPr lang="en-US" dirty="0" smtClean="0"/>
              <a:t>intangible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things are really hard to assign a monetary value</a:t>
            </a:r>
          </a:p>
          <a:p>
            <a:r>
              <a:rPr lang="en-US" dirty="0" smtClean="0"/>
              <a:t>These are called intangible or irreducible </a:t>
            </a:r>
          </a:p>
          <a:p>
            <a:r>
              <a:rPr lang="en-US" dirty="0"/>
              <a:t>S</a:t>
            </a:r>
            <a:r>
              <a:rPr lang="en-US" dirty="0" smtClean="0"/>
              <a:t>urrogate values can be assigned by policy</a:t>
            </a:r>
          </a:p>
          <a:p>
            <a:pPr lvl="1"/>
            <a:r>
              <a:rPr lang="en-US" dirty="0" smtClean="0"/>
              <a:t>Human lives have a policy assigned monetary value: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New York Times reports that the Environmental Protection Agency values human life at $9.1 million. </a:t>
            </a:r>
            <a:endParaRPr lang="en-US" dirty="0" smtClean="0"/>
          </a:p>
          <a:p>
            <a:pPr lvl="2"/>
            <a:r>
              <a:rPr lang="en-US" dirty="0" smtClean="0"/>
              <a:t>In </a:t>
            </a:r>
            <a:r>
              <a:rPr lang="en-US" dirty="0"/>
              <a:t>2008, the FDA valued human life at $5 million, today their figure sits at $7.9 million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State of Texas valued human life at $250,000 (Tort value cap) </a:t>
            </a:r>
          </a:p>
        </p:txBody>
      </p:sp>
    </p:spTree>
    <p:extLst>
      <p:ext uri="{BB962C8B-B14F-4D97-AF65-F5344CB8AC3E}">
        <p14:creationId xmlns:p14="http://schemas.microsoft.com/office/powerpoint/2010/main" val="23478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29403"/>
            <a:ext cx="9905998" cy="1478570"/>
          </a:xfrm>
        </p:spPr>
        <p:txBody>
          <a:bodyPr/>
          <a:lstStyle/>
          <a:p>
            <a:r>
              <a:rPr lang="en-US" dirty="0" smtClean="0"/>
              <a:t>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Comparing alternatives usually has to look into the future </a:t>
            </a:r>
            <a:r>
              <a:rPr lang="mr-IN" dirty="0" smtClean="0"/>
              <a:t>–</a:t>
            </a:r>
            <a:r>
              <a:rPr lang="en-US" dirty="0" smtClean="0"/>
              <a:t> inherent uncertainty</a:t>
            </a:r>
          </a:p>
          <a:p>
            <a:pPr lvl="1"/>
            <a:r>
              <a:rPr lang="en-US" dirty="0" smtClean="0"/>
              <a:t>Uncertain objectives</a:t>
            </a:r>
          </a:p>
          <a:p>
            <a:pPr lvl="1"/>
            <a:r>
              <a:rPr lang="en-US" dirty="0" smtClean="0"/>
              <a:t>Uncertain constraints</a:t>
            </a:r>
          </a:p>
          <a:p>
            <a:pPr lvl="1"/>
            <a:r>
              <a:rPr lang="en-US" dirty="0" smtClean="0"/>
              <a:t>Uncertain public response</a:t>
            </a:r>
          </a:p>
          <a:p>
            <a:pPr lvl="1"/>
            <a:r>
              <a:rPr lang="en-US" dirty="0" smtClean="0"/>
              <a:t>Uncertain technological change</a:t>
            </a:r>
          </a:p>
          <a:p>
            <a:pPr lvl="1"/>
            <a:r>
              <a:rPr lang="en-US" dirty="0" smtClean="0"/>
              <a:t>Uncertainty in recurring events (e.g. flooding magnitude and times)</a:t>
            </a:r>
          </a:p>
        </p:txBody>
      </p:sp>
    </p:spTree>
    <p:extLst>
      <p:ext uri="{BB962C8B-B14F-4D97-AF65-F5344CB8AC3E}">
        <p14:creationId xmlns:p14="http://schemas.microsoft.com/office/powerpoint/2010/main" val="1244543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horizon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58451"/>
            <a:ext cx="9905999" cy="3541714"/>
          </a:xfrm>
        </p:spPr>
        <p:txBody>
          <a:bodyPr/>
          <a:lstStyle/>
          <a:p>
            <a:r>
              <a:rPr lang="en-US" dirty="0" smtClean="0"/>
              <a:t>Design life (economic)</a:t>
            </a:r>
          </a:p>
          <a:p>
            <a:pPr lvl="1"/>
            <a:r>
              <a:rPr lang="en-US" dirty="0" smtClean="0"/>
              <a:t>Typically 50 to 100 years</a:t>
            </a:r>
          </a:p>
          <a:p>
            <a:r>
              <a:rPr lang="en-US" dirty="0" smtClean="0"/>
              <a:t>Service life (physical life)</a:t>
            </a:r>
          </a:p>
          <a:p>
            <a:pPr lvl="1"/>
            <a:r>
              <a:rPr lang="en-US" dirty="0" smtClean="0"/>
              <a:t>Variable </a:t>
            </a:r>
            <a:r>
              <a:rPr lang="mr-IN" dirty="0" smtClean="0"/>
              <a:t>–</a:t>
            </a:r>
            <a:r>
              <a:rPr lang="en-US" dirty="0" smtClean="0"/>
              <a:t> technology can change, need can change, the thing can break</a:t>
            </a:r>
          </a:p>
          <a:p>
            <a:r>
              <a:rPr lang="en-US" dirty="0" smtClean="0"/>
              <a:t>Compare things over the same period of analysis </a:t>
            </a:r>
            <a:r>
              <a:rPr lang="mr-IN" dirty="0" smtClean="0"/>
              <a:t>–</a:t>
            </a:r>
            <a:r>
              <a:rPr lang="en-US" dirty="0" smtClean="0"/>
              <a:t> using negative (salvage) cash flow if necessary to use comparable planning horizons</a:t>
            </a:r>
          </a:p>
        </p:txBody>
      </p:sp>
    </p:spTree>
    <p:extLst>
      <p:ext uri="{BB962C8B-B14F-4D97-AF65-F5344CB8AC3E}">
        <p14:creationId xmlns:p14="http://schemas.microsoft.com/office/powerpoint/2010/main" val="1772424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structure (for comparisons)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58451"/>
            <a:ext cx="9905999" cy="3541714"/>
          </a:xfrm>
        </p:spPr>
        <p:txBody>
          <a:bodyPr/>
          <a:lstStyle/>
          <a:p>
            <a:r>
              <a:rPr lang="en-US" dirty="0" smtClean="0"/>
              <a:t>Alternatives capable of achieving the design objective should be defined</a:t>
            </a:r>
          </a:p>
          <a:p>
            <a:r>
              <a:rPr lang="en-US" dirty="0" smtClean="0"/>
              <a:t>Identify consequences of each alternative and express in monetary units</a:t>
            </a:r>
          </a:p>
          <a:p>
            <a:r>
              <a:rPr lang="en-US" dirty="0" smtClean="0"/>
              <a:t>Comparisons should be on cost-to-go (to eliminate consideration of sunk costs)</a:t>
            </a:r>
          </a:p>
          <a:p>
            <a:r>
              <a:rPr lang="en-US" dirty="0" smtClean="0"/>
              <a:t>Intangibles should be identified </a:t>
            </a:r>
            <a:r>
              <a:rPr lang="mr-IN" dirty="0" smtClean="0"/>
              <a:t>–</a:t>
            </a:r>
            <a:r>
              <a:rPr lang="en-US" dirty="0" smtClean="0"/>
              <a:t> search policy to see if economic values are already assigned (or surrogates are available)</a:t>
            </a:r>
          </a:p>
          <a:p>
            <a:r>
              <a:rPr lang="en-US" dirty="0" smtClean="0"/>
              <a:t>Compare on uniform basis over common analysis periods</a:t>
            </a:r>
          </a:p>
        </p:txBody>
      </p:sp>
    </p:spTree>
    <p:extLst>
      <p:ext uri="{BB962C8B-B14F-4D97-AF65-F5344CB8AC3E}">
        <p14:creationId xmlns:p14="http://schemas.microsoft.com/office/powerpoint/2010/main" val="167198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 Economy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of economics principles to assign </a:t>
            </a:r>
            <a:r>
              <a:rPr lang="en-US" u="sng" dirty="0" smtClean="0"/>
              <a:t>value</a:t>
            </a:r>
            <a:r>
              <a:rPr lang="en-US" dirty="0" smtClean="0"/>
              <a:t> to an alternative</a:t>
            </a:r>
          </a:p>
          <a:p>
            <a:r>
              <a:rPr lang="en-US" dirty="0" smtClean="0"/>
              <a:t>Decision principles used to select the best alternative based on </a:t>
            </a:r>
            <a:r>
              <a:rPr lang="en-US" u="sng" dirty="0" smtClean="0"/>
              <a:t>value</a:t>
            </a:r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128090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29403"/>
            <a:ext cx="9905998" cy="1478570"/>
          </a:xfrm>
        </p:spPr>
        <p:txBody>
          <a:bodyPr/>
          <a:lstStyle/>
          <a:p>
            <a:r>
              <a:rPr lang="en-US" dirty="0" smtClean="0"/>
              <a:t>determining </a:t>
            </a:r>
            <a:r>
              <a:rPr lang="en-US" dirty="0" smtClean="0"/>
              <a:t>ECONOMIC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Economic value </a:t>
            </a:r>
            <a:r>
              <a:rPr lang="mr-IN" dirty="0" smtClean="0"/>
              <a:t>–</a:t>
            </a:r>
            <a:r>
              <a:rPr lang="en-US" dirty="0" smtClean="0"/>
              <a:t> a basis for comparisons</a:t>
            </a:r>
          </a:p>
          <a:p>
            <a:r>
              <a:rPr lang="en-US" dirty="0" smtClean="0"/>
              <a:t>Definitions/Concepts</a:t>
            </a:r>
          </a:p>
          <a:p>
            <a:r>
              <a:rPr lang="en-US" dirty="0" smtClean="0"/>
              <a:t>Economic Analysis</a:t>
            </a:r>
          </a:p>
          <a:p>
            <a:pPr lvl="1"/>
            <a:r>
              <a:rPr lang="en-US" dirty="0" smtClean="0"/>
              <a:t>Principles of engineering economics</a:t>
            </a:r>
            <a:endParaRPr lang="en-US" dirty="0"/>
          </a:p>
          <a:p>
            <a:pPr lvl="1"/>
            <a:r>
              <a:rPr lang="en-US" dirty="0" smtClean="0"/>
              <a:t>Cash flows</a:t>
            </a:r>
          </a:p>
          <a:p>
            <a:pPr lvl="1"/>
            <a:r>
              <a:rPr lang="en-US" dirty="0" smtClean="0"/>
              <a:t>Discounting</a:t>
            </a:r>
            <a:r>
              <a:rPr lang="en-US" dirty="0"/>
              <a:t> </a:t>
            </a:r>
            <a:r>
              <a:rPr lang="en-US" dirty="0" smtClean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9089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29403"/>
            <a:ext cx="9905998" cy="1478570"/>
          </a:xfrm>
        </p:spPr>
        <p:txBody>
          <a:bodyPr/>
          <a:lstStyle/>
          <a:p>
            <a:r>
              <a:rPr lang="en-US" dirty="0" smtClean="0"/>
              <a:t>determining </a:t>
            </a:r>
            <a:r>
              <a:rPr lang="en-US" dirty="0" smtClean="0"/>
              <a:t>ECONOMIC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Economic value </a:t>
            </a:r>
            <a:r>
              <a:rPr lang="mr-IN" dirty="0" smtClean="0"/>
              <a:t>–</a:t>
            </a:r>
            <a:r>
              <a:rPr lang="en-US" dirty="0" smtClean="0"/>
              <a:t> a basis for </a:t>
            </a:r>
            <a:r>
              <a:rPr lang="en-US" dirty="0" smtClean="0"/>
              <a:t>comparisons</a:t>
            </a:r>
          </a:p>
          <a:p>
            <a:r>
              <a:rPr lang="en-US" dirty="0" smtClean="0"/>
              <a:t>Values appear at different </a:t>
            </a:r>
            <a:r>
              <a:rPr lang="en-US" u="sng" dirty="0" smtClean="0"/>
              <a:t>times</a:t>
            </a:r>
            <a:r>
              <a:rPr lang="en-US" dirty="0" smtClean="0"/>
              <a:t> in an alternative</a:t>
            </a:r>
          </a:p>
          <a:p>
            <a:r>
              <a:rPr lang="en-US" dirty="0" smtClean="0"/>
              <a:t>Values appear as different </a:t>
            </a:r>
            <a:r>
              <a:rPr lang="en-US" u="sng" dirty="0" smtClean="0"/>
              <a:t>kinds</a:t>
            </a:r>
            <a:r>
              <a:rPr lang="en-US" dirty="0" smtClean="0"/>
              <a:t> in an alternative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54715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29403"/>
            <a:ext cx="9905998" cy="1478570"/>
          </a:xfrm>
        </p:spPr>
        <p:txBody>
          <a:bodyPr/>
          <a:lstStyle/>
          <a:p>
            <a:r>
              <a:rPr lang="en-US" dirty="0" smtClean="0"/>
              <a:t>Equivalence of kind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two designs; same cost to build (in monetary terms)</a:t>
            </a:r>
          </a:p>
          <a:p>
            <a:pPr lvl="1"/>
            <a:r>
              <a:rPr lang="en-US" dirty="0" smtClean="0"/>
              <a:t>Project 1 produces x tons of peaches</a:t>
            </a:r>
          </a:p>
          <a:p>
            <a:pPr lvl="1"/>
            <a:r>
              <a:rPr lang="en-US" dirty="0" smtClean="0"/>
              <a:t>Project 2 produces y bales of cotton</a:t>
            </a:r>
          </a:p>
          <a:p>
            <a:r>
              <a:rPr lang="en-US" dirty="0" smtClean="0"/>
              <a:t>Tons of peaches and bales of cotton are not directly comparable </a:t>
            </a:r>
            <a:r>
              <a:rPr lang="mr-IN" dirty="0" smtClean="0"/>
              <a:t>–</a:t>
            </a:r>
            <a:r>
              <a:rPr lang="en-US" dirty="0" smtClean="0"/>
              <a:t> they are different “kinds” of outputs.  </a:t>
            </a:r>
          </a:p>
          <a:p>
            <a:pPr lvl="1"/>
            <a:r>
              <a:rPr lang="en-US" dirty="0" smtClean="0"/>
              <a:t>Could use some kind of conversion rate: y’ tons peaches = y bales of cotton</a:t>
            </a:r>
          </a:p>
          <a:p>
            <a:pPr lvl="1"/>
            <a:r>
              <a:rPr lang="en-US" dirty="0" smtClean="0"/>
              <a:t>Kind of a nuisance, usually use monetary units; </a:t>
            </a:r>
            <a:br>
              <a:rPr lang="en-US" dirty="0" smtClean="0"/>
            </a:br>
            <a:r>
              <a:rPr lang="en-US" dirty="0" smtClean="0"/>
              <a:t>1 ton peaches = X dollars</a:t>
            </a:r>
            <a:br>
              <a:rPr lang="en-US" dirty="0" smtClean="0"/>
            </a:br>
            <a:r>
              <a:rPr lang="en-US" dirty="0" smtClean="0"/>
              <a:t>1 bale cotton = Y dollars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1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29403"/>
            <a:ext cx="9905998" cy="1478570"/>
          </a:xfrm>
        </p:spPr>
        <p:txBody>
          <a:bodyPr/>
          <a:lstStyle/>
          <a:p>
            <a:r>
              <a:rPr lang="en-US" dirty="0" smtClean="0"/>
              <a:t>Equivalence of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two designs; same cost to build (in monetary terms)</a:t>
            </a:r>
          </a:p>
          <a:p>
            <a:pPr lvl="1"/>
            <a:r>
              <a:rPr lang="en-US" dirty="0" smtClean="0"/>
              <a:t>Project 1 produces x tons of peaches</a:t>
            </a:r>
          </a:p>
          <a:p>
            <a:pPr lvl="1"/>
            <a:r>
              <a:rPr lang="en-US" dirty="0" smtClean="0"/>
              <a:t>Project 2 produces y bales of cotton</a:t>
            </a:r>
          </a:p>
          <a:p>
            <a:r>
              <a:rPr lang="en-US" dirty="0" smtClean="0"/>
              <a:t>When are the peaches available?  How about the cotton?</a:t>
            </a:r>
          </a:p>
          <a:p>
            <a:pPr lvl="1"/>
            <a:r>
              <a:rPr lang="en-US" dirty="0" smtClean="0"/>
              <a:t>X dollars today, or X dollars in 5 years?  Which is more valuable today?</a:t>
            </a:r>
          </a:p>
          <a:p>
            <a:r>
              <a:rPr lang="en-US" dirty="0" smtClean="0"/>
              <a:t>Comparisons need to account for arrival times of the benefits (and costs)</a:t>
            </a:r>
          </a:p>
          <a:p>
            <a:r>
              <a:rPr lang="en-US" dirty="0" smtClean="0"/>
              <a:t>Usually use cash-flow concepts and monetary discounting</a:t>
            </a:r>
          </a:p>
        </p:txBody>
      </p:sp>
    </p:spTree>
    <p:extLst>
      <p:ext uri="{BB962C8B-B14F-4D97-AF65-F5344CB8AC3E}">
        <p14:creationId xmlns:p14="http://schemas.microsoft.com/office/powerpoint/2010/main" val="15630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29403"/>
            <a:ext cx="9905998" cy="1478570"/>
          </a:xfrm>
        </p:spPr>
        <p:txBody>
          <a:bodyPr/>
          <a:lstStyle/>
          <a:p>
            <a:r>
              <a:rPr lang="en-US" dirty="0" smtClean="0"/>
              <a:t>Who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Viewpoints (for decision making)</a:t>
            </a:r>
          </a:p>
          <a:p>
            <a:pPr lvl="1"/>
            <a:r>
              <a:rPr lang="en-US" dirty="0" smtClean="0"/>
              <a:t>The project sponsor </a:t>
            </a:r>
          </a:p>
          <a:p>
            <a:pPr lvl="1"/>
            <a:r>
              <a:rPr lang="en-US" dirty="0" smtClean="0"/>
              <a:t>The project community (who uses the outputs and derive indirect benefit)</a:t>
            </a:r>
          </a:p>
          <a:p>
            <a:pPr lvl="1"/>
            <a:r>
              <a:rPr lang="en-US" dirty="0" smtClean="0"/>
              <a:t>The entire “nation”</a:t>
            </a:r>
          </a:p>
        </p:txBody>
      </p:sp>
    </p:spTree>
    <p:extLst>
      <p:ext uri="{BB962C8B-B14F-4D97-AF65-F5344CB8AC3E}">
        <p14:creationId xmlns:p14="http://schemas.microsoft.com/office/powerpoint/2010/main" val="197770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29403"/>
            <a:ext cx="9905998" cy="1478570"/>
          </a:xfrm>
        </p:spPr>
        <p:txBody>
          <a:bodyPr/>
          <a:lstStyle/>
          <a:p>
            <a:r>
              <a:rPr lang="en-US" dirty="0" smtClean="0"/>
              <a:t>Sunk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Should compare alternatives on their value only </a:t>
            </a:r>
            <a:r>
              <a:rPr lang="mr-IN" dirty="0" smtClean="0"/>
              <a:t>–</a:t>
            </a:r>
            <a:r>
              <a:rPr lang="en-US" dirty="0" smtClean="0"/>
              <a:t> disregard history unless affect future cash flow.</a:t>
            </a:r>
          </a:p>
          <a:p>
            <a:r>
              <a:rPr lang="en-US" dirty="0" smtClean="0"/>
              <a:t>Sunk costs are expenses already used; are not recoverable.</a:t>
            </a:r>
          </a:p>
          <a:p>
            <a:pPr lvl="1"/>
            <a:r>
              <a:rPr lang="en-US" dirty="0" smtClean="0"/>
              <a:t>”Don’t throw good money after bad </a:t>
            </a:r>
            <a:r>
              <a:rPr lang="mr-IN" dirty="0" smtClean="0"/>
              <a:t>…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866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29403"/>
            <a:ext cx="9905998" cy="1478570"/>
          </a:xfrm>
        </p:spPr>
        <p:txBody>
          <a:bodyPr/>
          <a:lstStyle/>
          <a:p>
            <a:r>
              <a:rPr lang="en-US" dirty="0" smtClean="0"/>
              <a:t>incremental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Decision to add cost to a project is defendable if the incremental benefit increase exceeds the incremental cost</a:t>
            </a:r>
          </a:p>
        </p:txBody>
      </p:sp>
    </p:spTree>
    <p:extLst>
      <p:ext uri="{BB962C8B-B14F-4D97-AF65-F5344CB8AC3E}">
        <p14:creationId xmlns:p14="http://schemas.microsoft.com/office/powerpoint/2010/main" val="1555626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102</TotalTime>
  <Words>652</Words>
  <Application>Microsoft Macintosh PowerPoint</Application>
  <PresentationFormat>Widescreen</PresentationFormat>
  <Paragraphs>84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Mangal</vt:lpstr>
      <vt:lpstr>Trebuchet MS</vt:lpstr>
      <vt:lpstr>Tw Cen MT</vt:lpstr>
      <vt:lpstr>Arial</vt:lpstr>
      <vt:lpstr>Circuit</vt:lpstr>
      <vt:lpstr>Water Resources Management</vt:lpstr>
      <vt:lpstr>Engineering Economy</vt:lpstr>
      <vt:lpstr>determining ECONOMIC VALUES</vt:lpstr>
      <vt:lpstr>determining ECONOMIC VALUES</vt:lpstr>
      <vt:lpstr>Equivalence of kind </vt:lpstr>
      <vt:lpstr>Equivalence of TIME</vt:lpstr>
      <vt:lpstr>Who benefits</vt:lpstr>
      <vt:lpstr>Sunk costs</vt:lpstr>
      <vt:lpstr>incremental costs</vt:lpstr>
      <vt:lpstr>intangible</vt:lpstr>
      <vt:lpstr>uncertainty</vt:lpstr>
      <vt:lpstr>Planning horizon</vt:lpstr>
      <vt:lpstr>Alternative structure (for comparisons)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Resources Management</dc:title>
  <dc:creator>Cleveland, Theodore</dc:creator>
  <cp:lastModifiedBy>Cleveland, Theodore</cp:lastModifiedBy>
  <cp:revision>19</cp:revision>
  <dcterms:created xsi:type="dcterms:W3CDTF">2017-08-31T15:12:46Z</dcterms:created>
  <dcterms:modified xsi:type="dcterms:W3CDTF">2017-09-12T20:27:22Z</dcterms:modified>
</cp:coreProperties>
</file>