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Microsoft_Equation1.bin" ContentType="application/vnd.openxmlformats-officedocument.oleObject"/>
  <Override PartName="/ppt/notesSlides/notesSlide3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34.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35.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8" r:id="rId6"/>
    <p:sldId id="260" r:id="rId7"/>
    <p:sldId id="261" r:id="rId8"/>
    <p:sldId id="262" r:id="rId9"/>
    <p:sldId id="272" r:id="rId10"/>
    <p:sldId id="273" r:id="rId11"/>
    <p:sldId id="274" r:id="rId12"/>
    <p:sldId id="275" r:id="rId13"/>
    <p:sldId id="276" r:id="rId14"/>
    <p:sldId id="277" r:id="rId15"/>
    <p:sldId id="278" r:id="rId16"/>
    <p:sldId id="280" r:id="rId17"/>
    <p:sldId id="281" r:id="rId18"/>
    <p:sldId id="282" r:id="rId19"/>
    <p:sldId id="263" r:id="rId20"/>
    <p:sldId id="264" r:id="rId21"/>
    <p:sldId id="265" r:id="rId22"/>
    <p:sldId id="269" r:id="rId23"/>
    <p:sldId id="270" r:id="rId24"/>
    <p:sldId id="271" r:id="rId25"/>
    <p:sldId id="283" r:id="rId26"/>
    <p:sldId id="284" r:id="rId27"/>
    <p:sldId id="285" r:id="rId28"/>
    <p:sldId id="266" r:id="rId29"/>
    <p:sldId id="286" r:id="rId30"/>
    <p:sldId id="287" r:id="rId31"/>
    <p:sldId id="288" r:id="rId32"/>
    <p:sldId id="289" r:id="rId33"/>
    <p:sldId id="290" r:id="rId34"/>
    <p:sldId id="291" r:id="rId35"/>
    <p:sldId id="292" r:id="rId36"/>
    <p:sldId id="294" r:id="rId37"/>
    <p:sldId id="295" r:id="rId38"/>
    <p:sldId id="296" r:id="rId39"/>
    <p:sldId id="297" r:id="rId40"/>
    <p:sldId id="299" r:id="rId41"/>
    <p:sldId id="2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4"/>
    <p:restoredTop sz="78121"/>
  </p:normalViewPr>
  <p:slideViewPr>
    <p:cSldViewPr snapToGrid="0" snapToObjects="1">
      <p:cViewPr varScale="1">
        <p:scale>
          <a:sx n="60" d="100"/>
          <a:sy n="60" d="100"/>
        </p:scale>
        <p:origin x="-96" y="-3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4.emf"/><Relationship Id="rId3"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3.emf"/><Relationship Id="rId1" Type="http://schemas.openxmlformats.org/officeDocument/2006/relationships/image" Target="../media/image12.emf"/><Relationship Id="rId2"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a:t>
            </a:fld>
            <a:endParaRPr lang="en-US"/>
          </a:p>
        </p:txBody>
      </p:sp>
    </p:spTree>
    <p:extLst>
      <p:ext uri="{BB962C8B-B14F-4D97-AF65-F5344CB8AC3E}">
        <p14:creationId xmlns:p14="http://schemas.microsoft.com/office/powerpoint/2010/main" val="192550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11</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13</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14</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15</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16</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17</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18</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19</a:t>
            </a:fld>
            <a:endParaRPr lang="en-US"/>
          </a:p>
        </p:txBody>
      </p:sp>
    </p:spTree>
    <p:extLst>
      <p:ext uri="{BB962C8B-B14F-4D97-AF65-F5344CB8AC3E}">
        <p14:creationId xmlns:p14="http://schemas.microsoft.com/office/powerpoint/2010/main" val="570489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20</a:t>
            </a:fld>
            <a:endParaRPr lang="en-US"/>
          </a:p>
        </p:txBody>
      </p:sp>
    </p:spTree>
    <p:extLst>
      <p:ext uri="{BB962C8B-B14F-4D97-AF65-F5344CB8AC3E}">
        <p14:creationId xmlns:p14="http://schemas.microsoft.com/office/powerpoint/2010/main" val="115496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a:t>
            </a:fld>
            <a:endParaRPr lang="en-US"/>
          </a:p>
        </p:txBody>
      </p:sp>
    </p:spTree>
    <p:extLst>
      <p:ext uri="{BB962C8B-B14F-4D97-AF65-F5344CB8AC3E}">
        <p14:creationId xmlns:p14="http://schemas.microsoft.com/office/powerpoint/2010/main" val="745816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21</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22</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23</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24</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25</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26</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27</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28</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29</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30</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31</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32</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33</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34</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35</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36</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41</a:t>
            </a:fld>
            <a:endParaRPr lang="en-US"/>
          </a:p>
        </p:txBody>
      </p:sp>
    </p:spTree>
    <p:extLst>
      <p:ext uri="{BB962C8B-B14F-4D97-AF65-F5344CB8AC3E}">
        <p14:creationId xmlns:p14="http://schemas.microsoft.com/office/powerpoint/2010/main" val="212310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5</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6</a:t>
            </a:fld>
            <a:endParaRPr lang="en-US"/>
          </a:p>
        </p:txBody>
      </p:sp>
    </p:spTree>
    <p:extLst>
      <p:ext uri="{BB962C8B-B14F-4D97-AF65-F5344CB8AC3E}">
        <p14:creationId xmlns:p14="http://schemas.microsoft.com/office/powerpoint/2010/main" val="13721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14983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85944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7.png"/><Relationship Id="rId5" Type="http://schemas.openxmlformats.org/officeDocument/2006/relationships/oleObject" Target="../embeddings/oleObject1.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Microsoft_Equation1.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bin"/><Relationship Id="rId5" Type="http://schemas.openxmlformats.org/officeDocument/2006/relationships/image" Target="../media/image12.emf"/><Relationship Id="rId6" Type="http://schemas.openxmlformats.org/officeDocument/2006/relationships/oleObject" Target="../embeddings/oleObject3.bin"/><Relationship Id="rId7"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4.bin"/><Relationship Id="rId5" Type="http://schemas.openxmlformats.org/officeDocument/2006/relationships/image" Target="../media/image12.emf"/><Relationship Id="rId6" Type="http://schemas.openxmlformats.org/officeDocument/2006/relationships/oleObject" Target="../embeddings/oleObject5.bin"/><Relationship Id="rId7" Type="http://schemas.openxmlformats.org/officeDocument/2006/relationships/image" Target="../media/image14.emf"/><Relationship Id="rId8" Type="http://schemas.openxmlformats.org/officeDocument/2006/relationships/oleObject" Target="../embeddings/oleObject6.bin"/><Relationship Id="rId9"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7.bin"/><Relationship Id="rId5" Type="http://schemas.openxmlformats.org/officeDocument/2006/relationships/image" Target="../media/image12.emf"/><Relationship Id="rId6" Type="http://schemas.openxmlformats.org/officeDocument/2006/relationships/oleObject" Target="../embeddings/oleObject8.bin"/><Relationship Id="rId7" Type="http://schemas.openxmlformats.org/officeDocument/2006/relationships/image" Target="../media/image14.emf"/><Relationship Id="rId8" Type="http://schemas.openxmlformats.org/officeDocument/2006/relationships/oleObject" Target="../embeddings/oleObject9.bin"/><Relationship Id="rId9" Type="http://schemas.openxmlformats.org/officeDocument/2006/relationships/image" Target="../media/image15.emf"/><Relationship Id="rId10" Type="http://schemas.openxmlformats.org/officeDocument/2006/relationships/oleObject" Target="../embeddings/oleObject10.bin"/><Relationship Id="rId11"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Resources Management</a:t>
            </a:r>
            <a:endParaRPr lang="en-US" dirty="0"/>
          </a:p>
        </p:txBody>
      </p:sp>
      <p:sp>
        <p:nvSpPr>
          <p:cNvPr id="3" name="Subtitle 2"/>
          <p:cNvSpPr>
            <a:spLocks noGrp="1"/>
          </p:cNvSpPr>
          <p:nvPr>
            <p:ph type="subTitle" idx="1"/>
          </p:nvPr>
        </p:nvSpPr>
        <p:spPr/>
        <p:txBody>
          <a:bodyPr/>
          <a:lstStyle/>
          <a:p>
            <a:r>
              <a:rPr lang="en-US" dirty="0" smtClean="0"/>
              <a:t>Lecture 4 </a:t>
            </a:r>
            <a:r>
              <a:rPr lang="mr-IN" dirty="0" smtClean="0"/>
              <a:t>–</a:t>
            </a:r>
            <a:r>
              <a:rPr lang="en-US" dirty="0" smtClean="0"/>
              <a:t> benefit-cost analysis</a:t>
            </a:r>
          </a:p>
        </p:txBody>
      </p:sp>
    </p:spTree>
    <p:extLst>
      <p:ext uri="{BB962C8B-B14F-4D97-AF65-F5344CB8AC3E}">
        <p14:creationId xmlns:p14="http://schemas.microsoft.com/office/powerpoint/2010/main" val="9985024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example</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2800" dirty="0" smtClean="0"/>
              <a:t>What is the best allocation of operators (machines) to minimize daily cost and meet scheduling requirements?</a:t>
            </a:r>
            <a:endParaRPr lang="en-US" sz="2800" dirty="0"/>
          </a:p>
          <a:p>
            <a:endParaRPr lang="en-US" sz="2800" dirty="0" smtClean="0"/>
          </a:p>
        </p:txBody>
      </p:sp>
    </p:spTree>
    <p:extLst>
      <p:ext uri="{BB962C8B-B14F-4D97-AF65-F5344CB8AC3E}">
        <p14:creationId xmlns:p14="http://schemas.microsoft.com/office/powerpoint/2010/main" val="36152283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As with all allocation problems (regardless of linearity) we need a goal.   </a:t>
            </a:r>
          </a:p>
          <a:p>
            <a:r>
              <a:rPr lang="en-US" sz="3200" dirty="0" smtClean="0"/>
              <a:t>In this example the goal is to minimize the daily machine cost, so the cost (objective) function is expressed as</a:t>
            </a:r>
          </a:p>
          <a:p>
            <a:pPr marL="0" indent="0" algn="ctr">
              <a:buNone/>
            </a:pPr>
            <a:r>
              <a:rPr lang="en-US" sz="3200" dirty="0" smtClean="0"/>
              <a:t>COST(</a:t>
            </a:r>
            <a:r>
              <a:rPr lang="en-US" sz="3200" b="1" dirty="0" smtClean="0"/>
              <a:t>x</a:t>
            </a:r>
            <a:r>
              <a:rPr lang="en-US" sz="3200" dirty="0" smtClean="0"/>
              <a:t>) = $394x</a:t>
            </a:r>
            <a:r>
              <a:rPr lang="en-US" sz="3200" baseline="-25000" dirty="0" smtClean="0"/>
              <a:t>1</a:t>
            </a:r>
            <a:r>
              <a:rPr lang="en-US" sz="3200" dirty="0" smtClean="0"/>
              <a:t> + $1110x</a:t>
            </a:r>
            <a:r>
              <a:rPr lang="en-US" sz="3200" baseline="-25000" dirty="0" smtClean="0"/>
              <a:t>2</a:t>
            </a:r>
          </a:p>
          <a:p>
            <a:pPr marL="0" indent="0">
              <a:buNone/>
            </a:pPr>
            <a:r>
              <a:rPr lang="en-US" sz="3200" dirty="0" smtClean="0"/>
              <a:t>Where,</a:t>
            </a:r>
            <a:br>
              <a:rPr lang="en-US" sz="3200" dirty="0" smtClean="0"/>
            </a:br>
            <a:r>
              <a:rPr lang="en-US" sz="3200" dirty="0" smtClean="0"/>
              <a:t>x</a:t>
            </a:r>
            <a:r>
              <a:rPr lang="en-US" sz="3200" baseline="-25000" dirty="0" smtClean="0"/>
              <a:t>1 </a:t>
            </a:r>
            <a:r>
              <a:rPr lang="en-US" sz="3200" dirty="0" smtClean="0"/>
              <a:t>is the number of operators assigned to a Type 1 machine</a:t>
            </a:r>
            <a:br>
              <a:rPr lang="en-US" sz="3200" dirty="0" smtClean="0"/>
            </a:br>
            <a:r>
              <a:rPr lang="en-US" sz="3200" dirty="0" smtClean="0"/>
              <a:t>x</a:t>
            </a:r>
            <a:r>
              <a:rPr lang="en-US" sz="3200" baseline="-25000" dirty="0" smtClean="0"/>
              <a:t>2 </a:t>
            </a:r>
            <a:r>
              <a:rPr lang="en-US" sz="3200" dirty="0" smtClean="0"/>
              <a:t>is the number of operators assigned to a Type 2 machine.</a:t>
            </a:r>
            <a:endParaRPr lang="en-US" sz="3200" dirty="0"/>
          </a:p>
          <a:p>
            <a:endParaRPr lang="en-US" sz="3200" dirty="0" smtClean="0"/>
          </a:p>
        </p:txBody>
      </p:sp>
    </p:spTree>
    <p:extLst>
      <p:ext uri="{BB962C8B-B14F-4D97-AF65-F5344CB8AC3E}">
        <p14:creationId xmlns:p14="http://schemas.microsoft.com/office/powerpoint/2010/main" val="14225450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Next we need to explicitly state the constraint set.</a:t>
            </a:r>
          </a:p>
          <a:p>
            <a:r>
              <a:rPr lang="en-US" sz="3200" dirty="0" smtClean="0"/>
              <a:t>The first constraint is on the total amount of material that can be transported off the site as a function of machine count </a:t>
            </a:r>
            <a:r>
              <a:rPr lang="mr-IN" sz="3200" dirty="0" smtClean="0"/>
              <a:t>–</a:t>
            </a:r>
            <a:r>
              <a:rPr lang="en-US" sz="3200" dirty="0" smtClean="0"/>
              <a:t> in </a:t>
            </a:r>
            <a:r>
              <a:rPr lang="en-US" sz="3200" dirty="0"/>
              <a:t>this </a:t>
            </a:r>
            <a:r>
              <a:rPr lang="en-US" sz="3200" dirty="0" smtClean="0"/>
              <a:t>case</a:t>
            </a:r>
            <a:endParaRPr lang="en-US" sz="3200" dirty="0"/>
          </a:p>
          <a:p>
            <a:pPr marL="0" indent="0" algn="ctr">
              <a:buNone/>
            </a:pPr>
            <a:r>
              <a:rPr lang="en-US" sz="3200" dirty="0" smtClean="0"/>
              <a:t>200 x</a:t>
            </a:r>
            <a:r>
              <a:rPr lang="en-US" sz="3200" baseline="-25000" dirty="0" smtClean="0"/>
              <a:t>1</a:t>
            </a:r>
            <a:r>
              <a:rPr lang="en-US" sz="3200" dirty="0" smtClean="0"/>
              <a:t> </a:t>
            </a:r>
            <a:r>
              <a:rPr lang="en-US" sz="3200" dirty="0"/>
              <a:t>+ </a:t>
            </a:r>
            <a:r>
              <a:rPr lang="en-US" sz="3200" dirty="0" smtClean="0"/>
              <a:t>1000 x</a:t>
            </a:r>
            <a:r>
              <a:rPr lang="en-US" sz="3200" baseline="-25000" dirty="0" smtClean="0"/>
              <a:t>2</a:t>
            </a:r>
            <a:r>
              <a:rPr lang="en-US" sz="3200" dirty="0" smtClean="0"/>
              <a:t> &lt;= 10,000 (Dump Trucks)</a:t>
            </a: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28074412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next constraint is on minimum trenching requirements for each trench width</a:t>
            </a:r>
          </a:p>
          <a:p>
            <a:endParaRPr lang="en-US" sz="3200" dirty="0"/>
          </a:p>
          <a:p>
            <a:pPr marL="0" indent="0" algn="ctr">
              <a:buNone/>
            </a:pPr>
            <a:r>
              <a:rPr lang="en-US" sz="3200" dirty="0" smtClean="0"/>
              <a:t>200 x</a:t>
            </a:r>
            <a:r>
              <a:rPr lang="en-US" sz="3200" baseline="-25000" dirty="0" smtClean="0"/>
              <a:t>1 </a:t>
            </a:r>
            <a:r>
              <a:rPr lang="en-US" sz="3200" dirty="0" smtClean="0">
                <a:solidFill>
                  <a:schemeClr val="tx1">
                    <a:alpha val="0"/>
                  </a:schemeClr>
                </a:solidFill>
              </a:rPr>
              <a:t>+</a:t>
            </a:r>
            <a:r>
              <a:rPr lang="en-US" sz="3200" dirty="0" smtClean="0"/>
              <a:t> </a:t>
            </a:r>
            <a:r>
              <a:rPr lang="en-US" sz="3200" dirty="0" smtClean="0">
                <a:solidFill>
                  <a:schemeClr val="tx1">
                    <a:alpha val="0"/>
                  </a:schemeClr>
                </a:solidFill>
              </a:rPr>
              <a:t>0000</a:t>
            </a:r>
            <a:r>
              <a:rPr lang="en-US" sz="3200" dirty="0" smtClean="0"/>
              <a:t> </a:t>
            </a:r>
            <a:r>
              <a:rPr lang="en-US" sz="3200" dirty="0" smtClean="0">
                <a:solidFill>
                  <a:schemeClr val="tx1">
                    <a:alpha val="0"/>
                  </a:schemeClr>
                </a:solidFill>
              </a:rPr>
              <a:t>x</a:t>
            </a:r>
            <a:r>
              <a:rPr lang="en-US" sz="3200" baseline="-25000" dirty="0" smtClean="0">
                <a:solidFill>
                  <a:schemeClr val="tx1">
                    <a:alpha val="0"/>
                  </a:schemeClr>
                </a:solidFill>
              </a:rPr>
              <a:t>2</a:t>
            </a:r>
            <a:r>
              <a:rPr lang="en-US" sz="3200" dirty="0" smtClean="0"/>
              <a:t> &gt;= 1,600 (  6-foot trench)</a:t>
            </a:r>
            <a:br>
              <a:rPr lang="en-US" sz="3200" dirty="0" smtClean="0"/>
            </a:br>
            <a:r>
              <a:rPr lang="en-US" sz="3200" dirty="0" smtClean="0">
                <a:solidFill>
                  <a:schemeClr val="tx1">
                    <a:alpha val="0"/>
                  </a:schemeClr>
                </a:solidFill>
              </a:rPr>
              <a:t>000</a:t>
            </a:r>
            <a:r>
              <a:rPr lang="en-US" sz="3200" dirty="0" smtClean="0"/>
              <a:t> </a:t>
            </a:r>
            <a:r>
              <a:rPr lang="en-US" sz="3200" dirty="0">
                <a:solidFill>
                  <a:schemeClr val="tx1">
                    <a:alpha val="0"/>
                  </a:schemeClr>
                </a:solidFill>
              </a:rPr>
              <a:t>x</a:t>
            </a:r>
            <a:r>
              <a:rPr lang="en-US" sz="3200" baseline="-25000" dirty="0">
                <a:solidFill>
                  <a:schemeClr val="tx1">
                    <a:alpha val="0"/>
                  </a:schemeClr>
                </a:solidFill>
              </a:rPr>
              <a:t>1</a:t>
            </a:r>
            <a:r>
              <a:rPr lang="en-US" sz="3200" dirty="0">
                <a:solidFill>
                  <a:schemeClr val="tx1">
                    <a:alpha val="0"/>
                  </a:schemeClr>
                </a:solidFill>
              </a:rPr>
              <a:t> </a:t>
            </a:r>
            <a:r>
              <a:rPr lang="en-US" sz="3200" dirty="0" smtClean="0">
                <a:solidFill>
                  <a:schemeClr val="tx1">
                    <a:alpha val="0"/>
                  </a:schemeClr>
                </a:solidFill>
              </a:rPr>
              <a:t>+ </a:t>
            </a:r>
            <a:r>
              <a:rPr lang="en-US" sz="3200" dirty="0" smtClean="0"/>
              <a:t>1000 </a:t>
            </a:r>
            <a:r>
              <a:rPr lang="en-US" sz="3200" dirty="0"/>
              <a:t>x</a:t>
            </a:r>
            <a:r>
              <a:rPr lang="en-US" sz="3200" baseline="-25000" dirty="0"/>
              <a:t>2</a:t>
            </a:r>
            <a:r>
              <a:rPr lang="en-US" sz="3200" dirty="0"/>
              <a:t> </a:t>
            </a:r>
            <a:r>
              <a:rPr lang="en-US" sz="3200" dirty="0" smtClean="0"/>
              <a:t>&gt;= 3,000 (18-foot trench)</a:t>
            </a: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35324521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next constraint is on the total number of operators and supply of machines available</a:t>
            </a:r>
          </a:p>
          <a:p>
            <a:pPr marL="0" indent="0" algn="ctr">
              <a:buNone/>
            </a:pPr>
            <a:r>
              <a:rPr lang="en-US" sz="3200" dirty="0" smtClean="0"/>
              <a:t>x</a:t>
            </a:r>
            <a:r>
              <a:rPr lang="en-US" sz="3200" baseline="-25000" dirty="0" smtClean="0"/>
              <a:t>1 </a:t>
            </a:r>
            <a:r>
              <a:rPr lang="en-US" sz="3200" dirty="0" smtClean="0"/>
              <a:t>+ </a:t>
            </a:r>
            <a:r>
              <a:rPr lang="en-US" sz="3200" dirty="0" smtClean="0">
                <a:solidFill>
                  <a:schemeClr val="tx1">
                    <a:alpha val="0"/>
                  </a:schemeClr>
                </a:solidFill>
              </a:rPr>
              <a:t>0 </a:t>
            </a:r>
            <a:r>
              <a:rPr lang="en-US" sz="3200" dirty="0" smtClean="0"/>
              <a:t>x</a:t>
            </a:r>
            <a:r>
              <a:rPr lang="en-US" sz="3200" baseline="-25000" dirty="0" smtClean="0"/>
              <a:t>2</a:t>
            </a:r>
            <a:r>
              <a:rPr lang="en-US" sz="3200" dirty="0" smtClean="0"/>
              <a:t> &lt;= 12 ( Operators   )</a:t>
            </a:r>
            <a:br>
              <a:rPr lang="en-US" sz="3200" dirty="0" smtClean="0"/>
            </a:br>
            <a:r>
              <a:rPr lang="en-US" sz="3200" dirty="0" smtClean="0">
                <a:solidFill>
                  <a:schemeClr val="tx1">
                    <a:alpha val="0"/>
                  </a:schemeClr>
                </a:solidFill>
              </a:rPr>
              <a:t>000</a:t>
            </a:r>
            <a:r>
              <a:rPr lang="en-US" sz="3200" dirty="0" smtClean="0"/>
              <a:t>x</a:t>
            </a:r>
            <a:r>
              <a:rPr lang="en-US" sz="3200" baseline="-25000" dirty="0" smtClean="0"/>
              <a:t>1</a:t>
            </a:r>
            <a:r>
              <a:rPr lang="en-US" sz="3200" dirty="0" smtClean="0"/>
              <a:t> </a:t>
            </a:r>
            <a:r>
              <a:rPr lang="en-US" sz="3200" dirty="0" smtClean="0">
                <a:solidFill>
                  <a:schemeClr val="tx1">
                    <a:alpha val="0"/>
                  </a:schemeClr>
                </a:solidFill>
              </a:rPr>
              <a:t>+ 0 x</a:t>
            </a:r>
            <a:r>
              <a:rPr lang="en-US" sz="3200" baseline="-25000" dirty="0" smtClean="0">
                <a:solidFill>
                  <a:schemeClr val="tx1">
                    <a:alpha val="0"/>
                  </a:schemeClr>
                </a:solidFill>
              </a:rPr>
              <a:t>2</a:t>
            </a:r>
            <a:r>
              <a:rPr lang="en-US" sz="3200" dirty="0" smtClean="0">
                <a:solidFill>
                  <a:schemeClr val="tx1">
                    <a:alpha val="0"/>
                  </a:schemeClr>
                </a:solidFill>
              </a:rPr>
              <a:t> </a:t>
            </a:r>
            <a:r>
              <a:rPr lang="en-US" sz="3200" dirty="0" smtClean="0"/>
              <a:t>&lt;= 12 (Type 1 Available)</a:t>
            </a:r>
          </a:p>
          <a:p>
            <a:pPr marL="0" indent="0" algn="ctr">
              <a:buNone/>
            </a:pPr>
            <a:r>
              <a:rPr lang="en-US" sz="3200" dirty="0" smtClean="0">
                <a:solidFill>
                  <a:schemeClr val="tx1">
                    <a:alpha val="0"/>
                  </a:schemeClr>
                </a:solidFill>
              </a:rPr>
              <a:t>00   x</a:t>
            </a:r>
            <a:r>
              <a:rPr lang="en-US" sz="3200" baseline="-25000" dirty="0" smtClean="0">
                <a:solidFill>
                  <a:schemeClr val="tx1">
                    <a:alpha val="0"/>
                  </a:schemeClr>
                </a:solidFill>
              </a:rPr>
              <a:t>1</a:t>
            </a:r>
            <a:r>
              <a:rPr lang="en-US" sz="3200" dirty="0" smtClean="0">
                <a:solidFill>
                  <a:schemeClr val="tx1">
                    <a:alpha val="0"/>
                  </a:schemeClr>
                </a:solidFill>
              </a:rPr>
              <a:t> + 0 </a:t>
            </a:r>
            <a:r>
              <a:rPr lang="en-US" sz="3200" dirty="0" smtClean="0"/>
              <a:t>x</a:t>
            </a:r>
            <a:r>
              <a:rPr lang="en-US" sz="3200" baseline="-25000" dirty="0" smtClean="0"/>
              <a:t>2</a:t>
            </a:r>
            <a:r>
              <a:rPr lang="en-US" sz="3200" dirty="0" smtClean="0"/>
              <a:t> &lt;= 12 (Type 2 Available)</a:t>
            </a:r>
            <a:endParaRPr lang="en-US" sz="3200" baseline="-25000" dirty="0"/>
          </a:p>
          <a:p>
            <a:pPr marL="0" indent="0" algn="ctr">
              <a:buNone/>
            </a:pP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15627165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last constraint is non-negativity</a:t>
            </a:r>
            <a:br>
              <a:rPr lang="en-US" sz="3200" dirty="0" smtClean="0"/>
            </a:br>
            <a:endParaRPr lang="en-US" sz="3200" dirty="0" smtClean="0"/>
          </a:p>
          <a:p>
            <a:pPr marL="0" indent="0" algn="ctr">
              <a:buNone/>
            </a:pPr>
            <a:r>
              <a:rPr lang="en-US" sz="3200" dirty="0" smtClean="0">
                <a:solidFill>
                  <a:schemeClr val="tx1">
                    <a:alpha val="0"/>
                  </a:schemeClr>
                </a:solidFill>
              </a:rPr>
              <a:t>000</a:t>
            </a:r>
            <a:r>
              <a:rPr lang="en-US" sz="3200" dirty="0" smtClean="0"/>
              <a:t>x</a:t>
            </a:r>
            <a:r>
              <a:rPr lang="en-US" sz="3200" baseline="-25000" dirty="0" smtClean="0"/>
              <a:t>1</a:t>
            </a:r>
            <a:r>
              <a:rPr lang="en-US" sz="3200" dirty="0" smtClean="0"/>
              <a:t> </a:t>
            </a:r>
            <a:r>
              <a:rPr lang="en-US" sz="3200" dirty="0" smtClean="0">
                <a:solidFill>
                  <a:schemeClr val="tx1">
                    <a:alpha val="0"/>
                  </a:schemeClr>
                </a:solidFill>
              </a:rPr>
              <a:t>+ 0 x</a:t>
            </a:r>
            <a:r>
              <a:rPr lang="en-US" sz="3200" baseline="-25000" dirty="0" smtClean="0">
                <a:solidFill>
                  <a:schemeClr val="tx1">
                    <a:alpha val="0"/>
                  </a:schemeClr>
                </a:solidFill>
              </a:rPr>
              <a:t>2</a:t>
            </a:r>
            <a:r>
              <a:rPr lang="en-US" sz="3200" dirty="0" smtClean="0">
                <a:solidFill>
                  <a:schemeClr val="tx1">
                    <a:alpha val="0"/>
                  </a:schemeClr>
                </a:solidFill>
              </a:rPr>
              <a:t> </a:t>
            </a:r>
            <a:r>
              <a:rPr lang="en-US" sz="3200" dirty="0" smtClean="0"/>
              <a:t>&gt;= 0 </a:t>
            </a:r>
          </a:p>
          <a:p>
            <a:pPr marL="0" indent="0" algn="ctr">
              <a:buNone/>
            </a:pPr>
            <a:r>
              <a:rPr lang="en-US" sz="3200" dirty="0" smtClean="0">
                <a:solidFill>
                  <a:schemeClr val="tx1">
                    <a:alpha val="0"/>
                  </a:schemeClr>
                </a:solidFill>
              </a:rPr>
              <a:t>00   x</a:t>
            </a:r>
            <a:r>
              <a:rPr lang="en-US" sz="3200" baseline="-25000" dirty="0" smtClean="0">
                <a:solidFill>
                  <a:schemeClr val="tx1">
                    <a:alpha val="0"/>
                  </a:schemeClr>
                </a:solidFill>
              </a:rPr>
              <a:t>1</a:t>
            </a:r>
            <a:r>
              <a:rPr lang="en-US" sz="3200" dirty="0" smtClean="0">
                <a:solidFill>
                  <a:schemeClr val="tx1">
                    <a:alpha val="0"/>
                  </a:schemeClr>
                </a:solidFill>
              </a:rPr>
              <a:t> + 0 </a:t>
            </a:r>
            <a:r>
              <a:rPr lang="en-US" sz="3200" dirty="0" smtClean="0"/>
              <a:t>x</a:t>
            </a:r>
            <a:r>
              <a:rPr lang="en-US" sz="3200" baseline="-25000" dirty="0" smtClean="0"/>
              <a:t>2</a:t>
            </a:r>
            <a:r>
              <a:rPr lang="en-US" sz="3200" dirty="0" smtClean="0"/>
              <a:t> &gt;= 0</a:t>
            </a:r>
            <a:endParaRPr lang="en-US" sz="3200" baseline="-25000" dirty="0" smtClean="0"/>
          </a:p>
          <a:p>
            <a:pPr marL="0" indent="0" algn="ctr">
              <a:buNone/>
            </a:pP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22520896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Lastly we need to decide if we are minimizing or maximizing the objective function </a:t>
            </a:r>
            <a:r>
              <a:rPr lang="mr-IN" sz="3200" dirty="0" smtClean="0"/>
              <a:t>–</a:t>
            </a:r>
            <a:r>
              <a:rPr lang="en-US" sz="3200" dirty="0" smtClean="0"/>
              <a:t> in this example, it is minimization.</a:t>
            </a:r>
            <a:endParaRPr lang="en-US" sz="3200" dirty="0"/>
          </a:p>
          <a:p>
            <a:r>
              <a:rPr lang="en-US" sz="3200" dirty="0" smtClean="0"/>
              <a:t>Next we will write the entire model at once, the result is the linear programming problem</a:t>
            </a:r>
            <a:endParaRPr lang="en-US" sz="32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19649576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3200" dirty="0" smtClean="0"/>
              <a:t>Min COST</a:t>
            </a:r>
            <a:r>
              <a:rPr lang="en-US" sz="3200" dirty="0"/>
              <a:t>(</a:t>
            </a:r>
            <a:r>
              <a:rPr lang="en-US" sz="3200" b="1" dirty="0"/>
              <a:t>x</a:t>
            </a:r>
            <a:r>
              <a:rPr lang="en-US" sz="3200" dirty="0"/>
              <a:t>) = $394x</a:t>
            </a:r>
            <a:r>
              <a:rPr lang="en-US" sz="3200" baseline="-25000" dirty="0"/>
              <a:t>1</a:t>
            </a:r>
            <a:r>
              <a:rPr lang="en-US" sz="3200" dirty="0"/>
              <a:t> + $</a:t>
            </a:r>
            <a:r>
              <a:rPr lang="en-US" sz="3200" dirty="0" smtClean="0"/>
              <a:t>1110x</a:t>
            </a:r>
            <a:r>
              <a:rPr lang="en-US" sz="3200" baseline="-25000" dirty="0" smtClean="0"/>
              <a:t>2</a:t>
            </a:r>
          </a:p>
          <a:p>
            <a:pPr marL="0" indent="0">
              <a:buNone/>
            </a:pPr>
            <a:r>
              <a:rPr lang="en-US" sz="3200" dirty="0" smtClean="0"/>
              <a:t>Subject to</a:t>
            </a:r>
          </a:p>
          <a:p>
            <a:pPr marL="0" indent="0">
              <a:buNone/>
            </a:pPr>
            <a:r>
              <a:rPr lang="en-US" sz="3200" dirty="0"/>
              <a:t>200 x</a:t>
            </a:r>
            <a:r>
              <a:rPr lang="en-US" sz="3200" baseline="-25000" dirty="0"/>
              <a:t>1</a:t>
            </a:r>
            <a:r>
              <a:rPr lang="en-US" sz="3200" dirty="0"/>
              <a:t> + 1000 x</a:t>
            </a:r>
            <a:r>
              <a:rPr lang="en-US" sz="3200" baseline="-25000" dirty="0"/>
              <a:t>2</a:t>
            </a:r>
            <a:r>
              <a:rPr lang="en-US" sz="3200" dirty="0"/>
              <a:t> &lt;= 10,000 </a:t>
            </a:r>
            <a:r>
              <a:rPr lang="en-US" sz="3200" dirty="0" smtClean="0"/>
              <a:t>        (</a:t>
            </a:r>
            <a:r>
              <a:rPr lang="en-US" sz="3200" dirty="0"/>
              <a:t>Dump Trucks)</a:t>
            </a:r>
            <a:endParaRPr lang="en-US" sz="3200" baseline="-25000" dirty="0"/>
          </a:p>
          <a:p>
            <a:pPr marL="0" indent="0">
              <a:buNone/>
            </a:pPr>
            <a:r>
              <a:rPr lang="en-US" sz="3200" dirty="0"/>
              <a:t>200 x</a:t>
            </a:r>
            <a:r>
              <a:rPr lang="en-US" sz="3200" baseline="-25000" dirty="0"/>
              <a:t>1 </a:t>
            </a:r>
            <a:r>
              <a:rPr lang="en-US" sz="3200" dirty="0">
                <a:solidFill>
                  <a:schemeClr val="tx1">
                    <a:alpha val="0"/>
                  </a:schemeClr>
                </a:solidFill>
              </a:rPr>
              <a:t>+</a:t>
            </a:r>
            <a:r>
              <a:rPr lang="en-US" sz="3200" dirty="0"/>
              <a:t> </a:t>
            </a:r>
            <a:r>
              <a:rPr lang="en-US" sz="3200" dirty="0">
                <a:solidFill>
                  <a:schemeClr val="tx1">
                    <a:alpha val="0"/>
                  </a:schemeClr>
                </a:solidFill>
              </a:rPr>
              <a:t>0000</a:t>
            </a:r>
            <a:r>
              <a:rPr lang="en-US" sz="3200" dirty="0"/>
              <a:t> </a:t>
            </a:r>
            <a:r>
              <a:rPr lang="en-US" sz="3200" dirty="0">
                <a:solidFill>
                  <a:schemeClr val="tx1">
                    <a:alpha val="0"/>
                  </a:schemeClr>
                </a:solidFill>
              </a:rPr>
              <a:t>x</a:t>
            </a:r>
            <a:r>
              <a:rPr lang="en-US" sz="3200" baseline="-25000" dirty="0">
                <a:solidFill>
                  <a:schemeClr val="tx1">
                    <a:alpha val="0"/>
                  </a:schemeClr>
                </a:solidFill>
              </a:rPr>
              <a:t>2</a:t>
            </a:r>
            <a:r>
              <a:rPr lang="en-US" sz="3200" dirty="0"/>
              <a:t> &gt;= 1,600 </a:t>
            </a:r>
            <a:r>
              <a:rPr lang="en-US" sz="3200" dirty="0" smtClean="0"/>
              <a:t>          (6</a:t>
            </a:r>
            <a:r>
              <a:rPr lang="en-US" sz="3200" dirty="0"/>
              <a:t>-foot trench)</a:t>
            </a:r>
            <a:br>
              <a:rPr lang="en-US" sz="3200" dirty="0"/>
            </a:br>
            <a:r>
              <a:rPr lang="en-US" sz="3200" dirty="0">
                <a:solidFill>
                  <a:schemeClr val="tx1">
                    <a:alpha val="0"/>
                  </a:schemeClr>
                </a:solidFill>
              </a:rPr>
              <a:t>000</a:t>
            </a:r>
            <a:r>
              <a:rPr lang="en-US" sz="3200" dirty="0"/>
              <a:t> </a:t>
            </a:r>
            <a:r>
              <a:rPr lang="en-US" sz="3200" dirty="0">
                <a:solidFill>
                  <a:schemeClr val="tx1">
                    <a:alpha val="0"/>
                  </a:schemeClr>
                </a:solidFill>
              </a:rPr>
              <a:t>x</a:t>
            </a:r>
            <a:r>
              <a:rPr lang="en-US" sz="3200" baseline="-25000" dirty="0">
                <a:solidFill>
                  <a:schemeClr val="tx1">
                    <a:alpha val="0"/>
                  </a:schemeClr>
                </a:solidFill>
              </a:rPr>
              <a:t>1</a:t>
            </a:r>
            <a:r>
              <a:rPr lang="en-US" sz="3200" dirty="0">
                <a:solidFill>
                  <a:schemeClr val="tx1">
                    <a:alpha val="0"/>
                  </a:schemeClr>
                </a:solidFill>
              </a:rPr>
              <a:t> + </a:t>
            </a:r>
            <a:r>
              <a:rPr lang="en-US" sz="3200" dirty="0"/>
              <a:t>1000 x</a:t>
            </a:r>
            <a:r>
              <a:rPr lang="en-US" sz="3200" baseline="-25000" dirty="0"/>
              <a:t>2</a:t>
            </a:r>
            <a:r>
              <a:rPr lang="en-US" sz="3200" dirty="0"/>
              <a:t> &gt;= 3,000 </a:t>
            </a:r>
            <a:r>
              <a:rPr lang="en-US" sz="3200" dirty="0" smtClean="0"/>
              <a:t>         (</a:t>
            </a:r>
            <a:r>
              <a:rPr lang="en-US" sz="3200" dirty="0"/>
              <a:t>18-foot trench</a:t>
            </a:r>
            <a:r>
              <a:rPr lang="en-US" sz="3200" dirty="0" smtClean="0"/>
              <a:t>)</a:t>
            </a:r>
            <a:br>
              <a:rPr lang="en-US" sz="3200" dirty="0" smtClean="0"/>
            </a:br>
            <a:r>
              <a:rPr lang="en-US" sz="3200" dirty="0" smtClean="0"/>
              <a:t>       x</a:t>
            </a:r>
            <a:r>
              <a:rPr lang="en-US" sz="3200" baseline="-25000" dirty="0" smtClean="0"/>
              <a:t>1          </a:t>
            </a:r>
            <a:r>
              <a:rPr lang="en-US" sz="3200" dirty="0" smtClean="0"/>
              <a:t>+ </a:t>
            </a:r>
            <a:r>
              <a:rPr lang="en-US" sz="3200" dirty="0">
                <a:solidFill>
                  <a:schemeClr val="tx1">
                    <a:alpha val="0"/>
                  </a:schemeClr>
                </a:solidFill>
              </a:rPr>
              <a:t>0 </a:t>
            </a:r>
            <a:r>
              <a:rPr lang="en-US" sz="3200" dirty="0"/>
              <a:t>x</a:t>
            </a:r>
            <a:r>
              <a:rPr lang="en-US" sz="3200" baseline="-25000" dirty="0"/>
              <a:t>2</a:t>
            </a:r>
            <a:r>
              <a:rPr lang="en-US" sz="3200" dirty="0"/>
              <a:t> &lt;= 12 </a:t>
            </a:r>
            <a:r>
              <a:rPr lang="en-US" sz="3200" dirty="0" smtClean="0"/>
              <a:t>              (Operators)</a:t>
            </a:r>
          </a:p>
          <a:p>
            <a:pPr marL="0" indent="0">
              <a:buNone/>
            </a:pPr>
            <a:r>
              <a:rPr lang="en-US" sz="3200" dirty="0"/>
              <a:t> </a:t>
            </a:r>
            <a:r>
              <a:rPr lang="en-US" sz="3200" dirty="0" smtClean="0"/>
              <a:t>      x</a:t>
            </a:r>
            <a:r>
              <a:rPr lang="en-US" sz="3200" baseline="-25000" dirty="0" smtClean="0"/>
              <a:t>1</a:t>
            </a:r>
            <a:r>
              <a:rPr lang="en-US" sz="3200" dirty="0" smtClean="0"/>
              <a:t> </a:t>
            </a:r>
            <a:r>
              <a:rPr lang="en-US" sz="3200" dirty="0">
                <a:solidFill>
                  <a:schemeClr val="tx1">
                    <a:alpha val="0"/>
                  </a:schemeClr>
                </a:solidFill>
              </a:rPr>
              <a:t>+ 0 x</a:t>
            </a:r>
            <a:r>
              <a:rPr lang="en-US" sz="3200" baseline="-25000" dirty="0">
                <a:solidFill>
                  <a:schemeClr val="tx1">
                    <a:alpha val="0"/>
                  </a:schemeClr>
                </a:solidFill>
              </a:rPr>
              <a:t>2</a:t>
            </a:r>
            <a:r>
              <a:rPr lang="en-US" sz="3200" dirty="0">
                <a:solidFill>
                  <a:schemeClr val="tx1">
                    <a:alpha val="0"/>
                  </a:schemeClr>
                </a:solidFill>
              </a:rPr>
              <a:t> </a:t>
            </a:r>
            <a:r>
              <a:rPr lang="en-US" sz="3200" dirty="0" smtClean="0">
                <a:solidFill>
                  <a:schemeClr val="tx1">
                    <a:alpha val="0"/>
                  </a:schemeClr>
                </a:solidFill>
              </a:rPr>
              <a:t>     </a:t>
            </a:r>
            <a:r>
              <a:rPr lang="en-US" sz="3200" dirty="0" smtClean="0"/>
              <a:t>&lt;</a:t>
            </a:r>
            <a:r>
              <a:rPr lang="en-US" sz="3200" dirty="0"/>
              <a:t>= 12 </a:t>
            </a:r>
            <a:r>
              <a:rPr lang="en-US" sz="3200" dirty="0" smtClean="0"/>
              <a:t>               (</a:t>
            </a:r>
            <a:r>
              <a:rPr lang="en-US" sz="3200" dirty="0"/>
              <a:t>Type 1 Available</a:t>
            </a:r>
            <a:r>
              <a:rPr lang="en-US" sz="3200" dirty="0" smtClean="0"/>
              <a:t>)</a:t>
            </a:r>
          </a:p>
          <a:p>
            <a:pPr marL="0" indent="0">
              <a:buNone/>
            </a:pPr>
            <a:r>
              <a:rPr lang="en-US" sz="3200" dirty="0"/>
              <a:t> </a:t>
            </a:r>
            <a:r>
              <a:rPr lang="en-US" sz="3200" dirty="0" smtClean="0"/>
              <a:t>                      x</a:t>
            </a:r>
            <a:r>
              <a:rPr lang="en-US" sz="3200" baseline="-25000" dirty="0" smtClean="0"/>
              <a:t>2</a:t>
            </a:r>
            <a:r>
              <a:rPr lang="en-US" sz="3200" dirty="0" smtClean="0"/>
              <a:t> </a:t>
            </a:r>
            <a:r>
              <a:rPr lang="en-US" sz="3200" dirty="0"/>
              <a:t>&lt;= 12 </a:t>
            </a:r>
            <a:r>
              <a:rPr lang="en-US" sz="3200" dirty="0" smtClean="0"/>
              <a:t>              (</a:t>
            </a:r>
            <a:r>
              <a:rPr lang="en-US" sz="3200" dirty="0"/>
              <a:t>Type 2 Available)</a:t>
            </a:r>
            <a:endParaRPr lang="en-US" sz="3200" baseline="-25000" dirty="0"/>
          </a:p>
          <a:p>
            <a:pPr marL="0" indent="0">
              <a:buNone/>
            </a:pPr>
            <a:endParaRPr lang="en-US" sz="3200" baseline="-250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lgn="ctr">
              <a:buNone/>
            </a:pPr>
            <a:endParaRPr lang="en-US" sz="3200" dirty="0"/>
          </a:p>
        </p:txBody>
      </p:sp>
    </p:spTree>
    <p:extLst>
      <p:ext uri="{BB962C8B-B14F-4D97-AF65-F5344CB8AC3E}">
        <p14:creationId xmlns:p14="http://schemas.microsoft.com/office/powerpoint/2010/main" val="31933608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last two constraints are redundant (in this example!), so the LP is</a:t>
            </a:r>
          </a:p>
          <a:p>
            <a:pPr marL="0" indent="0">
              <a:buNone/>
            </a:pPr>
            <a:r>
              <a:rPr lang="en-US" dirty="0" smtClean="0"/>
              <a:t>Min COST</a:t>
            </a:r>
            <a:r>
              <a:rPr lang="en-US" dirty="0"/>
              <a:t>(</a:t>
            </a:r>
            <a:r>
              <a:rPr lang="en-US" b="1" dirty="0"/>
              <a:t>x</a:t>
            </a:r>
            <a:r>
              <a:rPr lang="en-US" dirty="0"/>
              <a:t>) = $394x</a:t>
            </a:r>
            <a:r>
              <a:rPr lang="en-US" baseline="-25000" dirty="0"/>
              <a:t>1</a:t>
            </a:r>
            <a:r>
              <a:rPr lang="en-US" dirty="0"/>
              <a:t> + $</a:t>
            </a:r>
            <a:r>
              <a:rPr lang="en-US" dirty="0" smtClean="0"/>
              <a:t>1110x</a:t>
            </a:r>
            <a:r>
              <a:rPr lang="en-US" baseline="-25000" dirty="0" smtClean="0"/>
              <a:t>2</a:t>
            </a:r>
          </a:p>
          <a:p>
            <a:pPr marL="0" indent="0">
              <a:buNone/>
            </a:pPr>
            <a:r>
              <a:rPr lang="en-US" dirty="0" smtClean="0"/>
              <a:t>Subject to</a:t>
            </a:r>
          </a:p>
          <a:p>
            <a:pPr marL="0" indent="0">
              <a:buNone/>
            </a:pPr>
            <a:r>
              <a:rPr lang="en-US" dirty="0" smtClean="0"/>
              <a:t>                        200 </a:t>
            </a:r>
            <a:r>
              <a:rPr lang="en-US" dirty="0"/>
              <a:t>x</a:t>
            </a:r>
            <a:r>
              <a:rPr lang="en-US" baseline="-25000" dirty="0"/>
              <a:t>1</a:t>
            </a:r>
            <a:r>
              <a:rPr lang="en-US" dirty="0"/>
              <a:t> + 1000 x</a:t>
            </a:r>
            <a:r>
              <a:rPr lang="en-US" baseline="-25000" dirty="0"/>
              <a:t>2</a:t>
            </a:r>
            <a:r>
              <a:rPr lang="en-US" dirty="0"/>
              <a:t> &lt;= 10,000 </a:t>
            </a:r>
            <a:r>
              <a:rPr lang="en-US" dirty="0" smtClean="0"/>
              <a:t>        (</a:t>
            </a:r>
            <a:r>
              <a:rPr lang="en-US" dirty="0"/>
              <a:t>Dump Trucks)</a:t>
            </a:r>
            <a:endParaRPr lang="en-US" baseline="-25000" dirty="0"/>
          </a:p>
          <a:p>
            <a:pPr marL="0" indent="0">
              <a:buNone/>
            </a:pPr>
            <a:r>
              <a:rPr lang="en-US" dirty="0" smtClean="0"/>
              <a:t>                        200 </a:t>
            </a:r>
            <a:r>
              <a:rPr lang="en-US" dirty="0"/>
              <a:t>x</a:t>
            </a:r>
            <a:r>
              <a:rPr lang="en-US" baseline="-25000" dirty="0"/>
              <a:t>1 </a:t>
            </a:r>
            <a:r>
              <a:rPr lang="en-US" dirty="0">
                <a:solidFill>
                  <a:schemeClr val="tx1">
                    <a:alpha val="0"/>
                  </a:schemeClr>
                </a:solidFill>
              </a:rPr>
              <a:t>+</a:t>
            </a:r>
            <a:r>
              <a:rPr lang="en-US" dirty="0"/>
              <a:t> </a:t>
            </a:r>
            <a:r>
              <a:rPr lang="en-US" dirty="0">
                <a:solidFill>
                  <a:schemeClr val="tx1">
                    <a:alpha val="0"/>
                  </a:schemeClr>
                </a:solidFill>
              </a:rPr>
              <a:t>0000</a:t>
            </a:r>
            <a:r>
              <a:rPr lang="en-US" dirty="0"/>
              <a:t> </a:t>
            </a:r>
            <a:r>
              <a:rPr lang="en-US" dirty="0">
                <a:solidFill>
                  <a:schemeClr val="tx1">
                    <a:alpha val="0"/>
                  </a:schemeClr>
                </a:solidFill>
              </a:rPr>
              <a:t>x</a:t>
            </a:r>
            <a:r>
              <a:rPr lang="en-US" baseline="-25000" dirty="0">
                <a:solidFill>
                  <a:schemeClr val="tx1">
                    <a:alpha val="0"/>
                  </a:schemeClr>
                </a:solidFill>
              </a:rPr>
              <a:t>2</a:t>
            </a:r>
            <a:r>
              <a:rPr lang="en-US" dirty="0"/>
              <a:t> &gt;= 1,600 </a:t>
            </a:r>
            <a:r>
              <a:rPr lang="en-US" dirty="0" smtClean="0"/>
              <a:t>          (6</a:t>
            </a:r>
            <a:r>
              <a:rPr lang="en-US" dirty="0"/>
              <a:t>-foot trench)</a:t>
            </a:r>
            <a:br>
              <a:rPr lang="en-US" dirty="0"/>
            </a:br>
            <a:r>
              <a:rPr lang="en-US" dirty="0" smtClean="0"/>
              <a:t>                        </a:t>
            </a:r>
            <a:r>
              <a:rPr lang="en-US" dirty="0" smtClean="0">
                <a:solidFill>
                  <a:schemeClr val="tx1">
                    <a:alpha val="0"/>
                  </a:schemeClr>
                </a:solidFill>
              </a:rPr>
              <a:t>000</a:t>
            </a:r>
            <a:r>
              <a:rPr lang="en-US" dirty="0" smtClean="0"/>
              <a:t> </a:t>
            </a:r>
            <a:r>
              <a:rPr lang="en-US" dirty="0">
                <a:solidFill>
                  <a:schemeClr val="tx1">
                    <a:alpha val="0"/>
                  </a:schemeClr>
                </a:solidFill>
              </a:rPr>
              <a:t>x</a:t>
            </a:r>
            <a:r>
              <a:rPr lang="en-US" baseline="-25000" dirty="0">
                <a:solidFill>
                  <a:schemeClr val="tx1">
                    <a:alpha val="0"/>
                  </a:schemeClr>
                </a:solidFill>
              </a:rPr>
              <a:t>1</a:t>
            </a:r>
            <a:r>
              <a:rPr lang="en-US" dirty="0">
                <a:solidFill>
                  <a:schemeClr val="tx1">
                    <a:alpha val="0"/>
                  </a:schemeClr>
                </a:solidFill>
              </a:rPr>
              <a:t> + </a:t>
            </a:r>
            <a:r>
              <a:rPr lang="en-US" dirty="0"/>
              <a:t>1000 x</a:t>
            </a:r>
            <a:r>
              <a:rPr lang="en-US" baseline="-25000" dirty="0"/>
              <a:t>2</a:t>
            </a:r>
            <a:r>
              <a:rPr lang="en-US" dirty="0"/>
              <a:t> &gt;= 3,000 </a:t>
            </a:r>
            <a:r>
              <a:rPr lang="en-US" dirty="0" smtClean="0"/>
              <a:t>         (</a:t>
            </a:r>
            <a:r>
              <a:rPr lang="en-US" dirty="0"/>
              <a:t>18-foot trench</a:t>
            </a:r>
            <a:r>
              <a:rPr lang="en-US" dirty="0" smtClean="0"/>
              <a:t>)</a:t>
            </a:r>
            <a:br>
              <a:rPr lang="en-US" dirty="0" smtClean="0"/>
            </a:br>
            <a:r>
              <a:rPr lang="en-US" dirty="0" smtClean="0"/>
              <a:t>                               x</a:t>
            </a:r>
            <a:r>
              <a:rPr lang="en-US" baseline="-25000" dirty="0" smtClean="0"/>
              <a:t>1          </a:t>
            </a:r>
            <a:r>
              <a:rPr lang="en-US" dirty="0" smtClean="0"/>
              <a:t>+ </a:t>
            </a:r>
            <a:r>
              <a:rPr lang="en-US" dirty="0">
                <a:solidFill>
                  <a:schemeClr val="tx1">
                    <a:alpha val="0"/>
                  </a:schemeClr>
                </a:solidFill>
              </a:rPr>
              <a:t>0 </a:t>
            </a:r>
            <a:r>
              <a:rPr lang="en-US" dirty="0"/>
              <a:t>x</a:t>
            </a:r>
            <a:r>
              <a:rPr lang="en-US" baseline="-25000" dirty="0"/>
              <a:t>2</a:t>
            </a:r>
            <a:r>
              <a:rPr lang="en-US" dirty="0"/>
              <a:t> &lt;= 12 </a:t>
            </a:r>
            <a:r>
              <a:rPr lang="en-US" dirty="0" smtClean="0"/>
              <a:t>              (Operators)</a:t>
            </a:r>
          </a:p>
          <a:p>
            <a:pPr marL="0" indent="0">
              <a:buNone/>
            </a:pPr>
            <a:endParaRPr lang="en-US" sz="3200" baseline="-250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lgn="ctr">
              <a:buNone/>
            </a:pPr>
            <a:endParaRPr lang="en-US" sz="3200" dirty="0"/>
          </a:p>
        </p:txBody>
      </p:sp>
    </p:spTree>
    <p:extLst>
      <p:ext uri="{BB962C8B-B14F-4D97-AF65-F5344CB8AC3E}">
        <p14:creationId xmlns:p14="http://schemas.microsoft.com/office/powerpoint/2010/main" val="38691809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5648"/>
            <a:ext cx="9905998" cy="1478570"/>
          </a:xfrm>
        </p:spPr>
        <p:txBody>
          <a:bodyPr/>
          <a:lstStyle/>
          <a:p>
            <a:r>
              <a:rPr lang="en-US" dirty="0" smtClean="0"/>
              <a:t>Solving the linear program</a:t>
            </a:r>
            <a:endParaRPr lang="en-US" dirty="0"/>
          </a:p>
        </p:txBody>
      </p:sp>
      <p:sp>
        <p:nvSpPr>
          <p:cNvPr id="3" name="Content Placeholder 2"/>
          <p:cNvSpPr>
            <a:spLocks noGrp="1"/>
          </p:cNvSpPr>
          <p:nvPr>
            <p:ph idx="1"/>
          </p:nvPr>
        </p:nvSpPr>
        <p:spPr>
          <a:xfrm>
            <a:off x="1141414" y="1754255"/>
            <a:ext cx="10214750" cy="3541714"/>
          </a:xfrm>
        </p:spPr>
        <p:txBody>
          <a:bodyPr>
            <a:noAutofit/>
          </a:bodyPr>
          <a:lstStyle/>
          <a:p>
            <a:r>
              <a:rPr lang="en-US" sz="2800" dirty="0" smtClean="0"/>
              <a:t>Really simple LP can be solved by inspection; if there are only 2 variables, they can also be solved graphically</a:t>
            </a:r>
          </a:p>
          <a:p>
            <a:r>
              <a:rPr lang="en-US" sz="2800" dirty="0" smtClean="0"/>
              <a:t>For larger problems usually a variant of the SIMPLEX algorithm (</a:t>
            </a:r>
            <a:r>
              <a:rPr lang="en-US" sz="2800" dirty="0" err="1" smtClean="0"/>
              <a:t>Dantzig’s</a:t>
            </a:r>
            <a:r>
              <a:rPr lang="en-US" sz="2800" dirty="0" smtClean="0"/>
              <a:t> algorithm with lexicographical pivoting) is used.   The details of the algorithm are described in the readings.  </a:t>
            </a:r>
          </a:p>
          <a:p>
            <a:r>
              <a:rPr lang="en-US" sz="2800" dirty="0" smtClean="0"/>
              <a:t>Here we will use R as a tool to solve the LP and find the decision variable values and the associated cost of the decision(s).</a:t>
            </a:r>
          </a:p>
          <a:p>
            <a:pPr lvl="2"/>
            <a:endParaRPr lang="en-US" sz="2000" dirty="0"/>
          </a:p>
        </p:txBody>
      </p:sp>
    </p:spTree>
    <p:extLst>
      <p:ext uri="{BB962C8B-B14F-4D97-AF65-F5344CB8AC3E}">
        <p14:creationId xmlns:p14="http://schemas.microsoft.com/office/powerpoint/2010/main" val="6644544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Theory of the Firm</a:t>
            </a:r>
          </a:p>
          <a:p>
            <a:r>
              <a:rPr lang="en-US" dirty="0"/>
              <a:t>Value of B/C approach</a:t>
            </a:r>
          </a:p>
          <a:p>
            <a:pPr marL="0" indent="0">
              <a:buNone/>
            </a:pPr>
            <a:endParaRPr lang="en-US" dirty="0"/>
          </a:p>
        </p:txBody>
      </p:sp>
    </p:spTree>
    <p:extLst>
      <p:ext uri="{BB962C8B-B14F-4D97-AF65-F5344CB8AC3E}">
        <p14:creationId xmlns:p14="http://schemas.microsoft.com/office/powerpoint/2010/main" val="908993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642" y="43091"/>
            <a:ext cx="9905998" cy="1478570"/>
          </a:xfrm>
        </p:spPr>
        <p:txBody>
          <a:bodyPr/>
          <a:lstStyle/>
          <a:p>
            <a:r>
              <a:rPr lang="en-US" dirty="0" smtClean="0"/>
              <a:t>OBTAIN THE REQUIRED PACKAGES</a:t>
            </a:r>
            <a:endParaRPr lang="en-US" dirty="0"/>
          </a:p>
        </p:txBody>
      </p:sp>
      <p:sp>
        <p:nvSpPr>
          <p:cNvPr id="3" name="Content Placeholder 2"/>
          <p:cNvSpPr>
            <a:spLocks noGrp="1"/>
          </p:cNvSpPr>
          <p:nvPr>
            <p:ph idx="1"/>
          </p:nvPr>
        </p:nvSpPr>
        <p:spPr>
          <a:xfrm>
            <a:off x="158757" y="1521661"/>
            <a:ext cx="3750622" cy="5038704"/>
          </a:xfrm>
        </p:spPr>
        <p:txBody>
          <a:bodyPr>
            <a:noAutofit/>
          </a:bodyPr>
          <a:lstStyle/>
          <a:p>
            <a:r>
              <a:rPr lang="en-US" sz="2800" dirty="0" smtClean="0"/>
              <a:t>We will need the packages: </a:t>
            </a:r>
          </a:p>
          <a:p>
            <a:r>
              <a:rPr lang="en-US" sz="2800" b="1" dirty="0" err="1" smtClean="0"/>
              <a:t>LpSolve</a:t>
            </a:r>
            <a:r>
              <a:rPr lang="en-US" sz="2800" dirty="0" smtClean="0"/>
              <a:t>, and </a:t>
            </a:r>
            <a:r>
              <a:rPr lang="en-US" sz="2800" b="1" dirty="0" err="1" smtClean="0"/>
              <a:t>LpSolveAPI</a:t>
            </a:r>
            <a:endParaRPr lang="en-US" sz="2800" b="1" dirty="0" smtClean="0"/>
          </a:p>
          <a:p>
            <a:r>
              <a:rPr lang="en-US" sz="2800" dirty="0" smtClean="0"/>
              <a:t>In R Studio simply run the </a:t>
            </a:r>
            <a:r>
              <a:rPr lang="en-US" sz="2800" dirty="0" err="1" smtClean="0"/>
              <a:t>pagakge</a:t>
            </a:r>
            <a:r>
              <a:rPr lang="en-US" sz="2800" dirty="0" smtClean="0"/>
              <a:t> installer and it will get the packages from the  CRAN</a:t>
            </a:r>
            <a:endParaRPr lang="en-US" sz="2800" dirty="0"/>
          </a:p>
        </p:txBody>
      </p:sp>
      <p:pic>
        <p:nvPicPr>
          <p:cNvPr id="4" name="Picture 3"/>
          <p:cNvPicPr>
            <a:picLocks noChangeAspect="1"/>
          </p:cNvPicPr>
          <p:nvPr/>
        </p:nvPicPr>
        <p:blipFill>
          <a:blip r:embed="rId3"/>
          <a:stretch>
            <a:fillRect/>
          </a:stretch>
        </p:blipFill>
        <p:spPr>
          <a:xfrm>
            <a:off x="4127669" y="1054250"/>
            <a:ext cx="7879044" cy="5506115"/>
          </a:xfrm>
          <a:prstGeom prst="rect">
            <a:avLst/>
          </a:prstGeom>
        </p:spPr>
      </p:pic>
    </p:spTree>
    <p:extLst>
      <p:ext uri="{BB962C8B-B14F-4D97-AF65-F5344CB8AC3E}">
        <p14:creationId xmlns:p14="http://schemas.microsoft.com/office/powerpoint/2010/main" val="5630373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773938" y="2258451"/>
            <a:ext cx="10616838" cy="3541714"/>
          </a:xfrm>
        </p:spPr>
        <p:txBody>
          <a:bodyPr>
            <a:noAutofit/>
          </a:bodyPr>
          <a:lstStyle/>
          <a:p>
            <a:r>
              <a:rPr lang="en-US" sz="3600" b="1" dirty="0" err="1" smtClean="0"/>
              <a:t>lpSolve</a:t>
            </a:r>
            <a:r>
              <a:rPr lang="en-US" sz="3600" dirty="0" smtClean="0"/>
              <a:t> has a particular syntax; for small problems we can type the parts directly.</a:t>
            </a:r>
          </a:p>
          <a:p>
            <a:pPr lvl="1"/>
            <a:r>
              <a:rPr lang="en-US" sz="2800" dirty="0" smtClean="0"/>
              <a:t>Larger problems write script to generate the LP from an input file</a:t>
            </a:r>
          </a:p>
        </p:txBody>
      </p:sp>
    </p:spTree>
    <p:extLst>
      <p:ext uri="{BB962C8B-B14F-4D97-AF65-F5344CB8AC3E}">
        <p14:creationId xmlns:p14="http://schemas.microsoft.com/office/powerpoint/2010/main" val="15128108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First, clear the R workspace and load the library</a:t>
            </a:r>
            <a:endParaRPr lang="en-US" dirty="0" smtClean="0"/>
          </a:p>
        </p:txBody>
      </p:sp>
      <p:pic>
        <p:nvPicPr>
          <p:cNvPr id="4" name="Picture 3"/>
          <p:cNvPicPr>
            <a:picLocks noChangeAspect="1"/>
          </p:cNvPicPr>
          <p:nvPr/>
        </p:nvPicPr>
        <p:blipFill>
          <a:blip r:embed="rId3"/>
          <a:stretch>
            <a:fillRect/>
          </a:stretch>
        </p:blipFill>
        <p:spPr>
          <a:xfrm>
            <a:off x="1847869" y="3168463"/>
            <a:ext cx="7881962" cy="3008706"/>
          </a:xfrm>
          <a:prstGeom prst="rect">
            <a:avLst/>
          </a:prstGeom>
        </p:spPr>
      </p:pic>
    </p:spTree>
    <p:extLst>
      <p:ext uri="{BB962C8B-B14F-4D97-AF65-F5344CB8AC3E}">
        <p14:creationId xmlns:p14="http://schemas.microsoft.com/office/powerpoint/2010/main" val="4337790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Then construct the objective function</a:t>
            </a:r>
          </a:p>
          <a:p>
            <a:pPr lvl="1"/>
            <a:r>
              <a:rPr lang="en-US" dirty="0" smtClean="0"/>
              <a:t>In the example the cost coefficient for Backhoe 1 is $394 per ... and Backhoe 2 is $1110 per </a:t>
            </a:r>
            <a:r>
              <a:rPr lang="mr-IN" dirty="0" smtClean="0"/>
              <a:t>…</a:t>
            </a:r>
            <a:r>
              <a:rPr lang="en-US" dirty="0" smtClean="0"/>
              <a:t>.  These weights are supplied to the objective function as a vector.</a:t>
            </a:r>
          </a:p>
        </p:txBody>
      </p:sp>
      <p:pic>
        <p:nvPicPr>
          <p:cNvPr id="5" name="Picture 4"/>
          <p:cNvPicPr>
            <a:picLocks noChangeAspect="1"/>
          </p:cNvPicPr>
          <p:nvPr/>
        </p:nvPicPr>
        <p:blipFill>
          <a:blip r:embed="rId3"/>
          <a:stretch>
            <a:fillRect/>
          </a:stretch>
        </p:blipFill>
        <p:spPr>
          <a:xfrm>
            <a:off x="1002501" y="4293919"/>
            <a:ext cx="9060205" cy="1663226"/>
          </a:xfrm>
          <a:prstGeom prst="rect">
            <a:avLst/>
          </a:prstGeom>
        </p:spPr>
      </p:pic>
    </p:spTree>
    <p:extLst>
      <p:ext uri="{BB962C8B-B14F-4D97-AF65-F5344CB8AC3E}">
        <p14:creationId xmlns:p14="http://schemas.microsoft.com/office/powerpoint/2010/main" val="5425631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Then construct the constraint set </a:t>
            </a:r>
            <a:r>
              <a:rPr lang="mr-IN" sz="2800" dirty="0" smtClean="0"/>
              <a:t>–</a:t>
            </a:r>
            <a:r>
              <a:rPr lang="en-US" sz="2800" dirty="0" smtClean="0"/>
              <a:t> the constraint coefficient matrix, inequalities, and right-hand-side are entered as separate objects</a:t>
            </a:r>
          </a:p>
        </p:txBody>
      </p:sp>
      <p:grpSp>
        <p:nvGrpSpPr>
          <p:cNvPr id="5" name="Group 4"/>
          <p:cNvGrpSpPr/>
          <p:nvPr/>
        </p:nvGrpSpPr>
        <p:grpSpPr>
          <a:xfrm>
            <a:off x="240948" y="3021464"/>
            <a:ext cx="11665888" cy="3594908"/>
            <a:chOff x="240948" y="3021464"/>
            <a:chExt cx="11665888" cy="3594908"/>
          </a:xfrm>
        </p:grpSpPr>
        <p:pic>
          <p:nvPicPr>
            <p:cNvPr id="4" name="Picture 3"/>
            <p:cNvPicPr>
              <a:picLocks noChangeAspect="1"/>
            </p:cNvPicPr>
            <p:nvPr/>
          </p:nvPicPr>
          <p:blipFill>
            <a:blip r:embed="rId4"/>
            <a:stretch>
              <a:fillRect/>
            </a:stretch>
          </p:blipFill>
          <p:spPr>
            <a:xfrm>
              <a:off x="240948" y="4980421"/>
              <a:ext cx="11665888" cy="1635951"/>
            </a:xfrm>
            <a:prstGeom prst="rect">
              <a:avLst/>
            </a:prstGeom>
          </p:spPr>
        </p:pic>
        <p:sp>
          <p:nvSpPr>
            <p:cNvPr id="7" name="Rectangle 6"/>
            <p:cNvSpPr/>
            <p:nvPr/>
          </p:nvSpPr>
          <p:spPr>
            <a:xfrm>
              <a:off x="3789019" y="3040011"/>
              <a:ext cx="3726562" cy="17287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52098032"/>
                </p:ext>
              </p:extLst>
            </p:nvPr>
          </p:nvGraphicFramePr>
          <p:xfrm>
            <a:off x="3935413" y="3040011"/>
            <a:ext cx="3392487" cy="1728788"/>
          </p:xfrm>
          <a:graphic>
            <a:graphicData uri="http://schemas.openxmlformats.org/presentationml/2006/ole">
              <mc:AlternateContent xmlns:mc="http://schemas.openxmlformats.org/markup-compatibility/2006">
                <mc:Choice xmlns:v="urn:schemas-microsoft-com:vml" Requires="v">
                  <p:oleObj spid="_x0000_s1058" name="Equation" r:id="rId5" imgW="1524000" imgH="901700" progId="Equation.3">
                    <p:embed/>
                  </p:oleObj>
                </mc:Choice>
                <mc:Fallback>
                  <p:oleObj name="Equation" r:id="rId5" imgW="1524000" imgH="901700" progId="Equation.3">
                    <p:embed/>
                    <p:pic>
                      <p:nvPicPr>
                        <p:cNvPr id="0" name=""/>
                        <p:cNvPicPr/>
                        <p:nvPr/>
                      </p:nvPicPr>
                      <p:blipFill>
                        <a:blip r:embed="rId6"/>
                        <a:stretch>
                          <a:fillRect/>
                        </a:stretch>
                      </p:blipFill>
                      <p:spPr>
                        <a:xfrm>
                          <a:off x="3935413" y="3040011"/>
                          <a:ext cx="3392487" cy="1728788"/>
                        </a:xfrm>
                        <a:prstGeom prst="rect">
                          <a:avLst/>
                        </a:prstGeom>
                      </p:spPr>
                    </p:pic>
                  </p:oleObj>
                </mc:Fallback>
              </mc:AlternateContent>
            </a:graphicData>
          </a:graphic>
        </p:graphicFrame>
        <p:sp>
          <p:nvSpPr>
            <p:cNvPr id="8" name="Rectangle 7"/>
            <p:cNvSpPr/>
            <p:nvPr/>
          </p:nvSpPr>
          <p:spPr>
            <a:xfrm>
              <a:off x="3789019" y="3040011"/>
              <a:ext cx="2303260" cy="1728788"/>
            </a:xfrm>
            <a:prstGeom prst="rect">
              <a:avLst/>
            </a:prstGeom>
            <a:gradFill flip="none" rotWithShape="1">
              <a:gsLst>
                <a:gs pos="0">
                  <a:schemeClr val="accent1">
                    <a:tint val="94000"/>
                    <a:satMod val="105000"/>
                    <a:lumMod val="102000"/>
                    <a:alpha val="22000"/>
                  </a:schemeClr>
                </a:gs>
                <a:gs pos="100000">
                  <a:schemeClr val="accent1">
                    <a:shade val="74000"/>
                    <a:satMod val="128000"/>
                    <a:lumMod val="100000"/>
                    <a:alpha val="22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92279" y="3040011"/>
              <a:ext cx="257979" cy="1728788"/>
            </a:xfrm>
            <a:prstGeom prst="rect">
              <a:avLst/>
            </a:prstGeom>
            <a:solidFill>
              <a:schemeClr val="accent4">
                <a:lumMod val="75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362287" y="3021464"/>
              <a:ext cx="1165323" cy="1728788"/>
            </a:xfrm>
            <a:prstGeom prst="rect">
              <a:avLst/>
            </a:prstGeom>
            <a:solidFill>
              <a:srgbClr val="FFFF00">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8" idx="1"/>
            </p:cNvCxnSpPr>
            <p:nvPr/>
          </p:nvCxnSpPr>
          <p:spPr>
            <a:xfrm flipH="1">
              <a:off x="2599637" y="3904405"/>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902897" y="4196007"/>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755567" y="4750252"/>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289250" y="5320247"/>
              <a:ext cx="10617586" cy="374673"/>
            </a:xfrm>
            <a:prstGeom prst="rect">
              <a:avLst/>
            </a:prstGeom>
            <a:gradFill flip="none" rotWithShape="1">
              <a:gsLst>
                <a:gs pos="0">
                  <a:schemeClr val="accent1">
                    <a:tint val="94000"/>
                    <a:satMod val="105000"/>
                    <a:lumMod val="102000"/>
                    <a:alpha val="22000"/>
                  </a:schemeClr>
                </a:gs>
                <a:gs pos="100000">
                  <a:schemeClr val="accent1">
                    <a:shade val="74000"/>
                    <a:satMod val="128000"/>
                    <a:lumMod val="100000"/>
                    <a:alpha val="22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289250" y="5694920"/>
              <a:ext cx="5655699" cy="331887"/>
            </a:xfrm>
            <a:prstGeom prst="rect">
              <a:avLst/>
            </a:prstGeom>
            <a:solidFill>
              <a:schemeClr val="accent4">
                <a:lumMod val="75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303676" y="6060510"/>
              <a:ext cx="4788603" cy="328715"/>
            </a:xfrm>
            <a:prstGeom prst="rect">
              <a:avLst/>
            </a:prstGeom>
            <a:solidFill>
              <a:srgbClr val="FFFF00">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30375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Now we can call the solver and have it search for values that satisfy the constraint set and minimize the objective function</a:t>
            </a:r>
          </a:p>
          <a:p>
            <a:r>
              <a:rPr lang="en-US" sz="2800" dirty="0" smtClean="0"/>
              <a:t>Actually not much to the R script (but there is a lot going on behind the scene).</a:t>
            </a:r>
          </a:p>
        </p:txBody>
      </p:sp>
      <p:pic>
        <p:nvPicPr>
          <p:cNvPr id="5" name="Picture 4"/>
          <p:cNvPicPr>
            <a:picLocks noChangeAspect="1"/>
          </p:cNvPicPr>
          <p:nvPr/>
        </p:nvPicPr>
        <p:blipFill>
          <a:blip r:embed="rId3"/>
          <a:stretch>
            <a:fillRect/>
          </a:stretch>
        </p:blipFill>
        <p:spPr>
          <a:xfrm>
            <a:off x="310289" y="4148705"/>
            <a:ext cx="11465769" cy="1254613"/>
          </a:xfrm>
          <a:prstGeom prst="rect">
            <a:avLst/>
          </a:prstGeom>
        </p:spPr>
      </p:pic>
    </p:spTree>
    <p:extLst>
      <p:ext uri="{BB962C8B-B14F-4D97-AF65-F5344CB8AC3E}">
        <p14:creationId xmlns:p14="http://schemas.microsoft.com/office/powerpoint/2010/main" val="3832373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Lastly, interrogate the solution object (</a:t>
            </a:r>
            <a:r>
              <a:rPr lang="en-US" sz="2800" b="1" dirty="0" err="1" smtClean="0"/>
              <a:t>construction.sol</a:t>
            </a:r>
            <a:r>
              <a:rPr lang="en-US" sz="2800" dirty="0" smtClean="0"/>
              <a:t>) and generate some meaningful output for the analyst to interpret</a:t>
            </a:r>
          </a:p>
        </p:txBody>
      </p:sp>
      <p:pic>
        <p:nvPicPr>
          <p:cNvPr id="4" name="Picture 3"/>
          <p:cNvPicPr>
            <a:picLocks noChangeAspect="1"/>
          </p:cNvPicPr>
          <p:nvPr/>
        </p:nvPicPr>
        <p:blipFill>
          <a:blip r:embed="rId3"/>
          <a:stretch>
            <a:fillRect/>
          </a:stretch>
        </p:blipFill>
        <p:spPr>
          <a:xfrm>
            <a:off x="526228" y="3192409"/>
            <a:ext cx="11309891" cy="2641232"/>
          </a:xfrm>
          <a:prstGeom prst="rect">
            <a:avLst/>
          </a:prstGeom>
        </p:spPr>
      </p:pic>
    </p:spTree>
    <p:extLst>
      <p:ext uri="{BB962C8B-B14F-4D97-AF65-F5344CB8AC3E}">
        <p14:creationId xmlns:p14="http://schemas.microsoft.com/office/powerpoint/2010/main" val="389282842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err="1" smtClean="0"/>
              <a:t>Lp</a:t>
            </a:r>
            <a:r>
              <a:rPr lang="en-US" dirty="0" smtClean="0"/>
              <a:t> solution to the construction management example</a:t>
            </a:r>
            <a:endParaRPr lang="en-US" dirty="0"/>
          </a:p>
        </p:txBody>
      </p:sp>
      <p:sp>
        <p:nvSpPr>
          <p:cNvPr id="3" name="Content Placeholder 2"/>
          <p:cNvSpPr>
            <a:spLocks noGrp="1"/>
          </p:cNvSpPr>
          <p:nvPr>
            <p:ph idx="1"/>
          </p:nvPr>
        </p:nvSpPr>
        <p:spPr>
          <a:xfrm>
            <a:off x="198447" y="1861603"/>
            <a:ext cx="4365802" cy="4527621"/>
          </a:xfrm>
        </p:spPr>
        <p:txBody>
          <a:bodyPr>
            <a:noAutofit/>
          </a:bodyPr>
          <a:lstStyle/>
          <a:p>
            <a:r>
              <a:rPr lang="en-US" sz="2800" dirty="0" smtClean="0"/>
              <a:t>Run the R script, and examine the results!</a:t>
            </a:r>
          </a:p>
        </p:txBody>
      </p:sp>
      <p:pic>
        <p:nvPicPr>
          <p:cNvPr id="5" name="Picture 4"/>
          <p:cNvPicPr>
            <a:picLocks noChangeAspect="1"/>
          </p:cNvPicPr>
          <p:nvPr/>
        </p:nvPicPr>
        <p:blipFill>
          <a:blip r:embed="rId3"/>
          <a:stretch>
            <a:fillRect/>
          </a:stretch>
        </p:blipFill>
        <p:spPr>
          <a:xfrm>
            <a:off x="3609964" y="1245724"/>
            <a:ext cx="7657895" cy="5441136"/>
          </a:xfrm>
          <a:prstGeom prst="rect">
            <a:avLst/>
          </a:prstGeom>
        </p:spPr>
      </p:pic>
    </p:spTree>
    <p:extLst>
      <p:ext uri="{BB962C8B-B14F-4D97-AF65-F5344CB8AC3E}">
        <p14:creationId xmlns:p14="http://schemas.microsoft.com/office/powerpoint/2010/main" val="36786976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The construction management example illustrates how to set up a LP model </a:t>
            </a:r>
            <a:r>
              <a:rPr lang="mr-IN" sz="2800" dirty="0" smtClean="0"/>
              <a:t>–</a:t>
            </a:r>
            <a:r>
              <a:rPr lang="en-US" sz="2800" dirty="0" smtClean="0"/>
              <a:t> it could have been solved graphically </a:t>
            </a:r>
            <a:r>
              <a:rPr lang="mr-IN" sz="2800" dirty="0" smtClean="0"/>
              <a:t>–</a:t>
            </a:r>
            <a:r>
              <a:rPr lang="en-US" sz="2800" dirty="0" smtClean="0"/>
              <a:t> now we examine an example that cannot not be solved graphically (using 2D-paper)</a:t>
            </a:r>
            <a:endParaRPr lang="en-US" sz="2600" dirty="0" smtClean="0"/>
          </a:p>
        </p:txBody>
      </p:sp>
    </p:spTree>
    <p:extLst>
      <p:ext uri="{BB962C8B-B14F-4D97-AF65-F5344CB8AC3E}">
        <p14:creationId xmlns:p14="http://schemas.microsoft.com/office/powerpoint/2010/main" val="5047166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1"/>
            <a:ext cx="4992115" cy="3541714"/>
          </a:xfrm>
        </p:spPr>
        <p:txBody>
          <a:bodyPr>
            <a:noAutofit/>
          </a:bodyPr>
          <a:lstStyle/>
          <a:p>
            <a:r>
              <a:rPr lang="en-US" sz="2600" dirty="0" smtClean="0"/>
              <a:t>Town A produces 3 MGD of BOD=200ppm wastewater per day</a:t>
            </a:r>
          </a:p>
          <a:p>
            <a:r>
              <a:rPr lang="en-US" sz="2600" dirty="0" smtClean="0"/>
              <a:t> Town B produces 2 MGD of BOD=200ppm wastewater per day</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5" y="3970997"/>
            <a:ext cx="890407"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08284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36099" y="2788458"/>
            <a:ext cx="93052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5" y="4861552"/>
            <a:ext cx="93782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463234" cy="369332"/>
          </a:xfrm>
          <a:prstGeom prst="rect">
            <a:avLst/>
          </a:prstGeom>
          <a:noFill/>
        </p:spPr>
        <p:txBody>
          <a:bodyPr wrap="none" rtlCol="0">
            <a:spAutoFit/>
          </a:bodyPr>
          <a:lstStyle/>
          <a:p>
            <a:r>
              <a:rPr lang="en-US" dirty="0" smtClean="0"/>
              <a:t>Effluent (BOD&lt;=30ppm)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spTree>
    <p:extLst>
      <p:ext uri="{BB962C8B-B14F-4D97-AF65-F5344CB8AC3E}">
        <p14:creationId xmlns:p14="http://schemas.microsoft.com/office/powerpoint/2010/main" val="21621294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the firm</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Firm is a technical unit that produces commodities; in water resources that commodity could be:</a:t>
            </a:r>
          </a:p>
          <a:p>
            <a:pPr lvl="1"/>
            <a:r>
              <a:rPr lang="en-US" dirty="0" smtClean="0"/>
              <a:t>Raw water (drinking, irrigation, product)</a:t>
            </a:r>
          </a:p>
          <a:p>
            <a:pPr lvl="1"/>
            <a:r>
              <a:rPr lang="en-US" dirty="0" smtClean="0"/>
              <a:t>Head (for power generation, navigation)</a:t>
            </a:r>
          </a:p>
          <a:p>
            <a:pPr lvl="1"/>
            <a:r>
              <a:rPr lang="en-US" dirty="0" smtClean="0"/>
              <a:t>Heat exchange (cooling water)</a:t>
            </a:r>
          </a:p>
          <a:p>
            <a:pPr lvl="1"/>
            <a:r>
              <a:rPr lang="en-US" dirty="0" smtClean="0"/>
              <a:t>Dilution-Attenuation-Factor (waste assimilation)</a:t>
            </a:r>
            <a:endParaRPr lang="en-US" dirty="0"/>
          </a:p>
        </p:txBody>
      </p:sp>
    </p:spTree>
    <p:extLst>
      <p:ext uri="{BB962C8B-B14F-4D97-AF65-F5344CB8AC3E}">
        <p14:creationId xmlns:p14="http://schemas.microsoft.com/office/powerpoint/2010/main" val="17724249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1"/>
            <a:ext cx="4992115" cy="3541714"/>
          </a:xfrm>
        </p:spPr>
        <p:txBody>
          <a:bodyPr>
            <a:noAutofit/>
          </a:bodyPr>
          <a:lstStyle/>
          <a:p>
            <a:r>
              <a:rPr lang="en-US" sz="2600" dirty="0" smtClean="0"/>
              <a:t>Plant 1 can treat 3 MGD and remove 90% of incoming BOD</a:t>
            </a:r>
          </a:p>
          <a:p>
            <a:r>
              <a:rPr lang="en-US" sz="2600" dirty="0" smtClean="0"/>
              <a:t>Plant 2 can treat 4 MGD and remove 80% of incoming BOD</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90598" cy="369332"/>
          </a:xfrm>
          <a:prstGeom prst="rect">
            <a:avLst/>
          </a:prstGeom>
          <a:noFill/>
        </p:spPr>
        <p:txBody>
          <a:bodyPr wrap="none" rtlCol="0">
            <a:spAutoFit/>
          </a:bodyPr>
          <a:lstStyle/>
          <a:p>
            <a:r>
              <a:rPr lang="en-US" dirty="0" smtClean="0"/>
              <a:t>Effluent (BOD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spTree>
    <p:extLst>
      <p:ext uri="{BB962C8B-B14F-4D97-AF65-F5344CB8AC3E}">
        <p14:creationId xmlns:p14="http://schemas.microsoft.com/office/powerpoint/2010/main" val="3848468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0"/>
            <a:ext cx="5503004" cy="4029929"/>
          </a:xfrm>
        </p:spPr>
        <p:txBody>
          <a:bodyPr>
            <a:noAutofit/>
          </a:bodyPr>
          <a:lstStyle/>
          <a:p>
            <a:r>
              <a:rPr lang="en-US" sz="2600" dirty="0" smtClean="0"/>
              <a:t>The regional treatment operator can allocate wastewater flows from either town to either plant</a:t>
            </a:r>
            <a:endParaRPr lang="en-US" sz="2600" dirty="0"/>
          </a:p>
          <a:p>
            <a:r>
              <a:rPr lang="en-US" sz="2600" dirty="0" smtClean="0"/>
              <a:t>Unit Costs for each pipeline (x</a:t>
            </a:r>
            <a:r>
              <a:rPr lang="en-US" sz="2600" baseline="-25000" dirty="0" smtClean="0"/>
              <a:t>1</a:t>
            </a:r>
            <a:r>
              <a:rPr lang="mr-IN" sz="2600" dirty="0" smtClean="0"/>
              <a:t>…</a:t>
            </a:r>
            <a:r>
              <a:rPr lang="en-US" sz="2600" dirty="0" smtClean="0"/>
              <a:t>x</a:t>
            </a:r>
            <a:r>
              <a:rPr lang="en-US" sz="2600" baseline="-25000" dirty="0" smtClean="0"/>
              <a:t>4</a:t>
            </a:r>
            <a:r>
              <a:rPr lang="en-US" sz="2600" dirty="0" smtClean="0"/>
              <a:t>) are:</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463234" cy="369332"/>
          </a:xfrm>
          <a:prstGeom prst="rect">
            <a:avLst/>
          </a:prstGeom>
          <a:noFill/>
        </p:spPr>
        <p:txBody>
          <a:bodyPr wrap="none" rtlCol="0">
            <a:spAutoFit/>
          </a:bodyPr>
          <a:lstStyle/>
          <a:p>
            <a:r>
              <a:rPr lang="en-US" dirty="0" smtClean="0"/>
              <a:t>Effluent (BOD&lt;=30ppm)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aphicFrame>
        <p:nvGraphicFramePr>
          <p:cNvPr id="9" name="Table 8"/>
          <p:cNvGraphicFramePr>
            <a:graphicFrameLocks noGrp="1"/>
          </p:cNvGraphicFramePr>
          <p:nvPr>
            <p:extLst>
              <p:ext uri="{D42A27DB-BD31-4B8C-83A1-F6EECF244321}">
                <p14:modId xmlns:p14="http://schemas.microsoft.com/office/powerpoint/2010/main" val="2525603539"/>
              </p:ext>
            </p:extLst>
          </p:nvPr>
        </p:nvGraphicFramePr>
        <p:xfrm>
          <a:off x="1991880" y="4543214"/>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5737236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0"/>
            <a:ext cx="5503004" cy="4029929"/>
          </a:xfrm>
        </p:spPr>
        <p:txBody>
          <a:bodyPr>
            <a:noAutofit/>
          </a:bodyPr>
          <a:lstStyle/>
          <a:p>
            <a:r>
              <a:rPr lang="en-US" sz="2600" dirty="0" smtClean="0"/>
              <a:t>What allocation minimizes the treatment and pumping costs subject to the requirement that the effluent concentration not exceed 30 ppm BOD?</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26916" cy="369332"/>
          </a:xfrm>
          <a:prstGeom prst="rect">
            <a:avLst/>
          </a:prstGeom>
          <a:noFill/>
        </p:spPr>
        <p:txBody>
          <a:bodyPr wrap="none" rtlCol="0">
            <a:spAutoFit/>
          </a:bodyPr>
          <a:lstStyle/>
          <a:p>
            <a:r>
              <a:rPr lang="en-US" dirty="0" smtClean="0"/>
              <a:t>Effluent(BOD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aphicFrame>
        <p:nvGraphicFramePr>
          <p:cNvPr id="9" name="Table 8"/>
          <p:cNvGraphicFramePr>
            <a:graphicFrameLocks noGrp="1"/>
          </p:cNvGraphicFramePr>
          <p:nvPr>
            <p:extLst>
              <p:ext uri="{D42A27DB-BD31-4B8C-83A1-F6EECF244321}">
                <p14:modId xmlns:p14="http://schemas.microsoft.com/office/powerpoint/2010/main" val="3477550911"/>
              </p:ext>
            </p:extLst>
          </p:nvPr>
        </p:nvGraphicFramePr>
        <p:xfrm>
          <a:off x="1991880" y="4543214"/>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338046793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p:txBody>
      </p:sp>
      <p:grpSp>
        <p:nvGrpSpPr>
          <p:cNvPr id="12" name="Group 11"/>
          <p:cNvGrpSpPr/>
          <p:nvPr/>
        </p:nvGrpSpPr>
        <p:grpSpPr>
          <a:xfrm>
            <a:off x="7408563" y="2910257"/>
            <a:ext cx="4537009" cy="3583016"/>
            <a:chOff x="5357036" y="1883304"/>
            <a:chExt cx="5181873" cy="4405076"/>
          </a:xfrm>
        </p:grpSpPr>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26916" cy="369332"/>
            </a:xfrm>
            <a:prstGeom prst="rect">
              <a:avLst/>
            </a:prstGeom>
            <a:noFill/>
          </p:spPr>
          <p:txBody>
            <a:bodyPr wrap="none" rtlCol="0">
              <a:spAutoFit/>
            </a:bodyPr>
            <a:lstStyle/>
            <a:p>
              <a:r>
                <a:rPr lang="en-US" dirty="0" smtClean="0"/>
                <a:t>Effluent(BOD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pSp>
      <p:graphicFrame>
        <p:nvGraphicFramePr>
          <p:cNvPr id="9" name="Table 8"/>
          <p:cNvGraphicFramePr>
            <a:graphicFrameLocks noGrp="1"/>
          </p:cNvGraphicFramePr>
          <p:nvPr>
            <p:extLst>
              <p:ext uri="{D42A27DB-BD31-4B8C-83A1-F6EECF244321}">
                <p14:modId xmlns:p14="http://schemas.microsoft.com/office/powerpoint/2010/main" val="173997447"/>
              </p:ext>
            </p:extLst>
          </p:nvPr>
        </p:nvGraphicFramePr>
        <p:xfrm>
          <a:off x="4539700" y="4578112"/>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512671403"/>
              </p:ext>
            </p:extLst>
          </p:nvPr>
        </p:nvGraphicFramePr>
        <p:xfrm>
          <a:off x="560388" y="1658938"/>
          <a:ext cx="6677025" cy="817562"/>
        </p:xfrm>
        <a:graphic>
          <a:graphicData uri="http://schemas.openxmlformats.org/presentationml/2006/ole">
            <mc:AlternateContent xmlns:mc="http://schemas.openxmlformats.org/markup-compatibility/2006">
              <mc:Choice xmlns:v="urn:schemas-microsoft-com:vml" Requires="v">
                <p:oleObj spid="_x0000_s5135" name="Equation" r:id="rId4" imgW="1968500" imgH="241300" progId="Equation.3">
                  <p:embed/>
                </p:oleObj>
              </mc:Choice>
              <mc:Fallback>
                <p:oleObj name="Equation" r:id="rId4" imgW="1968500" imgH="241300" progId="Equation.3">
                  <p:embed/>
                  <p:pic>
                    <p:nvPicPr>
                      <p:cNvPr id="0" name=""/>
                      <p:cNvPicPr/>
                      <p:nvPr/>
                    </p:nvPicPr>
                    <p:blipFill>
                      <a:blip r:embed="rId5"/>
                      <a:stretch>
                        <a:fillRect/>
                      </a:stretch>
                    </p:blipFill>
                    <p:spPr>
                      <a:xfrm>
                        <a:off x="560388" y="1658938"/>
                        <a:ext cx="6677025" cy="81756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485226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a:p>
            <a:endParaRPr lang="en-US" sz="2600" dirty="0"/>
          </a:p>
          <a:p>
            <a:endParaRPr lang="en-US" sz="2600" dirty="0"/>
          </a:p>
          <a:p>
            <a:r>
              <a:rPr lang="en-US" sz="2600" dirty="0" smtClean="0"/>
              <a:t>Water quality constraint</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2195553949"/>
              </p:ext>
            </p:extLst>
          </p:nvPr>
        </p:nvGraphicFramePr>
        <p:xfrm>
          <a:off x="497036" y="1701815"/>
          <a:ext cx="6805320" cy="732218"/>
        </p:xfrm>
        <a:graphic>
          <a:graphicData uri="http://schemas.openxmlformats.org/presentationml/2006/ole">
            <mc:AlternateContent xmlns:mc="http://schemas.openxmlformats.org/markup-compatibility/2006">
              <mc:Choice xmlns:v="urn:schemas-microsoft-com:vml" Requires="v">
                <p:oleObj spid="_x0000_s6173"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701815"/>
                        <a:ext cx="6805320" cy="732218"/>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564783999"/>
              </p:ext>
            </p:extLst>
          </p:nvPr>
        </p:nvGraphicFramePr>
        <p:xfrm>
          <a:off x="497036" y="3645439"/>
          <a:ext cx="8883302" cy="1261349"/>
        </p:xfrm>
        <a:graphic>
          <a:graphicData uri="http://schemas.openxmlformats.org/presentationml/2006/ole">
            <mc:AlternateContent xmlns:mc="http://schemas.openxmlformats.org/markup-compatibility/2006">
              <mc:Choice xmlns:v="urn:schemas-microsoft-com:vml" Requires="v">
                <p:oleObj spid="_x0000_s6174" name="Equation" r:id="rId6" imgW="3035300" imgH="431800" progId="Equation.3">
                  <p:embed/>
                </p:oleObj>
              </mc:Choice>
              <mc:Fallback>
                <p:oleObj name="Equation" r:id="rId6" imgW="3035300" imgH="431800" progId="Equation.3">
                  <p:embed/>
                  <p:pic>
                    <p:nvPicPr>
                      <p:cNvPr id="0" name=""/>
                      <p:cNvPicPr/>
                      <p:nvPr/>
                    </p:nvPicPr>
                    <p:blipFill>
                      <a:blip r:embed="rId7"/>
                      <a:stretch>
                        <a:fillRect/>
                      </a:stretch>
                    </p:blipFill>
                    <p:spPr>
                      <a:xfrm>
                        <a:off x="497036" y="3645439"/>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2710514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a:p>
            <a:pPr marL="0" indent="0">
              <a:buNone/>
            </a:pPr>
            <a:endParaRPr lang="en-US" sz="2600" dirty="0"/>
          </a:p>
          <a:p>
            <a:r>
              <a:rPr lang="en-US" sz="2600" dirty="0" smtClean="0"/>
              <a:t>Water quality constraint</a:t>
            </a:r>
          </a:p>
          <a:p>
            <a:endParaRPr lang="en-US" sz="2600" dirty="0"/>
          </a:p>
          <a:p>
            <a:endParaRPr lang="en-US" sz="2600" dirty="0" smtClean="0"/>
          </a:p>
          <a:p>
            <a:r>
              <a:rPr lang="en-US" sz="2600" dirty="0" smtClean="0"/>
              <a:t>Treatment Plant Capacity</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3046367668"/>
              </p:ext>
            </p:extLst>
          </p:nvPr>
        </p:nvGraphicFramePr>
        <p:xfrm>
          <a:off x="497036" y="1582760"/>
          <a:ext cx="6805320" cy="732218"/>
        </p:xfrm>
        <a:graphic>
          <a:graphicData uri="http://schemas.openxmlformats.org/presentationml/2006/ole">
            <mc:AlternateContent xmlns:mc="http://schemas.openxmlformats.org/markup-compatibility/2006">
              <mc:Choice xmlns:v="urn:schemas-microsoft-com:vml" Requires="v">
                <p:oleObj spid="_x0000_s7204"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582760"/>
                        <a:ext cx="6805320" cy="73221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71772502"/>
              </p:ext>
            </p:extLst>
          </p:nvPr>
        </p:nvGraphicFramePr>
        <p:xfrm>
          <a:off x="497036" y="4648036"/>
          <a:ext cx="3830500" cy="1186438"/>
        </p:xfrm>
        <a:graphic>
          <a:graphicData uri="http://schemas.openxmlformats.org/presentationml/2006/ole">
            <mc:AlternateContent xmlns:mc="http://schemas.openxmlformats.org/markup-compatibility/2006">
              <mc:Choice xmlns:v="urn:schemas-microsoft-com:vml" Requires="v">
                <p:oleObj spid="_x0000_s7205" name="Equation" r:id="rId6" imgW="1435100" imgH="444500" progId="Equation.3">
                  <p:embed/>
                </p:oleObj>
              </mc:Choice>
              <mc:Fallback>
                <p:oleObj name="Equation" r:id="rId6" imgW="1435100" imgH="444500" progId="Equation.3">
                  <p:embed/>
                  <p:pic>
                    <p:nvPicPr>
                      <p:cNvPr id="0" name=""/>
                      <p:cNvPicPr/>
                      <p:nvPr/>
                    </p:nvPicPr>
                    <p:blipFill>
                      <a:blip r:embed="rId7"/>
                      <a:stretch>
                        <a:fillRect/>
                      </a:stretch>
                    </p:blipFill>
                    <p:spPr>
                      <a:xfrm>
                        <a:off x="497036" y="4648036"/>
                        <a:ext cx="3830500" cy="1186438"/>
                      </a:xfrm>
                      <a:prstGeom prst="rect">
                        <a:avLst/>
                      </a:prstGeom>
                      <a:solidFill>
                        <a:srgbClr val="FFFFFF"/>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776774976"/>
              </p:ext>
            </p:extLst>
          </p:nvPr>
        </p:nvGraphicFramePr>
        <p:xfrm>
          <a:off x="447345" y="2800775"/>
          <a:ext cx="8883302" cy="1261349"/>
        </p:xfrm>
        <a:graphic>
          <a:graphicData uri="http://schemas.openxmlformats.org/presentationml/2006/ole">
            <mc:AlternateContent xmlns:mc="http://schemas.openxmlformats.org/markup-compatibility/2006">
              <mc:Choice xmlns:v="urn:schemas-microsoft-com:vml" Requires="v">
                <p:oleObj spid="_x0000_s7206" name="Equation" r:id="rId8" imgW="3035300" imgH="431800" progId="Equation.3">
                  <p:embed/>
                </p:oleObj>
              </mc:Choice>
              <mc:Fallback>
                <p:oleObj name="Equation" r:id="rId8" imgW="3035300" imgH="431800" progId="Equation.3">
                  <p:embed/>
                  <p:pic>
                    <p:nvPicPr>
                      <p:cNvPr id="0" name=""/>
                      <p:cNvPicPr/>
                      <p:nvPr/>
                    </p:nvPicPr>
                    <p:blipFill>
                      <a:blip r:embed="rId9"/>
                      <a:stretch>
                        <a:fillRect/>
                      </a:stretch>
                    </p:blipFill>
                    <p:spPr>
                      <a:xfrm>
                        <a:off x="447345" y="2800775"/>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40914831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0" y="1026800"/>
            <a:ext cx="6005183" cy="5541006"/>
          </a:xfrm>
        </p:spPr>
        <p:txBody>
          <a:bodyPr>
            <a:noAutofit/>
          </a:bodyPr>
          <a:lstStyle/>
          <a:p>
            <a:r>
              <a:rPr lang="en-US" sz="2600" dirty="0" smtClean="0"/>
              <a:t>Write the objective function</a:t>
            </a:r>
          </a:p>
          <a:p>
            <a:pPr marL="0" indent="0">
              <a:buNone/>
            </a:pPr>
            <a:endParaRPr lang="en-US" sz="2600" dirty="0"/>
          </a:p>
          <a:p>
            <a:r>
              <a:rPr lang="en-US" sz="2600" dirty="0" smtClean="0"/>
              <a:t>Water quality constraint</a:t>
            </a:r>
          </a:p>
          <a:p>
            <a:endParaRPr lang="en-US" sz="2600" dirty="0"/>
          </a:p>
          <a:p>
            <a:endParaRPr lang="en-US" sz="2600" dirty="0" smtClean="0"/>
          </a:p>
          <a:p>
            <a:r>
              <a:rPr lang="en-US" sz="2600" dirty="0" smtClean="0"/>
              <a:t>Treatment Plant Capacity</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1633485238"/>
              </p:ext>
            </p:extLst>
          </p:nvPr>
        </p:nvGraphicFramePr>
        <p:xfrm>
          <a:off x="497036" y="1582760"/>
          <a:ext cx="6805320" cy="732218"/>
        </p:xfrm>
        <a:graphic>
          <a:graphicData uri="http://schemas.openxmlformats.org/presentationml/2006/ole">
            <mc:AlternateContent xmlns:mc="http://schemas.openxmlformats.org/markup-compatibility/2006">
              <mc:Choice xmlns:v="urn:schemas-microsoft-com:vml" Requires="v">
                <p:oleObj spid="_x0000_s9259"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582760"/>
                        <a:ext cx="6805320" cy="73221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7982201"/>
              </p:ext>
            </p:extLst>
          </p:nvPr>
        </p:nvGraphicFramePr>
        <p:xfrm>
          <a:off x="497036" y="4648036"/>
          <a:ext cx="3830500" cy="1186438"/>
        </p:xfrm>
        <a:graphic>
          <a:graphicData uri="http://schemas.openxmlformats.org/presentationml/2006/ole">
            <mc:AlternateContent xmlns:mc="http://schemas.openxmlformats.org/markup-compatibility/2006">
              <mc:Choice xmlns:v="urn:schemas-microsoft-com:vml" Requires="v">
                <p:oleObj spid="_x0000_s9260" name="Equation" r:id="rId6" imgW="1435100" imgH="444500" progId="Equation.3">
                  <p:embed/>
                </p:oleObj>
              </mc:Choice>
              <mc:Fallback>
                <p:oleObj name="Equation" r:id="rId6" imgW="1435100" imgH="444500" progId="Equation.3">
                  <p:embed/>
                  <p:pic>
                    <p:nvPicPr>
                      <p:cNvPr id="0" name=""/>
                      <p:cNvPicPr/>
                      <p:nvPr/>
                    </p:nvPicPr>
                    <p:blipFill>
                      <a:blip r:embed="rId7"/>
                      <a:stretch>
                        <a:fillRect/>
                      </a:stretch>
                    </p:blipFill>
                    <p:spPr>
                      <a:xfrm>
                        <a:off x="497036" y="4648036"/>
                        <a:ext cx="3830500" cy="1186438"/>
                      </a:xfrm>
                      <a:prstGeom prst="rect">
                        <a:avLst/>
                      </a:prstGeom>
                      <a:solidFill>
                        <a:srgbClr val="FFFFFF"/>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924349717"/>
              </p:ext>
            </p:extLst>
          </p:nvPr>
        </p:nvGraphicFramePr>
        <p:xfrm>
          <a:off x="7410469" y="4666474"/>
          <a:ext cx="3830500" cy="1186438"/>
        </p:xfrm>
        <a:graphic>
          <a:graphicData uri="http://schemas.openxmlformats.org/presentationml/2006/ole">
            <mc:AlternateContent xmlns:mc="http://schemas.openxmlformats.org/markup-compatibility/2006">
              <mc:Choice xmlns:v="urn:schemas-microsoft-com:vml" Requires="v">
                <p:oleObj spid="_x0000_s9261" name="Equation" r:id="rId8" imgW="1435100" imgH="444500" progId="Equation.3">
                  <p:embed/>
                </p:oleObj>
              </mc:Choice>
              <mc:Fallback>
                <p:oleObj name="Equation" r:id="rId8" imgW="1435100" imgH="444500" progId="Equation.3">
                  <p:embed/>
                  <p:pic>
                    <p:nvPicPr>
                      <p:cNvPr id="0" name=""/>
                      <p:cNvPicPr/>
                      <p:nvPr/>
                    </p:nvPicPr>
                    <p:blipFill>
                      <a:blip r:embed="rId9"/>
                      <a:stretch>
                        <a:fillRect/>
                      </a:stretch>
                    </p:blipFill>
                    <p:spPr>
                      <a:xfrm>
                        <a:off x="7410469" y="4666474"/>
                        <a:ext cx="3830500" cy="1186438"/>
                      </a:xfrm>
                      <a:prstGeom prst="rect">
                        <a:avLst/>
                      </a:prstGeom>
                      <a:solidFill>
                        <a:srgbClr val="FFFFFF"/>
                      </a:solidFill>
                    </p:spPr>
                  </p:pic>
                </p:oleObj>
              </mc:Fallback>
            </mc:AlternateContent>
          </a:graphicData>
        </a:graphic>
      </p:graphicFrame>
      <p:sp>
        <p:nvSpPr>
          <p:cNvPr id="16" name="TextBox 15"/>
          <p:cNvSpPr txBox="1"/>
          <p:nvPr/>
        </p:nvSpPr>
        <p:spPr>
          <a:xfrm>
            <a:off x="6965440" y="4058489"/>
            <a:ext cx="4275529" cy="523220"/>
          </a:xfrm>
          <a:prstGeom prst="rect">
            <a:avLst/>
          </a:prstGeom>
          <a:noFill/>
        </p:spPr>
        <p:txBody>
          <a:bodyPr wrap="none" rtlCol="0">
            <a:spAutoFit/>
          </a:bodyPr>
          <a:lstStyle/>
          <a:p>
            <a:pPr marL="457200" indent="-457200">
              <a:buFont typeface="Arial"/>
              <a:buChar char="•"/>
            </a:pPr>
            <a:r>
              <a:rPr lang="en-US" sz="2800" dirty="0" smtClean="0"/>
              <a:t>All water must be treated</a:t>
            </a:r>
            <a:endParaRPr lang="en-US" sz="28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557287810"/>
              </p:ext>
            </p:extLst>
          </p:nvPr>
        </p:nvGraphicFramePr>
        <p:xfrm>
          <a:off x="447345" y="2800775"/>
          <a:ext cx="8883302" cy="1261349"/>
        </p:xfrm>
        <a:graphic>
          <a:graphicData uri="http://schemas.openxmlformats.org/presentationml/2006/ole">
            <mc:AlternateContent xmlns:mc="http://schemas.openxmlformats.org/markup-compatibility/2006">
              <mc:Choice xmlns:v="urn:schemas-microsoft-com:vml" Requires="v">
                <p:oleObj spid="_x0000_s9262" name="Equation" r:id="rId10" imgW="3035300" imgH="431800" progId="Equation.3">
                  <p:embed/>
                </p:oleObj>
              </mc:Choice>
              <mc:Fallback>
                <p:oleObj name="Equation" r:id="rId10" imgW="3035300" imgH="431800" progId="Equation.3">
                  <p:embed/>
                  <p:pic>
                    <p:nvPicPr>
                      <p:cNvPr id="0" name=""/>
                      <p:cNvPicPr/>
                      <p:nvPr/>
                    </p:nvPicPr>
                    <p:blipFill>
                      <a:blip r:embed="rId11"/>
                      <a:stretch>
                        <a:fillRect/>
                      </a:stretch>
                    </p:blipFill>
                    <p:spPr>
                      <a:xfrm>
                        <a:off x="447345" y="2800775"/>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5152264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The next step is to translate the Linear Program model into R Script </a:t>
            </a:r>
          </a:p>
          <a:p>
            <a:r>
              <a:rPr lang="en-US" sz="3200" dirty="0" smtClean="0"/>
              <a:t>First the objective function</a:t>
            </a:r>
            <a:endParaRPr lang="en-US" sz="3200" dirty="0"/>
          </a:p>
        </p:txBody>
      </p:sp>
      <p:pic>
        <p:nvPicPr>
          <p:cNvPr id="4" name="Picture 3"/>
          <p:cNvPicPr>
            <a:picLocks noChangeAspect="1"/>
          </p:cNvPicPr>
          <p:nvPr/>
        </p:nvPicPr>
        <p:blipFill>
          <a:blip r:embed="rId2"/>
          <a:stretch>
            <a:fillRect/>
          </a:stretch>
        </p:blipFill>
        <p:spPr>
          <a:xfrm>
            <a:off x="601491" y="3497039"/>
            <a:ext cx="10891437" cy="3125649"/>
          </a:xfrm>
          <a:prstGeom prst="rect">
            <a:avLst/>
          </a:prstGeom>
        </p:spPr>
      </p:pic>
    </p:spTree>
    <p:extLst>
      <p:ext uri="{BB962C8B-B14F-4D97-AF65-F5344CB8AC3E}">
        <p14:creationId xmlns:p14="http://schemas.microsoft.com/office/powerpoint/2010/main" val="19791185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The constraint set</a:t>
            </a:r>
            <a:endParaRPr lang="en-US" sz="3200" dirty="0"/>
          </a:p>
        </p:txBody>
      </p:sp>
      <p:pic>
        <p:nvPicPr>
          <p:cNvPr id="5" name="Picture 4"/>
          <p:cNvPicPr>
            <a:picLocks noChangeAspect="1"/>
          </p:cNvPicPr>
          <p:nvPr/>
        </p:nvPicPr>
        <p:blipFill>
          <a:blip r:embed="rId2"/>
          <a:stretch>
            <a:fillRect/>
          </a:stretch>
        </p:blipFill>
        <p:spPr>
          <a:xfrm>
            <a:off x="223228" y="2266949"/>
            <a:ext cx="11736733" cy="1566045"/>
          </a:xfrm>
          <a:prstGeom prst="rect">
            <a:avLst/>
          </a:prstGeom>
        </p:spPr>
      </p:pic>
    </p:spTree>
    <p:extLst>
      <p:ext uri="{BB962C8B-B14F-4D97-AF65-F5344CB8AC3E}">
        <p14:creationId xmlns:p14="http://schemas.microsoft.com/office/powerpoint/2010/main" val="9775866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Solve the LP and write results</a:t>
            </a:r>
            <a:endParaRPr lang="en-US" sz="3200" dirty="0"/>
          </a:p>
        </p:txBody>
      </p:sp>
      <p:pic>
        <p:nvPicPr>
          <p:cNvPr id="4" name="Picture 3"/>
          <p:cNvPicPr>
            <a:picLocks noChangeAspect="1"/>
          </p:cNvPicPr>
          <p:nvPr/>
        </p:nvPicPr>
        <p:blipFill>
          <a:blip r:embed="rId2"/>
          <a:stretch>
            <a:fillRect/>
          </a:stretch>
        </p:blipFill>
        <p:spPr>
          <a:xfrm>
            <a:off x="401927" y="2292363"/>
            <a:ext cx="11397820" cy="3377748"/>
          </a:xfrm>
          <a:prstGeom prst="rect">
            <a:avLst/>
          </a:prstGeom>
        </p:spPr>
      </p:pic>
    </p:spTree>
    <p:extLst>
      <p:ext uri="{BB962C8B-B14F-4D97-AF65-F5344CB8AC3E}">
        <p14:creationId xmlns:p14="http://schemas.microsoft.com/office/powerpoint/2010/main" val="3315130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 behavior</a:t>
            </a:r>
            <a:endParaRPr lang="en-US" dirty="0"/>
          </a:p>
        </p:txBody>
      </p:sp>
      <p:sp>
        <p:nvSpPr>
          <p:cNvPr id="3" name="Content Placeholder 2"/>
          <p:cNvSpPr>
            <a:spLocks noGrp="1"/>
          </p:cNvSpPr>
          <p:nvPr>
            <p:ph idx="1"/>
          </p:nvPr>
        </p:nvSpPr>
        <p:spPr>
          <a:xfrm>
            <a:off x="1141413" y="1792697"/>
            <a:ext cx="9905999" cy="4007468"/>
          </a:xfrm>
        </p:spPr>
        <p:txBody>
          <a:bodyPr>
            <a:normAutofit/>
          </a:bodyPr>
          <a:lstStyle/>
          <a:p>
            <a:r>
              <a:rPr lang="en-US" sz="2800" dirty="0" smtClean="0"/>
              <a:t>Allocation of resources for production</a:t>
            </a:r>
          </a:p>
          <a:p>
            <a:r>
              <a:rPr lang="en-US" sz="2800" dirty="0" smtClean="0"/>
              <a:t>Determine level of production</a:t>
            </a:r>
          </a:p>
          <a:p>
            <a:r>
              <a:rPr lang="en-US" sz="2800" dirty="0" smtClean="0"/>
              <a:t>Respond to changes in price for inputs and outputs</a:t>
            </a:r>
          </a:p>
          <a:p>
            <a:endParaRPr lang="en-US" sz="2800" baseline="-25000" dirty="0"/>
          </a:p>
        </p:txBody>
      </p:sp>
    </p:spTree>
    <p:extLst>
      <p:ext uri="{BB962C8B-B14F-4D97-AF65-F5344CB8AC3E}">
        <p14:creationId xmlns:p14="http://schemas.microsoft.com/office/powerpoint/2010/main" val="3431289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6"/>
            <a:ext cx="4391901" cy="5048963"/>
          </a:xfrm>
        </p:spPr>
        <p:txBody>
          <a:bodyPr>
            <a:normAutofit/>
          </a:bodyPr>
          <a:lstStyle/>
          <a:p>
            <a:r>
              <a:rPr lang="en-US" sz="3200" dirty="0" smtClean="0"/>
              <a:t>Run the script</a:t>
            </a:r>
            <a:endParaRPr lang="en-US" sz="3200" dirty="0"/>
          </a:p>
        </p:txBody>
      </p:sp>
      <p:pic>
        <p:nvPicPr>
          <p:cNvPr id="5" name="Picture 4"/>
          <p:cNvPicPr>
            <a:picLocks noChangeAspect="1"/>
          </p:cNvPicPr>
          <p:nvPr/>
        </p:nvPicPr>
        <p:blipFill>
          <a:blip r:embed="rId2"/>
          <a:stretch>
            <a:fillRect/>
          </a:stretch>
        </p:blipFill>
        <p:spPr>
          <a:xfrm>
            <a:off x="5760090" y="1530077"/>
            <a:ext cx="6071674" cy="5048963"/>
          </a:xfrm>
          <a:prstGeom prst="rect">
            <a:avLst/>
          </a:prstGeom>
        </p:spPr>
      </p:pic>
    </p:spTree>
    <p:extLst>
      <p:ext uri="{BB962C8B-B14F-4D97-AF65-F5344CB8AC3E}">
        <p14:creationId xmlns:p14="http://schemas.microsoft.com/office/powerpoint/2010/main" val="399749783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Linear Programming as a tool to allocate resources (make decisions)</a:t>
            </a:r>
          </a:p>
          <a:p>
            <a:r>
              <a:rPr lang="en-US" sz="2800" dirty="0" smtClean="0"/>
              <a:t>Structure of an LP</a:t>
            </a:r>
          </a:p>
          <a:p>
            <a:r>
              <a:rPr lang="en-US" sz="2800" dirty="0" smtClean="0"/>
              <a:t>Simple Examples</a:t>
            </a:r>
          </a:p>
          <a:p>
            <a:r>
              <a:rPr lang="en-US" sz="2800" dirty="0" smtClean="0"/>
              <a:t>Solved using R and </a:t>
            </a:r>
            <a:r>
              <a:rPr lang="en-US" sz="2800" dirty="0" err="1" smtClean="0"/>
              <a:t>LpSolve</a:t>
            </a:r>
            <a:r>
              <a:rPr lang="en-US" sz="2800" smtClean="0"/>
              <a:t> package</a:t>
            </a:r>
            <a:endParaRPr lang="en-US" sz="2600" dirty="0" smtClean="0"/>
          </a:p>
        </p:txBody>
      </p:sp>
    </p:spTree>
    <p:extLst>
      <p:ext uri="{BB962C8B-B14F-4D97-AF65-F5344CB8AC3E}">
        <p14:creationId xmlns:p14="http://schemas.microsoft.com/office/powerpoint/2010/main" val="12239377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78"/>
            <a:ext cx="9905998" cy="1478570"/>
          </a:xfrm>
        </p:spPr>
        <p:txBody>
          <a:bodyPr/>
          <a:lstStyle/>
          <a:p>
            <a:r>
              <a:rPr lang="en-US" dirty="0" smtClean="0"/>
              <a:t>Production function</a:t>
            </a:r>
            <a:endParaRPr lang="en-US" dirty="0"/>
          </a:p>
        </p:txBody>
      </p:sp>
      <p:sp>
        <p:nvSpPr>
          <p:cNvPr id="3" name="Content Placeholder 2"/>
          <p:cNvSpPr>
            <a:spLocks noGrp="1"/>
          </p:cNvSpPr>
          <p:nvPr>
            <p:ph idx="1"/>
          </p:nvPr>
        </p:nvSpPr>
        <p:spPr>
          <a:xfrm>
            <a:off x="861245" y="1232479"/>
            <a:ext cx="10625665" cy="4892569"/>
          </a:xfrm>
        </p:spPr>
        <p:txBody>
          <a:bodyPr>
            <a:normAutofit/>
          </a:bodyPr>
          <a:lstStyle/>
          <a:p>
            <a:r>
              <a:rPr lang="en-US" sz="2400" dirty="0" smtClean="0"/>
              <a:t>A relationship between outputs and inputs</a:t>
            </a:r>
            <a:endParaRPr lang="en-US" dirty="0"/>
          </a:p>
          <a:p>
            <a:r>
              <a:rPr lang="en-US" sz="2400" dirty="0" smtClean="0"/>
              <a:t>For example, y could be pounds of corn, x1 irrigation water volume, x2 fertilizer application</a:t>
            </a:r>
          </a:p>
        </p:txBody>
      </p:sp>
    </p:spTree>
    <p:extLst>
      <p:ext uri="{BB962C8B-B14F-4D97-AF65-F5344CB8AC3E}">
        <p14:creationId xmlns:p14="http://schemas.microsoft.com/office/powerpoint/2010/main" val="21754928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a:xfrm>
            <a:off x="1141412" y="1866299"/>
            <a:ext cx="9905999" cy="3541714"/>
          </a:xfrm>
        </p:spPr>
        <p:txBody>
          <a:bodyPr>
            <a:noAutofit/>
          </a:bodyPr>
          <a:lstStyle/>
          <a:p>
            <a:r>
              <a:rPr lang="en-US" sz="2800" dirty="0" smtClean="0"/>
              <a:t>The amount of a decision variable that is available or can be used is called a constraint.</a:t>
            </a:r>
            <a:endParaRPr lang="en-US" sz="2800" dirty="0"/>
          </a:p>
          <a:p>
            <a:r>
              <a:rPr lang="en-US" sz="2800" dirty="0" smtClean="0"/>
              <a:t>Suppose that we only have 100 Liters of water available to deliver, then the constraint would be x</a:t>
            </a:r>
            <a:r>
              <a:rPr lang="en-US" sz="2800" baseline="-25000" dirty="0" smtClean="0"/>
              <a:t>1</a:t>
            </a:r>
            <a:r>
              <a:rPr lang="en-US" sz="2800" dirty="0" smtClean="0"/>
              <a:t> &lt;= 100; that is, we can deliver anywhere from 0 to 100 liters, but not more (or less)</a:t>
            </a:r>
          </a:p>
          <a:p>
            <a:r>
              <a:rPr lang="en-US" sz="2800" dirty="0" smtClean="0"/>
              <a:t>The entire set of constraints is called the constraint set.  It must be comprised of linear combinations of the decision variables (for an LP solution).</a:t>
            </a:r>
          </a:p>
        </p:txBody>
      </p:sp>
    </p:spTree>
    <p:extLst>
      <p:ext uri="{BB962C8B-B14F-4D97-AF65-F5344CB8AC3E}">
        <p14:creationId xmlns:p14="http://schemas.microsoft.com/office/powerpoint/2010/main" val="11956551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LP MODEL</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smtClean="0"/>
              <a:t>The combination of the objective function, and the constraint set, along with a directive to either minimize (make small) or maximize (make big) the objective function is the linear program.</a:t>
            </a:r>
            <a:endParaRPr lang="en-US" dirty="0"/>
          </a:p>
        </p:txBody>
      </p:sp>
    </p:spTree>
    <p:extLst>
      <p:ext uri="{BB962C8B-B14F-4D97-AF65-F5344CB8AC3E}">
        <p14:creationId xmlns:p14="http://schemas.microsoft.com/office/powerpoint/2010/main" val="16042812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41412" y="1921132"/>
            <a:ext cx="9905999" cy="3541714"/>
          </a:xfrm>
        </p:spPr>
        <p:txBody>
          <a:bodyPr>
            <a:noAutofit/>
          </a:bodyPr>
          <a:lstStyle/>
          <a:p>
            <a:pPr marL="0" indent="0">
              <a:buNone/>
            </a:pPr>
            <a:r>
              <a:rPr lang="en-US" sz="2800" dirty="0" smtClean="0"/>
              <a:t>Construction company contracted to excavate 6-foot and 18-foot wide trenches.  Can transport no more than $10,000 yd</a:t>
            </a:r>
            <a:r>
              <a:rPr lang="en-US" sz="2800" baseline="30000" dirty="0" smtClean="0"/>
              <a:t>3</a:t>
            </a:r>
            <a:r>
              <a:rPr lang="en-US" sz="2800" dirty="0" smtClean="0"/>
              <a:t>/day of excavation material from the site because of a limited supply of dump trucks. To meet the construction schedule, the company must excavate at least 1,600 yd</a:t>
            </a:r>
            <a:r>
              <a:rPr lang="en-US" sz="2800" baseline="30000" dirty="0" smtClean="0"/>
              <a:t>3</a:t>
            </a:r>
            <a:r>
              <a:rPr lang="en-US" sz="2800" dirty="0" smtClean="0"/>
              <a:t>/day from the 6-foot trench and at least 3,000 yd</a:t>
            </a:r>
            <a:r>
              <a:rPr lang="en-US" sz="2800" baseline="30000" dirty="0" smtClean="0"/>
              <a:t>3</a:t>
            </a:r>
            <a:r>
              <a:rPr lang="en-US" sz="2800" dirty="0" smtClean="0"/>
              <a:t>/day from the 18-foot trench.</a:t>
            </a:r>
          </a:p>
        </p:txBody>
      </p:sp>
    </p:spTree>
    <p:extLst>
      <p:ext uri="{BB962C8B-B14F-4D97-AF65-F5344CB8AC3E}">
        <p14:creationId xmlns:p14="http://schemas.microsoft.com/office/powerpoint/2010/main" val="14447823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2800" dirty="0" smtClean="0"/>
              <a:t>The company has 12 heavy equipment operators that can operate either a Backhoe Type 1 or Backhoe Type 2. The company has a total of 12 of each type of backhoe available </a:t>
            </a:r>
            <a:r>
              <a:rPr lang="mr-IN" sz="2800" dirty="0" smtClean="0"/>
              <a:t>–</a:t>
            </a:r>
            <a:r>
              <a:rPr lang="en-US" sz="2800" dirty="0" smtClean="0"/>
              <a:t> unused machines can be assigned to another job.</a:t>
            </a:r>
          </a:p>
          <a:p>
            <a:pPr marL="0" indent="0">
              <a:buNone/>
            </a:pPr>
            <a:r>
              <a:rPr lang="en-US" sz="2800" dirty="0" smtClean="0"/>
              <a:t>Backhoe Type 1 can excavate 200 yd</a:t>
            </a:r>
            <a:r>
              <a:rPr lang="en-US" sz="2800" baseline="30000" dirty="0" smtClean="0"/>
              <a:t>3</a:t>
            </a:r>
            <a:r>
              <a:rPr lang="en-US" sz="2800" dirty="0" smtClean="0"/>
              <a:t>/day from a 6-foot trench at a cost of $394</a:t>
            </a:r>
            <a:r>
              <a:rPr lang="en-US" sz="2800" dirty="0"/>
              <a:t> </a:t>
            </a:r>
            <a:r>
              <a:rPr lang="en-US" sz="2800" dirty="0" smtClean="0"/>
              <a:t>per machine day. Backhoe </a:t>
            </a:r>
            <a:r>
              <a:rPr lang="en-US" sz="2800" dirty="0"/>
              <a:t>Type </a:t>
            </a:r>
            <a:r>
              <a:rPr lang="en-US" sz="2800" dirty="0" smtClean="0"/>
              <a:t>2 </a:t>
            </a:r>
            <a:r>
              <a:rPr lang="en-US" sz="2800" dirty="0"/>
              <a:t>can excavate </a:t>
            </a:r>
            <a:r>
              <a:rPr lang="en-US" sz="2800" dirty="0" smtClean="0"/>
              <a:t>1,000 </a:t>
            </a:r>
            <a:r>
              <a:rPr lang="en-US" sz="2800" dirty="0"/>
              <a:t>yd</a:t>
            </a:r>
            <a:r>
              <a:rPr lang="en-US" sz="2800" baseline="30000" dirty="0"/>
              <a:t>3</a:t>
            </a:r>
            <a:r>
              <a:rPr lang="en-US" sz="2800" dirty="0"/>
              <a:t>/</a:t>
            </a:r>
            <a:r>
              <a:rPr lang="en-US" sz="2800" dirty="0" smtClean="0"/>
              <a:t>day from an 18-foot trench </a:t>
            </a:r>
            <a:r>
              <a:rPr lang="en-US" sz="2800" dirty="0"/>
              <a:t>at a cost of </a:t>
            </a:r>
            <a:r>
              <a:rPr lang="en-US" sz="2800" dirty="0" smtClean="0"/>
              <a:t>$1,110 </a:t>
            </a:r>
            <a:r>
              <a:rPr lang="en-US" sz="2800" dirty="0"/>
              <a:t>per machine </a:t>
            </a:r>
            <a:r>
              <a:rPr lang="en-US" sz="2800" dirty="0" smtClean="0"/>
              <a:t>day</a:t>
            </a:r>
          </a:p>
          <a:p>
            <a:pPr marL="0" indent="0">
              <a:buNone/>
            </a:pPr>
            <a:endParaRPr lang="en-US" sz="2800" dirty="0" smtClean="0"/>
          </a:p>
        </p:txBody>
      </p:sp>
    </p:spTree>
    <p:extLst>
      <p:ext uri="{BB962C8B-B14F-4D97-AF65-F5344CB8AC3E}">
        <p14:creationId xmlns:p14="http://schemas.microsoft.com/office/powerpoint/2010/main" val="10904906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28348</TotalTime>
  <Words>3665</Words>
  <Application>Microsoft Macintosh PowerPoint</Application>
  <PresentationFormat>Custom</PresentationFormat>
  <Paragraphs>376</Paragraphs>
  <Slides>41</Slides>
  <Notes>36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Circuit</vt:lpstr>
      <vt:lpstr>Equation</vt:lpstr>
      <vt:lpstr>Microsoft Equation</vt:lpstr>
      <vt:lpstr>Water Resources Management</vt:lpstr>
      <vt:lpstr>Introduction</vt:lpstr>
      <vt:lpstr>Theory of the firm</vt:lpstr>
      <vt:lpstr>Firm behavior</vt:lpstr>
      <vt:lpstr>Production function</vt:lpstr>
      <vt:lpstr>constraints</vt:lpstr>
      <vt:lpstr>The LP MODEL</vt:lpstr>
      <vt:lpstr>example</vt:lpstr>
      <vt:lpstr>example</vt:lpstr>
      <vt:lpstr>Construction management example</vt:lpstr>
      <vt:lpstr>SETTING UP A linear program</vt:lpstr>
      <vt:lpstr>SETTING UP A linear program</vt:lpstr>
      <vt:lpstr>SETTING UP A linear program</vt:lpstr>
      <vt:lpstr>SETTING UP A linear program</vt:lpstr>
      <vt:lpstr>SETTING UP A linear program</vt:lpstr>
      <vt:lpstr>Construction management linear program</vt:lpstr>
      <vt:lpstr>Construction management linear program</vt:lpstr>
      <vt:lpstr>Construction management linear program</vt:lpstr>
      <vt:lpstr>Solving the linear program</vt:lpstr>
      <vt:lpstr>OBTAIN THE REQUIRED PACKAGES</vt:lpstr>
      <vt:lpstr>TRANSLATING THE Linear Program TO the R Script</vt:lpstr>
      <vt:lpstr>TRANSLATING THE Linear Program TO the R Script</vt:lpstr>
      <vt:lpstr>TRANSLATING THE Linear Program TO the R Script</vt:lpstr>
      <vt:lpstr>TRANSLATING THE Linear Program TO the R Script</vt:lpstr>
      <vt:lpstr>TRANSLATING THE Linear Program TO the R Script</vt:lpstr>
      <vt:lpstr>TRANSLATING THE Linear Program TO the R Script</vt:lpstr>
      <vt:lpstr>Lp solution to the construction management example</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57</cp:revision>
  <dcterms:created xsi:type="dcterms:W3CDTF">2017-08-31T15:12:46Z</dcterms:created>
  <dcterms:modified xsi:type="dcterms:W3CDTF">2018-01-06T01:27:13Z</dcterms:modified>
</cp:coreProperties>
</file>