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embeddings/Microsoft_Equation1.bin" ContentType="application/vnd.openxmlformats-officedocument.oleObject"/>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embeddings/Microsoft_Equation2.bin" ContentType="application/vnd.openxmlformats-officedocument.oleObject"/>
  <Override PartName="/ppt/notesSlides/notesSlide33.xml" ContentType="application/vnd.openxmlformats-officedocument.presentationml.notesSlide+xml"/>
  <Override PartName="/ppt/embeddings/Microsoft_Equation3.bin" ContentType="application/vnd.openxmlformats-officedocument.oleObject"/>
  <Override PartName="/ppt/embeddings/Microsoft_Equation4.bin" ContentType="application/vnd.openxmlformats-officedocument.oleObject"/>
  <Override PartName="/ppt/notesSlides/notesSlide34.xml" ContentType="application/vnd.openxmlformats-officedocument.presentationml.notesSlide+xml"/>
  <Override PartName="/ppt/embeddings/Microsoft_Equation5.bin" ContentType="application/vnd.openxmlformats-officedocument.oleObject"/>
  <Override PartName="/ppt/embeddings/Microsoft_Equation6.bin" ContentType="application/vnd.openxmlformats-officedocument.oleObject"/>
  <Override PartName="/ppt/embeddings/Microsoft_Equation7.bin" ContentType="application/vnd.openxmlformats-officedocument.oleObject"/>
  <Override PartName="/ppt/notesSlides/notesSlide35.xml" ContentType="application/vnd.openxmlformats-officedocument.presentationml.notesSlide+xml"/>
  <Override PartName="/ppt/embeddings/Microsoft_Equation8.bin" ContentType="application/vnd.openxmlformats-officedocument.oleObject"/>
  <Override PartName="/ppt/embeddings/Microsoft_Equation9.bin" ContentType="application/vnd.openxmlformats-officedocument.oleObject"/>
  <Override PartName="/ppt/embeddings/Microsoft_Equation10.bin" ContentType="application/vnd.openxmlformats-officedocument.oleObject"/>
  <Override PartName="/ppt/embeddings/Microsoft_Equation11.bin" ContentType="application/vnd.openxmlformats-officedocument.oleObject"/>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8" r:id="rId6"/>
    <p:sldId id="260" r:id="rId7"/>
    <p:sldId id="261" r:id="rId8"/>
    <p:sldId id="262" r:id="rId9"/>
    <p:sldId id="272" r:id="rId10"/>
    <p:sldId id="273" r:id="rId11"/>
    <p:sldId id="274" r:id="rId12"/>
    <p:sldId id="275" r:id="rId13"/>
    <p:sldId id="276" r:id="rId14"/>
    <p:sldId id="277" r:id="rId15"/>
    <p:sldId id="278" r:id="rId16"/>
    <p:sldId id="280" r:id="rId17"/>
    <p:sldId id="281" r:id="rId18"/>
    <p:sldId id="282" r:id="rId19"/>
    <p:sldId id="263" r:id="rId20"/>
    <p:sldId id="264" r:id="rId21"/>
    <p:sldId id="265" r:id="rId22"/>
    <p:sldId id="269" r:id="rId23"/>
    <p:sldId id="270" r:id="rId24"/>
    <p:sldId id="271" r:id="rId25"/>
    <p:sldId id="283" r:id="rId26"/>
    <p:sldId id="284" r:id="rId27"/>
    <p:sldId id="285" r:id="rId28"/>
    <p:sldId id="266" r:id="rId29"/>
    <p:sldId id="286" r:id="rId30"/>
    <p:sldId id="287" r:id="rId31"/>
    <p:sldId id="288" r:id="rId32"/>
    <p:sldId id="289" r:id="rId33"/>
    <p:sldId id="290" r:id="rId34"/>
    <p:sldId id="291" r:id="rId35"/>
    <p:sldId id="292" r:id="rId36"/>
    <p:sldId id="294" r:id="rId37"/>
    <p:sldId id="295" r:id="rId38"/>
    <p:sldId id="296" r:id="rId39"/>
    <p:sldId id="297" r:id="rId40"/>
    <p:sldId id="299" r:id="rId41"/>
    <p:sldId id="2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74"/>
    <p:restoredTop sz="78121"/>
  </p:normalViewPr>
  <p:slideViewPr>
    <p:cSldViewPr snapToGrid="0" snapToObjects="1">
      <p:cViewPr varScale="1">
        <p:scale>
          <a:sx n="53" d="100"/>
          <a:sy n="53" d="100"/>
        </p:scale>
        <p:origin x="-1152" y="-1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 Id="rId2" Type="http://schemas.openxmlformats.org/officeDocument/2006/relationships/image" Target="../media/image13.emf"/><Relationship Id="rId3"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2.emf"/><Relationship Id="rId1" Type="http://schemas.openxmlformats.org/officeDocument/2006/relationships/image" Target="../media/image11.emf"/><Relationship Id="rId2"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1A747-9665-7048-85A9-219A20BF8E11}" type="datetimeFigureOut">
              <a:rPr lang="en-US" smtClean="0"/>
              <a:t>9/26/17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3A099-37C4-7642-9CFD-DFABEA82D8CF}" type="slidenum">
              <a:rPr lang="en-US" smtClean="0"/>
              <a:t>‹#›</a:t>
            </a:fld>
            <a:endParaRPr lang="en-US"/>
          </a:p>
        </p:txBody>
      </p:sp>
    </p:spTree>
    <p:extLst>
      <p:ext uri="{BB962C8B-B14F-4D97-AF65-F5344CB8AC3E}">
        <p14:creationId xmlns:p14="http://schemas.microsoft.com/office/powerpoint/2010/main" val="200339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a:t>
            </a:fld>
            <a:endParaRPr lang="en-US"/>
          </a:p>
        </p:txBody>
      </p:sp>
    </p:spTree>
    <p:extLst>
      <p:ext uri="{BB962C8B-B14F-4D97-AF65-F5344CB8AC3E}">
        <p14:creationId xmlns:p14="http://schemas.microsoft.com/office/powerpoint/2010/main" val="1925505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11</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12</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13</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14</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15</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16</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17</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19</a:t>
            </a:fld>
            <a:endParaRPr lang="en-US"/>
          </a:p>
        </p:txBody>
      </p:sp>
    </p:spTree>
    <p:extLst>
      <p:ext uri="{BB962C8B-B14F-4D97-AF65-F5344CB8AC3E}">
        <p14:creationId xmlns:p14="http://schemas.microsoft.com/office/powerpoint/2010/main" val="57048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20</a:t>
            </a:fld>
            <a:endParaRPr lang="en-US"/>
          </a:p>
        </p:txBody>
      </p:sp>
    </p:spTree>
    <p:extLst>
      <p:ext uri="{BB962C8B-B14F-4D97-AF65-F5344CB8AC3E}">
        <p14:creationId xmlns:p14="http://schemas.microsoft.com/office/powerpoint/2010/main" val="1154969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a:t>
            </a:fld>
            <a:endParaRPr lang="en-US"/>
          </a:p>
        </p:txBody>
      </p:sp>
    </p:spTree>
    <p:extLst>
      <p:ext uri="{BB962C8B-B14F-4D97-AF65-F5344CB8AC3E}">
        <p14:creationId xmlns:p14="http://schemas.microsoft.com/office/powerpoint/2010/main" val="745816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21</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22</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23</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24</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25</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26</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27</a:t>
            </a:fld>
            <a:endParaRPr lang="en-US"/>
          </a:p>
        </p:txBody>
      </p:sp>
    </p:spTree>
    <p:extLst>
      <p:ext uri="{BB962C8B-B14F-4D97-AF65-F5344CB8AC3E}">
        <p14:creationId xmlns:p14="http://schemas.microsoft.com/office/powerpoint/2010/main" val="1753765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28</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29</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30</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4</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31</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32</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33</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34</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35</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36</a:t>
            </a:fld>
            <a:endParaRPr lang="en-US"/>
          </a:p>
        </p:txBody>
      </p:sp>
    </p:spTree>
    <p:extLst>
      <p:ext uri="{BB962C8B-B14F-4D97-AF65-F5344CB8AC3E}">
        <p14:creationId xmlns:p14="http://schemas.microsoft.com/office/powerpoint/2010/main" val="212213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dirty="0" smtClean="0"/>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Most people prefer the first option in the top scenario, the second option in the bottom scenario even though the two versions of the problem are the same, because the people who will be saved in one version are the same people who will not die in the other. </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the cartoon the decision that maximizes Expected(Life) is Decision A.   Now if we add on some economic aspect (perhaps A costs thousands of times more than B) then we have a bit of a dilemma.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203A099-37C4-7642-9CFD-DFABEA82D8CF}" type="slidenum">
              <a:rPr lang="en-US" smtClean="0"/>
              <a:t>41</a:t>
            </a:fld>
            <a:endParaRPr lang="en-US"/>
          </a:p>
        </p:txBody>
      </p:sp>
    </p:spTree>
    <p:extLst>
      <p:ext uri="{BB962C8B-B14F-4D97-AF65-F5344CB8AC3E}">
        <p14:creationId xmlns:p14="http://schemas.microsoft.com/office/powerpoint/2010/main" val="2123107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5</a:t>
            </a:fld>
            <a:endParaRPr lang="en-US"/>
          </a:p>
        </p:txBody>
      </p:sp>
    </p:spTree>
    <p:extLst>
      <p:ext uri="{BB962C8B-B14F-4D97-AF65-F5344CB8AC3E}">
        <p14:creationId xmlns:p14="http://schemas.microsoft.com/office/powerpoint/2010/main" val="97423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6</a:t>
            </a:fld>
            <a:endParaRPr lang="en-US"/>
          </a:p>
        </p:txBody>
      </p:sp>
    </p:spTree>
    <p:extLst>
      <p:ext uri="{BB962C8B-B14F-4D97-AF65-F5344CB8AC3E}">
        <p14:creationId xmlns:p14="http://schemas.microsoft.com/office/powerpoint/2010/main" val="137219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7</a:t>
            </a:fld>
            <a:endParaRPr lang="en-US"/>
          </a:p>
        </p:txBody>
      </p:sp>
    </p:spTree>
    <p:extLst>
      <p:ext uri="{BB962C8B-B14F-4D97-AF65-F5344CB8AC3E}">
        <p14:creationId xmlns:p14="http://schemas.microsoft.com/office/powerpoint/2010/main" val="149835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8</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9</a:t>
            </a:fld>
            <a:endParaRPr lang="en-US"/>
          </a:p>
        </p:txBody>
      </p:sp>
    </p:spTree>
    <p:extLst>
      <p:ext uri="{BB962C8B-B14F-4D97-AF65-F5344CB8AC3E}">
        <p14:creationId xmlns:p14="http://schemas.microsoft.com/office/powerpoint/2010/main" val="859443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www.un.org</a:t>
            </a:r>
            <a:r>
              <a:rPr lang="en-US" dirty="0" smtClean="0"/>
              <a:t>/</a:t>
            </a:r>
            <a:r>
              <a:rPr lang="en-US" dirty="0" err="1" smtClean="0"/>
              <a:t>waterforlifedecade</a:t>
            </a:r>
            <a:r>
              <a:rPr lang="en-US" dirty="0" smtClean="0"/>
              <a:t>/</a:t>
            </a:r>
            <a:r>
              <a:rPr lang="en-US" dirty="0" err="1" smtClean="0"/>
              <a:t>iwrm.shtml</a:t>
            </a:r>
            <a:endParaRPr lang="en-US" smtClean="0"/>
          </a:p>
          <a:p>
            <a:endParaRPr lang="en-US"/>
          </a:p>
        </p:txBody>
      </p:sp>
      <p:sp>
        <p:nvSpPr>
          <p:cNvPr id="4" name="Slide Number Placeholder 3"/>
          <p:cNvSpPr>
            <a:spLocks noGrp="1"/>
          </p:cNvSpPr>
          <p:nvPr>
            <p:ph type="sldNum" sz="quarter" idx="10"/>
          </p:nvPr>
        </p:nvSpPr>
        <p:spPr/>
        <p:txBody>
          <a:bodyPr/>
          <a:lstStyle/>
          <a:p>
            <a:fld id="{0203A099-37C4-7642-9CFD-DFABEA82D8CF}" type="slidenum">
              <a:rPr lang="en-US" smtClean="0"/>
              <a:t>10</a:t>
            </a:fld>
            <a:endParaRPr lang="en-US"/>
          </a:p>
        </p:txBody>
      </p:sp>
    </p:spTree>
    <p:extLst>
      <p:ext uri="{BB962C8B-B14F-4D97-AF65-F5344CB8AC3E}">
        <p14:creationId xmlns:p14="http://schemas.microsoft.com/office/powerpoint/2010/main" val="85944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9/26/17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9/26/17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9/26/17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9/26/17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9/26/17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9/26/17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9/26/17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4" Type="http://schemas.openxmlformats.org/officeDocument/2006/relationships/image" Target="../media/image7.png"/><Relationship Id="rId5" Type="http://schemas.openxmlformats.org/officeDocument/2006/relationships/oleObject" Target="../embeddings/Microsoft_Equation1.bin"/><Relationship Id="rId6"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oleObject" Target="../embeddings/Microsoft_Equation2.bin"/><Relationship Id="rId5" Type="http://schemas.openxmlformats.org/officeDocument/2006/relationships/image" Target="../media/image11.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4" Type="http://schemas.openxmlformats.org/officeDocument/2006/relationships/oleObject" Target="../embeddings/Microsoft_Equation3.bin"/><Relationship Id="rId5" Type="http://schemas.openxmlformats.org/officeDocument/2006/relationships/image" Target="../media/image11.emf"/><Relationship Id="rId6" Type="http://schemas.openxmlformats.org/officeDocument/2006/relationships/oleObject" Target="../embeddings/Microsoft_Equation4.bin"/><Relationship Id="rId7" Type="http://schemas.openxmlformats.org/officeDocument/2006/relationships/image" Target="../media/image12.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4" Type="http://schemas.openxmlformats.org/officeDocument/2006/relationships/oleObject" Target="../embeddings/Microsoft_Equation5.bin"/><Relationship Id="rId5" Type="http://schemas.openxmlformats.org/officeDocument/2006/relationships/image" Target="../media/image11.emf"/><Relationship Id="rId6" Type="http://schemas.openxmlformats.org/officeDocument/2006/relationships/oleObject" Target="../embeddings/Microsoft_Equation6.bin"/><Relationship Id="rId7" Type="http://schemas.openxmlformats.org/officeDocument/2006/relationships/image" Target="../media/image13.emf"/><Relationship Id="rId8" Type="http://schemas.openxmlformats.org/officeDocument/2006/relationships/oleObject" Target="../embeddings/Microsoft_Equation7.bin"/><Relationship Id="rId9"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oleObject" Target="../embeddings/Microsoft_Equation8.bin"/><Relationship Id="rId5" Type="http://schemas.openxmlformats.org/officeDocument/2006/relationships/image" Target="../media/image11.emf"/><Relationship Id="rId6" Type="http://schemas.openxmlformats.org/officeDocument/2006/relationships/oleObject" Target="../embeddings/Microsoft_Equation9.bin"/><Relationship Id="rId7" Type="http://schemas.openxmlformats.org/officeDocument/2006/relationships/image" Target="../media/image13.emf"/><Relationship Id="rId8" Type="http://schemas.openxmlformats.org/officeDocument/2006/relationships/oleObject" Target="../embeddings/Microsoft_Equation10.bin"/><Relationship Id="rId9" Type="http://schemas.openxmlformats.org/officeDocument/2006/relationships/image" Target="../media/image14.emf"/><Relationship Id="rId10" Type="http://schemas.openxmlformats.org/officeDocument/2006/relationships/oleObject" Target="../embeddings/Microsoft_Equation11.bin"/><Relationship Id="rId11" Type="http://schemas.openxmlformats.org/officeDocument/2006/relationships/image" Target="../media/image12.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Water Resources Management</a:t>
            </a:r>
            <a:endParaRPr lang="en-US" dirty="0"/>
          </a:p>
        </p:txBody>
      </p:sp>
      <p:sp>
        <p:nvSpPr>
          <p:cNvPr id="3" name="Subtitle 2"/>
          <p:cNvSpPr>
            <a:spLocks noGrp="1"/>
          </p:cNvSpPr>
          <p:nvPr>
            <p:ph type="subTitle" idx="1"/>
          </p:nvPr>
        </p:nvSpPr>
        <p:spPr/>
        <p:txBody>
          <a:bodyPr/>
          <a:lstStyle/>
          <a:p>
            <a:r>
              <a:rPr lang="en-US" dirty="0" smtClean="0"/>
              <a:t>Lecture 5 </a:t>
            </a:r>
            <a:r>
              <a:rPr lang="mr-IN" dirty="0" smtClean="0"/>
              <a:t>–</a:t>
            </a:r>
            <a:r>
              <a:rPr lang="en-US" dirty="0" smtClean="0"/>
              <a:t> linear programming </a:t>
            </a:r>
          </a:p>
        </p:txBody>
      </p:sp>
    </p:spTree>
    <p:extLst>
      <p:ext uri="{BB962C8B-B14F-4D97-AF65-F5344CB8AC3E}">
        <p14:creationId xmlns:p14="http://schemas.microsoft.com/office/powerpoint/2010/main" val="99850242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What is the best allocation of operators (machines) to minimize daily cost and meet scheduling requirements?</a:t>
            </a:r>
            <a:endParaRPr lang="en-US" sz="2800" dirty="0"/>
          </a:p>
          <a:p>
            <a:endParaRPr lang="en-US" sz="2800" dirty="0" smtClean="0"/>
          </a:p>
        </p:txBody>
      </p:sp>
    </p:spTree>
    <p:extLst>
      <p:ext uri="{BB962C8B-B14F-4D97-AF65-F5344CB8AC3E}">
        <p14:creationId xmlns:p14="http://schemas.microsoft.com/office/powerpoint/2010/main" val="361522832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As with all allocation problems (regardless of linearity) we need a goal.   </a:t>
            </a:r>
          </a:p>
          <a:p>
            <a:r>
              <a:rPr lang="en-US" sz="3200" dirty="0" smtClean="0"/>
              <a:t>In this example the goal is to minimize the daily machine cost, so the cost (objective) function is expressed as</a:t>
            </a:r>
          </a:p>
          <a:p>
            <a:pPr marL="0" indent="0" algn="ctr">
              <a:buNone/>
            </a:pPr>
            <a:r>
              <a:rPr lang="en-US" sz="3200" dirty="0" smtClean="0"/>
              <a:t>COST(</a:t>
            </a:r>
            <a:r>
              <a:rPr lang="en-US" sz="3200" b="1" dirty="0" smtClean="0"/>
              <a:t>x</a:t>
            </a:r>
            <a:r>
              <a:rPr lang="en-US" sz="3200" dirty="0" smtClean="0"/>
              <a:t>) = $394x</a:t>
            </a:r>
            <a:r>
              <a:rPr lang="en-US" sz="3200" baseline="-25000" dirty="0" smtClean="0"/>
              <a:t>1</a:t>
            </a:r>
            <a:r>
              <a:rPr lang="en-US" sz="3200" dirty="0" smtClean="0"/>
              <a:t> + $1110x</a:t>
            </a:r>
            <a:r>
              <a:rPr lang="en-US" sz="3200" baseline="-25000" dirty="0" smtClean="0"/>
              <a:t>2</a:t>
            </a:r>
          </a:p>
          <a:p>
            <a:pPr marL="0" indent="0">
              <a:buNone/>
            </a:pPr>
            <a:r>
              <a:rPr lang="en-US" sz="3200" dirty="0" smtClean="0"/>
              <a:t>Where,</a:t>
            </a:r>
            <a:br>
              <a:rPr lang="en-US" sz="3200" dirty="0" smtClean="0"/>
            </a:br>
            <a:r>
              <a:rPr lang="en-US" sz="3200" dirty="0" smtClean="0"/>
              <a:t>x</a:t>
            </a:r>
            <a:r>
              <a:rPr lang="en-US" sz="3200" baseline="-25000" dirty="0" smtClean="0"/>
              <a:t>1 </a:t>
            </a:r>
            <a:r>
              <a:rPr lang="en-US" sz="3200" dirty="0" smtClean="0"/>
              <a:t>is the number of operators assigned to a Type 1 machine</a:t>
            </a:r>
            <a:br>
              <a:rPr lang="en-US" sz="3200" dirty="0" smtClean="0"/>
            </a:br>
            <a:r>
              <a:rPr lang="en-US" sz="3200" dirty="0" smtClean="0"/>
              <a:t>x</a:t>
            </a:r>
            <a:r>
              <a:rPr lang="en-US" sz="3200" baseline="-25000" dirty="0" smtClean="0"/>
              <a:t>2 </a:t>
            </a:r>
            <a:r>
              <a:rPr lang="en-US" sz="3200" dirty="0" smtClean="0"/>
              <a:t>is the number of operators assigned to a Type 2 machine.</a:t>
            </a:r>
            <a:endParaRPr lang="en-US" sz="3200" dirty="0"/>
          </a:p>
          <a:p>
            <a:endParaRPr lang="en-US" sz="3200" dirty="0" smtClean="0"/>
          </a:p>
        </p:txBody>
      </p:sp>
    </p:spTree>
    <p:extLst>
      <p:ext uri="{BB962C8B-B14F-4D97-AF65-F5344CB8AC3E}">
        <p14:creationId xmlns:p14="http://schemas.microsoft.com/office/powerpoint/2010/main" val="14225450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Next we need to explicitly state the constraint set.</a:t>
            </a:r>
          </a:p>
          <a:p>
            <a:r>
              <a:rPr lang="en-US" sz="3200" dirty="0" smtClean="0"/>
              <a:t>The first constraint is on the total amount of material that can be transported off the site as a function of machine count </a:t>
            </a:r>
            <a:r>
              <a:rPr lang="mr-IN" sz="3200" dirty="0" smtClean="0"/>
              <a:t>–</a:t>
            </a:r>
            <a:r>
              <a:rPr lang="en-US" sz="3200" dirty="0" smtClean="0"/>
              <a:t> in </a:t>
            </a:r>
            <a:r>
              <a:rPr lang="en-US" sz="3200" dirty="0"/>
              <a:t>this </a:t>
            </a:r>
            <a:r>
              <a:rPr lang="en-US" sz="3200" dirty="0" smtClean="0"/>
              <a:t>case</a:t>
            </a:r>
            <a:endParaRPr lang="en-US" sz="3200" dirty="0"/>
          </a:p>
          <a:p>
            <a:pPr marL="0" indent="0" algn="ctr">
              <a:buNone/>
            </a:pPr>
            <a:r>
              <a:rPr lang="en-US" sz="3200" dirty="0" smtClean="0"/>
              <a:t>200 x</a:t>
            </a:r>
            <a:r>
              <a:rPr lang="en-US" sz="3200" baseline="-25000" dirty="0" smtClean="0"/>
              <a:t>1</a:t>
            </a:r>
            <a:r>
              <a:rPr lang="en-US" sz="3200" dirty="0" smtClean="0"/>
              <a:t> </a:t>
            </a:r>
            <a:r>
              <a:rPr lang="en-US" sz="3200" dirty="0"/>
              <a:t>+ </a:t>
            </a:r>
            <a:r>
              <a:rPr lang="en-US" sz="3200" dirty="0" smtClean="0"/>
              <a:t>1000 x</a:t>
            </a:r>
            <a:r>
              <a:rPr lang="en-US" sz="3200" baseline="-25000" dirty="0" smtClean="0"/>
              <a:t>2</a:t>
            </a:r>
            <a:r>
              <a:rPr lang="en-US" sz="3200" dirty="0" smtClean="0"/>
              <a:t> &lt;= 10,000 (Dump Trucks)</a:t>
            </a: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80744129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minimum trenching requirements for each trench width</a:t>
            </a:r>
          </a:p>
          <a:p>
            <a:endParaRPr lang="en-US" sz="3200" dirty="0"/>
          </a:p>
          <a:p>
            <a:pPr marL="0" indent="0" algn="ctr">
              <a:buNone/>
            </a:pPr>
            <a:r>
              <a:rPr lang="en-US" sz="3200" dirty="0" smtClean="0"/>
              <a:t>200 x</a:t>
            </a:r>
            <a:r>
              <a:rPr lang="en-US" sz="3200" baseline="-25000" dirty="0" smtClean="0"/>
              <a:t>1 </a:t>
            </a:r>
            <a:r>
              <a:rPr lang="en-US" sz="3200" dirty="0" smtClean="0">
                <a:solidFill>
                  <a:schemeClr val="tx1">
                    <a:alpha val="0"/>
                  </a:schemeClr>
                </a:solidFill>
              </a:rPr>
              <a:t>+</a:t>
            </a:r>
            <a:r>
              <a:rPr lang="en-US" sz="3200" dirty="0" smtClean="0"/>
              <a:t> </a:t>
            </a:r>
            <a:r>
              <a:rPr lang="en-US" sz="3200" dirty="0" smtClean="0">
                <a:solidFill>
                  <a:schemeClr val="tx1">
                    <a:alpha val="0"/>
                  </a:schemeClr>
                </a:solidFill>
              </a:rPr>
              <a:t>0000</a:t>
            </a:r>
            <a:r>
              <a:rPr lang="en-US" sz="3200" dirty="0" smtClean="0"/>
              <a:t> </a:t>
            </a:r>
            <a:r>
              <a:rPr lang="en-US" sz="3200" dirty="0" smtClean="0">
                <a:solidFill>
                  <a:schemeClr val="tx1">
                    <a:alpha val="0"/>
                  </a:schemeClr>
                </a:solidFill>
              </a:rPr>
              <a:t>x</a:t>
            </a:r>
            <a:r>
              <a:rPr lang="en-US" sz="3200" baseline="-25000" dirty="0" smtClean="0">
                <a:solidFill>
                  <a:schemeClr val="tx1">
                    <a:alpha val="0"/>
                  </a:schemeClr>
                </a:solidFill>
              </a:rPr>
              <a:t>2</a:t>
            </a:r>
            <a:r>
              <a:rPr lang="en-US" sz="3200" dirty="0" smtClean="0"/>
              <a:t> &gt;= 1,600 (  6-foot trench)</a:t>
            </a:r>
            <a:br>
              <a:rPr lang="en-US" sz="3200" dirty="0" smtClean="0"/>
            </a:br>
            <a:r>
              <a:rPr lang="en-US" sz="3200" dirty="0" smtClean="0">
                <a:solidFill>
                  <a:schemeClr val="tx1">
                    <a:alpha val="0"/>
                  </a:schemeClr>
                </a:solidFill>
              </a:rPr>
              <a:t>000</a:t>
            </a:r>
            <a:r>
              <a:rPr lang="en-US" sz="3200" dirty="0" smtClean="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a:t>
            </a:r>
            <a:r>
              <a:rPr lang="en-US" sz="3200" dirty="0" smtClean="0">
                <a:solidFill>
                  <a:schemeClr val="tx1">
                    <a:alpha val="0"/>
                  </a:schemeClr>
                </a:solidFill>
              </a:rPr>
              <a:t>+ </a:t>
            </a:r>
            <a:r>
              <a:rPr lang="en-US" sz="3200" dirty="0" smtClean="0"/>
              <a:t>1000 </a:t>
            </a:r>
            <a:r>
              <a:rPr lang="en-US" sz="3200" dirty="0"/>
              <a:t>x</a:t>
            </a:r>
            <a:r>
              <a:rPr lang="en-US" sz="3200" baseline="-25000" dirty="0"/>
              <a:t>2</a:t>
            </a:r>
            <a:r>
              <a:rPr lang="en-US" sz="3200" dirty="0"/>
              <a:t> </a:t>
            </a:r>
            <a:r>
              <a:rPr lang="en-US" sz="3200" dirty="0" smtClean="0"/>
              <a:t>&gt;= 3,000 (18-foot trench)</a:t>
            </a: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353245214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next constraint is on the total number of operators and supply of machines available</a:t>
            </a:r>
            <a:endParaRPr lang="en-US" sz="3200" dirty="0" smtClean="0"/>
          </a:p>
          <a:p>
            <a:pPr marL="0" indent="0" algn="ctr">
              <a:buNone/>
            </a:pPr>
            <a:r>
              <a:rPr lang="en-US" sz="3200" dirty="0" smtClean="0"/>
              <a:t>x</a:t>
            </a:r>
            <a:r>
              <a:rPr lang="en-US" sz="3200" baseline="-25000" dirty="0" smtClean="0"/>
              <a:t>1 </a:t>
            </a:r>
            <a:r>
              <a:rPr lang="en-US" sz="3200" dirty="0" smtClean="0"/>
              <a:t>+ </a:t>
            </a:r>
            <a:r>
              <a:rPr lang="en-US" sz="3200" dirty="0" smtClean="0">
                <a:solidFill>
                  <a:schemeClr val="tx1">
                    <a:alpha val="0"/>
                  </a:schemeClr>
                </a:solidFill>
              </a:rPr>
              <a:t>0 </a:t>
            </a:r>
            <a:r>
              <a:rPr lang="en-US" sz="3200" dirty="0" smtClean="0"/>
              <a:t>x</a:t>
            </a:r>
            <a:r>
              <a:rPr lang="en-US" sz="3200" baseline="-25000" dirty="0" smtClean="0"/>
              <a:t>2</a:t>
            </a:r>
            <a:r>
              <a:rPr lang="en-US" sz="3200" dirty="0" smtClean="0"/>
              <a:t> &lt;= 12 ( Operators   )</a:t>
            </a:r>
            <a:br>
              <a:rPr lang="en-US" sz="3200" dirty="0" smtClean="0"/>
            </a:b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&lt;= 12 (Type 1 Available)</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&lt;= 12 (Type 2 Available)</a:t>
            </a:r>
            <a:endParaRPr lang="en-US" sz="3200" baseline="-25000" dirty="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5627165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SETTING UP A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constraint is non-negativity</a:t>
            </a:r>
            <a:br>
              <a:rPr lang="en-US" sz="3200" dirty="0" smtClean="0"/>
            </a:br>
            <a:endParaRPr lang="en-US" sz="3200" dirty="0" smtClean="0"/>
          </a:p>
          <a:p>
            <a:pPr marL="0" indent="0" algn="ctr">
              <a:buNone/>
            </a:pPr>
            <a:r>
              <a:rPr lang="en-US" sz="3200" dirty="0" smtClean="0">
                <a:solidFill>
                  <a:schemeClr val="tx1">
                    <a:alpha val="0"/>
                  </a:schemeClr>
                </a:solidFill>
              </a:rPr>
              <a:t>000</a:t>
            </a:r>
            <a:r>
              <a:rPr lang="en-US" sz="3200" dirty="0" smtClean="0"/>
              <a:t>x</a:t>
            </a:r>
            <a:r>
              <a:rPr lang="en-US" sz="3200" baseline="-25000" dirty="0" smtClean="0"/>
              <a:t>1</a:t>
            </a:r>
            <a:r>
              <a:rPr lang="en-US" sz="3200" dirty="0" smtClean="0"/>
              <a:t> </a:t>
            </a:r>
            <a:r>
              <a:rPr lang="en-US" sz="3200" dirty="0" smtClean="0">
                <a:solidFill>
                  <a:schemeClr val="tx1">
                    <a:alpha val="0"/>
                  </a:schemeClr>
                </a:solidFill>
              </a:rPr>
              <a:t>+ 0 x</a:t>
            </a:r>
            <a:r>
              <a:rPr lang="en-US" sz="3200" baseline="-25000" dirty="0" smtClean="0">
                <a:solidFill>
                  <a:schemeClr val="tx1">
                    <a:alpha val="0"/>
                  </a:schemeClr>
                </a:solidFill>
              </a:rPr>
              <a:t>2</a:t>
            </a:r>
            <a:r>
              <a:rPr lang="en-US" sz="3200" dirty="0" smtClean="0">
                <a:solidFill>
                  <a:schemeClr val="tx1">
                    <a:alpha val="0"/>
                  </a:schemeClr>
                </a:solidFill>
              </a:rPr>
              <a:t> </a:t>
            </a:r>
            <a:r>
              <a:rPr lang="en-US" sz="3200" dirty="0" smtClean="0"/>
              <a:t>&gt;= 0 </a:t>
            </a:r>
          </a:p>
          <a:p>
            <a:pPr marL="0" indent="0" algn="ctr">
              <a:buNone/>
            </a:pPr>
            <a:r>
              <a:rPr lang="en-US" sz="3200" dirty="0" smtClean="0">
                <a:solidFill>
                  <a:schemeClr val="tx1">
                    <a:alpha val="0"/>
                  </a:schemeClr>
                </a:solidFill>
              </a:rPr>
              <a:t>00   x</a:t>
            </a:r>
            <a:r>
              <a:rPr lang="en-US" sz="3200" baseline="-25000" dirty="0" smtClean="0">
                <a:solidFill>
                  <a:schemeClr val="tx1">
                    <a:alpha val="0"/>
                  </a:schemeClr>
                </a:solidFill>
              </a:rPr>
              <a:t>1</a:t>
            </a:r>
            <a:r>
              <a:rPr lang="en-US" sz="3200" dirty="0" smtClean="0">
                <a:solidFill>
                  <a:schemeClr val="tx1">
                    <a:alpha val="0"/>
                  </a:schemeClr>
                </a:solidFill>
              </a:rPr>
              <a:t> + 0 </a:t>
            </a:r>
            <a:r>
              <a:rPr lang="en-US" sz="3200" dirty="0" smtClean="0"/>
              <a:t>x</a:t>
            </a:r>
            <a:r>
              <a:rPr lang="en-US" sz="3200" baseline="-25000" dirty="0" smtClean="0"/>
              <a:t>2</a:t>
            </a:r>
            <a:r>
              <a:rPr lang="en-US" sz="3200" dirty="0" smtClean="0"/>
              <a:t> &gt;= 0</a:t>
            </a:r>
            <a:endParaRPr lang="en-US" sz="3200" baseline="-25000" dirty="0" smtClean="0"/>
          </a:p>
          <a:p>
            <a:pPr marL="0" indent="0" algn="ctr">
              <a:buNone/>
            </a:pPr>
            <a:endParaRPr lang="en-US" sz="3200" baseline="-250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225208961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Lastly we need to decide if we are minimizing or maximizing the objective function </a:t>
            </a:r>
            <a:r>
              <a:rPr lang="mr-IN" sz="3200" dirty="0" smtClean="0"/>
              <a:t>–</a:t>
            </a:r>
            <a:r>
              <a:rPr lang="en-US" sz="3200" dirty="0" smtClean="0"/>
              <a:t> in this example, it is minimization.</a:t>
            </a:r>
            <a:endParaRPr lang="en-US" sz="3200" dirty="0"/>
          </a:p>
          <a:p>
            <a:r>
              <a:rPr lang="en-US" sz="3200" dirty="0" smtClean="0"/>
              <a:t>Next we will write the entire model at once, the result is the linear programming problem</a:t>
            </a:r>
            <a:endParaRPr lang="en-US" sz="3200" dirty="0"/>
          </a:p>
          <a:p>
            <a:pPr marL="0" indent="0" algn="ctr">
              <a:buNone/>
            </a:pPr>
            <a:endParaRPr lang="en-US" sz="3200" baseline="-25000" dirty="0"/>
          </a:p>
          <a:p>
            <a:endParaRPr lang="en-US" sz="3200" dirty="0" smtClean="0"/>
          </a:p>
          <a:p>
            <a:endParaRPr lang="en-US" sz="3200" dirty="0" smtClean="0"/>
          </a:p>
        </p:txBody>
      </p:sp>
    </p:spTree>
    <p:extLst>
      <p:ext uri="{BB962C8B-B14F-4D97-AF65-F5344CB8AC3E}">
        <p14:creationId xmlns:p14="http://schemas.microsoft.com/office/powerpoint/2010/main" val="196495763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3200" dirty="0" smtClean="0"/>
              <a:t>Min COST</a:t>
            </a:r>
            <a:r>
              <a:rPr lang="en-US" sz="3200" dirty="0"/>
              <a:t>(</a:t>
            </a:r>
            <a:r>
              <a:rPr lang="en-US" sz="3200" b="1" dirty="0"/>
              <a:t>x</a:t>
            </a:r>
            <a:r>
              <a:rPr lang="en-US" sz="3200" dirty="0"/>
              <a:t>) = $394x</a:t>
            </a:r>
            <a:r>
              <a:rPr lang="en-US" sz="3200" baseline="-25000" dirty="0"/>
              <a:t>1</a:t>
            </a:r>
            <a:r>
              <a:rPr lang="en-US" sz="3200" dirty="0"/>
              <a:t> + $</a:t>
            </a:r>
            <a:r>
              <a:rPr lang="en-US" sz="3200" dirty="0" smtClean="0"/>
              <a:t>1110x</a:t>
            </a:r>
            <a:r>
              <a:rPr lang="en-US" sz="3200" baseline="-25000" dirty="0" smtClean="0"/>
              <a:t>2</a:t>
            </a:r>
          </a:p>
          <a:p>
            <a:pPr marL="0" indent="0">
              <a:buNone/>
            </a:pPr>
            <a:r>
              <a:rPr lang="en-US" sz="3200" dirty="0" smtClean="0"/>
              <a:t>Subject to</a:t>
            </a:r>
          </a:p>
          <a:p>
            <a:pPr marL="0" indent="0">
              <a:buNone/>
            </a:pPr>
            <a:r>
              <a:rPr lang="en-US" sz="3200" dirty="0"/>
              <a:t>200 x</a:t>
            </a:r>
            <a:r>
              <a:rPr lang="en-US" sz="3200" baseline="-25000" dirty="0"/>
              <a:t>1</a:t>
            </a:r>
            <a:r>
              <a:rPr lang="en-US" sz="3200" dirty="0"/>
              <a:t> + 1000 x</a:t>
            </a:r>
            <a:r>
              <a:rPr lang="en-US" sz="3200" baseline="-25000" dirty="0"/>
              <a:t>2</a:t>
            </a:r>
            <a:r>
              <a:rPr lang="en-US" sz="3200" dirty="0"/>
              <a:t> &lt;= 10,000 </a:t>
            </a:r>
            <a:r>
              <a:rPr lang="en-US" sz="3200" dirty="0" smtClean="0"/>
              <a:t>        (</a:t>
            </a:r>
            <a:r>
              <a:rPr lang="en-US" sz="3200" dirty="0"/>
              <a:t>Dump Trucks)</a:t>
            </a:r>
            <a:endParaRPr lang="en-US" sz="3200" baseline="-25000" dirty="0"/>
          </a:p>
          <a:p>
            <a:pPr marL="0" indent="0">
              <a:buNone/>
            </a:pPr>
            <a:r>
              <a:rPr lang="en-US" sz="3200" dirty="0"/>
              <a:t>200 x</a:t>
            </a:r>
            <a:r>
              <a:rPr lang="en-US" sz="3200" baseline="-25000" dirty="0"/>
              <a:t>1 </a:t>
            </a:r>
            <a:r>
              <a:rPr lang="en-US" sz="3200" dirty="0">
                <a:solidFill>
                  <a:schemeClr val="tx1">
                    <a:alpha val="0"/>
                  </a:schemeClr>
                </a:solidFill>
              </a:rPr>
              <a:t>+</a:t>
            </a:r>
            <a:r>
              <a:rPr lang="en-US" sz="3200" dirty="0"/>
              <a:t> </a:t>
            </a:r>
            <a:r>
              <a:rPr lang="en-US" sz="3200" dirty="0">
                <a:solidFill>
                  <a:schemeClr val="tx1">
                    <a:alpha val="0"/>
                  </a:schemeClr>
                </a:solidFill>
              </a:rPr>
              <a:t>0000</a:t>
            </a:r>
            <a:r>
              <a:rPr lang="en-US" sz="3200" dirty="0"/>
              <a:t> </a:t>
            </a:r>
            <a:r>
              <a:rPr lang="en-US" sz="3200" dirty="0">
                <a:solidFill>
                  <a:schemeClr val="tx1">
                    <a:alpha val="0"/>
                  </a:schemeClr>
                </a:solidFill>
              </a:rPr>
              <a:t>x</a:t>
            </a:r>
            <a:r>
              <a:rPr lang="en-US" sz="3200" baseline="-25000" dirty="0">
                <a:solidFill>
                  <a:schemeClr val="tx1">
                    <a:alpha val="0"/>
                  </a:schemeClr>
                </a:solidFill>
              </a:rPr>
              <a:t>2</a:t>
            </a:r>
            <a:r>
              <a:rPr lang="en-US" sz="3200" dirty="0"/>
              <a:t> &gt;= 1,600 </a:t>
            </a:r>
            <a:r>
              <a:rPr lang="en-US" sz="3200" dirty="0" smtClean="0"/>
              <a:t>          (6</a:t>
            </a:r>
            <a:r>
              <a:rPr lang="en-US" sz="3200" dirty="0"/>
              <a:t>-foot trench)</a:t>
            </a:r>
            <a:br>
              <a:rPr lang="en-US" sz="3200" dirty="0"/>
            </a:br>
            <a:r>
              <a:rPr lang="en-US" sz="3200" dirty="0">
                <a:solidFill>
                  <a:schemeClr val="tx1">
                    <a:alpha val="0"/>
                  </a:schemeClr>
                </a:solidFill>
              </a:rPr>
              <a:t>000</a:t>
            </a:r>
            <a:r>
              <a:rPr lang="en-US" sz="3200" dirty="0"/>
              <a:t> </a:t>
            </a:r>
            <a:r>
              <a:rPr lang="en-US" sz="3200" dirty="0">
                <a:solidFill>
                  <a:schemeClr val="tx1">
                    <a:alpha val="0"/>
                  </a:schemeClr>
                </a:solidFill>
              </a:rPr>
              <a:t>x</a:t>
            </a:r>
            <a:r>
              <a:rPr lang="en-US" sz="3200" baseline="-25000" dirty="0">
                <a:solidFill>
                  <a:schemeClr val="tx1">
                    <a:alpha val="0"/>
                  </a:schemeClr>
                </a:solidFill>
              </a:rPr>
              <a:t>1</a:t>
            </a:r>
            <a:r>
              <a:rPr lang="en-US" sz="3200" dirty="0">
                <a:solidFill>
                  <a:schemeClr val="tx1">
                    <a:alpha val="0"/>
                  </a:schemeClr>
                </a:solidFill>
              </a:rPr>
              <a:t> + </a:t>
            </a:r>
            <a:r>
              <a:rPr lang="en-US" sz="3200" dirty="0"/>
              <a:t>1000 x</a:t>
            </a:r>
            <a:r>
              <a:rPr lang="en-US" sz="3200" baseline="-25000" dirty="0"/>
              <a:t>2</a:t>
            </a:r>
            <a:r>
              <a:rPr lang="en-US" sz="3200" dirty="0"/>
              <a:t> &gt;= 3,000 </a:t>
            </a:r>
            <a:r>
              <a:rPr lang="en-US" sz="3200" dirty="0" smtClean="0"/>
              <a:t>         (</a:t>
            </a:r>
            <a:r>
              <a:rPr lang="en-US" sz="3200" dirty="0"/>
              <a:t>18-foot trench</a:t>
            </a:r>
            <a:r>
              <a:rPr lang="en-US" sz="3200" dirty="0" smtClean="0"/>
              <a:t>)</a:t>
            </a:r>
            <a:br>
              <a:rPr lang="en-US" sz="3200" dirty="0" smtClean="0"/>
            </a:br>
            <a:r>
              <a:rPr lang="en-US" sz="3200" dirty="0" smtClean="0"/>
              <a:t>       x</a:t>
            </a:r>
            <a:r>
              <a:rPr lang="en-US" sz="3200" baseline="-25000" dirty="0" smtClean="0"/>
              <a:t>1          </a:t>
            </a:r>
            <a:r>
              <a:rPr lang="en-US" sz="3200" dirty="0" smtClean="0"/>
              <a:t>+ </a:t>
            </a:r>
            <a:r>
              <a:rPr lang="en-US" sz="3200" dirty="0">
                <a:solidFill>
                  <a:schemeClr val="tx1">
                    <a:alpha val="0"/>
                  </a:schemeClr>
                </a:solidFill>
              </a:rPr>
              <a:t>0 </a:t>
            </a:r>
            <a:r>
              <a:rPr lang="en-US" sz="3200" dirty="0"/>
              <a:t>x</a:t>
            </a:r>
            <a:r>
              <a:rPr lang="en-US" sz="3200" baseline="-25000" dirty="0"/>
              <a:t>2</a:t>
            </a:r>
            <a:r>
              <a:rPr lang="en-US" sz="3200" dirty="0"/>
              <a:t> &lt;= 12 </a:t>
            </a:r>
            <a:r>
              <a:rPr lang="en-US" sz="3200" dirty="0" smtClean="0"/>
              <a:t>              (Operators)</a:t>
            </a:r>
          </a:p>
          <a:p>
            <a:pPr marL="0" indent="0">
              <a:buNone/>
            </a:pPr>
            <a:r>
              <a:rPr lang="en-US" sz="3200" dirty="0"/>
              <a:t> </a:t>
            </a:r>
            <a:r>
              <a:rPr lang="en-US" sz="3200" dirty="0" smtClean="0"/>
              <a:t>      x</a:t>
            </a:r>
            <a:r>
              <a:rPr lang="en-US" sz="3200" baseline="-25000" dirty="0" smtClean="0"/>
              <a:t>1</a:t>
            </a:r>
            <a:r>
              <a:rPr lang="en-US" sz="3200" dirty="0" smtClean="0"/>
              <a:t> </a:t>
            </a:r>
            <a:r>
              <a:rPr lang="en-US" sz="3200" dirty="0">
                <a:solidFill>
                  <a:schemeClr val="tx1">
                    <a:alpha val="0"/>
                  </a:schemeClr>
                </a:solidFill>
              </a:rPr>
              <a:t>+ 0 x</a:t>
            </a:r>
            <a:r>
              <a:rPr lang="en-US" sz="3200" baseline="-25000" dirty="0">
                <a:solidFill>
                  <a:schemeClr val="tx1">
                    <a:alpha val="0"/>
                  </a:schemeClr>
                </a:solidFill>
              </a:rPr>
              <a:t>2</a:t>
            </a:r>
            <a:r>
              <a:rPr lang="en-US" sz="3200" dirty="0">
                <a:solidFill>
                  <a:schemeClr val="tx1">
                    <a:alpha val="0"/>
                  </a:schemeClr>
                </a:solidFill>
              </a:rPr>
              <a:t> </a:t>
            </a:r>
            <a:r>
              <a:rPr lang="en-US" sz="3200" dirty="0" smtClean="0">
                <a:solidFill>
                  <a:schemeClr val="tx1">
                    <a:alpha val="0"/>
                  </a:schemeClr>
                </a:solidFill>
              </a:rPr>
              <a:t>     </a:t>
            </a:r>
            <a:r>
              <a:rPr lang="en-US" sz="3200" dirty="0" smtClean="0"/>
              <a:t>&lt;</a:t>
            </a:r>
            <a:r>
              <a:rPr lang="en-US" sz="3200" dirty="0"/>
              <a:t>= 12 </a:t>
            </a:r>
            <a:r>
              <a:rPr lang="en-US" sz="3200" dirty="0" smtClean="0"/>
              <a:t>               (</a:t>
            </a:r>
            <a:r>
              <a:rPr lang="en-US" sz="3200" dirty="0"/>
              <a:t>Type 1 Available</a:t>
            </a:r>
            <a:r>
              <a:rPr lang="en-US" sz="3200" dirty="0" smtClean="0"/>
              <a:t>)</a:t>
            </a:r>
          </a:p>
          <a:p>
            <a:pPr marL="0" indent="0">
              <a:buNone/>
            </a:pPr>
            <a:r>
              <a:rPr lang="en-US" sz="3200" dirty="0"/>
              <a:t> </a:t>
            </a:r>
            <a:r>
              <a:rPr lang="en-US" sz="3200" dirty="0" smtClean="0"/>
              <a:t>                      x</a:t>
            </a:r>
            <a:r>
              <a:rPr lang="en-US" sz="3200" baseline="-25000" dirty="0" smtClean="0"/>
              <a:t>2</a:t>
            </a:r>
            <a:r>
              <a:rPr lang="en-US" sz="3200" dirty="0" smtClean="0"/>
              <a:t> </a:t>
            </a:r>
            <a:r>
              <a:rPr lang="en-US" sz="3200" dirty="0"/>
              <a:t>&lt;= 12 </a:t>
            </a:r>
            <a:r>
              <a:rPr lang="en-US" sz="3200" dirty="0" smtClean="0"/>
              <a:t>              (</a:t>
            </a:r>
            <a:r>
              <a:rPr lang="en-US" sz="3200" dirty="0"/>
              <a:t>Type 2 Available)</a:t>
            </a:r>
            <a:endParaRPr lang="en-US" sz="3200" baseline="-25000" dirty="0"/>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19336083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Construction management linear program</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r>
              <a:rPr lang="en-US" sz="3200" dirty="0" smtClean="0"/>
              <a:t>The last two constraints are redundant (in this example!), so the LP is</a:t>
            </a:r>
          </a:p>
          <a:p>
            <a:pPr marL="0" indent="0">
              <a:buNone/>
            </a:pPr>
            <a:r>
              <a:rPr lang="en-US" dirty="0" smtClean="0"/>
              <a:t>Min COST</a:t>
            </a:r>
            <a:r>
              <a:rPr lang="en-US" dirty="0"/>
              <a:t>(</a:t>
            </a:r>
            <a:r>
              <a:rPr lang="en-US" b="1" dirty="0"/>
              <a:t>x</a:t>
            </a:r>
            <a:r>
              <a:rPr lang="en-US" dirty="0"/>
              <a:t>) = $394x</a:t>
            </a:r>
            <a:r>
              <a:rPr lang="en-US" baseline="-25000" dirty="0"/>
              <a:t>1</a:t>
            </a:r>
            <a:r>
              <a:rPr lang="en-US" dirty="0"/>
              <a:t> + $</a:t>
            </a:r>
            <a:r>
              <a:rPr lang="en-US" dirty="0" smtClean="0"/>
              <a:t>1110x</a:t>
            </a:r>
            <a:r>
              <a:rPr lang="en-US" baseline="-25000" dirty="0" smtClean="0"/>
              <a:t>2</a:t>
            </a:r>
          </a:p>
          <a:p>
            <a:pPr marL="0" indent="0">
              <a:buNone/>
            </a:pPr>
            <a:r>
              <a:rPr lang="en-US" dirty="0" smtClean="0"/>
              <a:t>Subject to</a:t>
            </a:r>
          </a:p>
          <a:p>
            <a:pPr marL="0" indent="0">
              <a:buNone/>
            </a:pPr>
            <a:r>
              <a:rPr lang="en-US" dirty="0" smtClean="0"/>
              <a:t>                        200 </a:t>
            </a:r>
            <a:r>
              <a:rPr lang="en-US" dirty="0"/>
              <a:t>x</a:t>
            </a:r>
            <a:r>
              <a:rPr lang="en-US" baseline="-25000" dirty="0"/>
              <a:t>1</a:t>
            </a:r>
            <a:r>
              <a:rPr lang="en-US" dirty="0"/>
              <a:t> + 1000 x</a:t>
            </a:r>
            <a:r>
              <a:rPr lang="en-US" baseline="-25000" dirty="0"/>
              <a:t>2</a:t>
            </a:r>
            <a:r>
              <a:rPr lang="en-US" dirty="0"/>
              <a:t> &lt;= 10,000 </a:t>
            </a:r>
            <a:r>
              <a:rPr lang="en-US" dirty="0" smtClean="0"/>
              <a:t>        (</a:t>
            </a:r>
            <a:r>
              <a:rPr lang="en-US" dirty="0"/>
              <a:t>Dump Trucks)</a:t>
            </a:r>
            <a:endParaRPr lang="en-US" baseline="-25000" dirty="0"/>
          </a:p>
          <a:p>
            <a:pPr marL="0" indent="0">
              <a:buNone/>
            </a:pPr>
            <a:r>
              <a:rPr lang="en-US" dirty="0" smtClean="0"/>
              <a:t>                        200 </a:t>
            </a:r>
            <a:r>
              <a:rPr lang="en-US" dirty="0"/>
              <a:t>x</a:t>
            </a:r>
            <a:r>
              <a:rPr lang="en-US" baseline="-25000" dirty="0"/>
              <a:t>1 </a:t>
            </a:r>
            <a:r>
              <a:rPr lang="en-US" dirty="0">
                <a:solidFill>
                  <a:schemeClr val="tx1">
                    <a:alpha val="0"/>
                  </a:schemeClr>
                </a:solidFill>
              </a:rPr>
              <a:t>+</a:t>
            </a:r>
            <a:r>
              <a:rPr lang="en-US" dirty="0"/>
              <a:t> </a:t>
            </a:r>
            <a:r>
              <a:rPr lang="en-US" dirty="0">
                <a:solidFill>
                  <a:schemeClr val="tx1">
                    <a:alpha val="0"/>
                  </a:schemeClr>
                </a:solidFill>
              </a:rPr>
              <a:t>0000</a:t>
            </a:r>
            <a:r>
              <a:rPr lang="en-US" dirty="0"/>
              <a:t> </a:t>
            </a:r>
            <a:r>
              <a:rPr lang="en-US" dirty="0">
                <a:solidFill>
                  <a:schemeClr val="tx1">
                    <a:alpha val="0"/>
                  </a:schemeClr>
                </a:solidFill>
              </a:rPr>
              <a:t>x</a:t>
            </a:r>
            <a:r>
              <a:rPr lang="en-US" baseline="-25000" dirty="0">
                <a:solidFill>
                  <a:schemeClr val="tx1">
                    <a:alpha val="0"/>
                  </a:schemeClr>
                </a:solidFill>
              </a:rPr>
              <a:t>2</a:t>
            </a:r>
            <a:r>
              <a:rPr lang="en-US" dirty="0"/>
              <a:t> &gt;= 1,600 </a:t>
            </a:r>
            <a:r>
              <a:rPr lang="en-US" dirty="0" smtClean="0"/>
              <a:t>          (6</a:t>
            </a:r>
            <a:r>
              <a:rPr lang="en-US" dirty="0"/>
              <a:t>-foot trench)</a:t>
            </a:r>
            <a:br>
              <a:rPr lang="en-US" dirty="0"/>
            </a:br>
            <a:r>
              <a:rPr lang="en-US" dirty="0" smtClean="0"/>
              <a:t>                        </a:t>
            </a:r>
            <a:r>
              <a:rPr lang="en-US" dirty="0" smtClean="0">
                <a:solidFill>
                  <a:schemeClr val="tx1">
                    <a:alpha val="0"/>
                  </a:schemeClr>
                </a:solidFill>
              </a:rPr>
              <a:t>000</a:t>
            </a:r>
            <a:r>
              <a:rPr lang="en-US" dirty="0" smtClean="0"/>
              <a:t> </a:t>
            </a:r>
            <a:r>
              <a:rPr lang="en-US" dirty="0">
                <a:solidFill>
                  <a:schemeClr val="tx1">
                    <a:alpha val="0"/>
                  </a:schemeClr>
                </a:solidFill>
              </a:rPr>
              <a:t>x</a:t>
            </a:r>
            <a:r>
              <a:rPr lang="en-US" baseline="-25000" dirty="0">
                <a:solidFill>
                  <a:schemeClr val="tx1">
                    <a:alpha val="0"/>
                  </a:schemeClr>
                </a:solidFill>
              </a:rPr>
              <a:t>1</a:t>
            </a:r>
            <a:r>
              <a:rPr lang="en-US" dirty="0">
                <a:solidFill>
                  <a:schemeClr val="tx1">
                    <a:alpha val="0"/>
                  </a:schemeClr>
                </a:solidFill>
              </a:rPr>
              <a:t> + </a:t>
            </a:r>
            <a:r>
              <a:rPr lang="en-US" dirty="0"/>
              <a:t>1000 x</a:t>
            </a:r>
            <a:r>
              <a:rPr lang="en-US" baseline="-25000" dirty="0"/>
              <a:t>2</a:t>
            </a:r>
            <a:r>
              <a:rPr lang="en-US" dirty="0"/>
              <a:t> &gt;= 3,000 </a:t>
            </a:r>
            <a:r>
              <a:rPr lang="en-US" dirty="0" smtClean="0"/>
              <a:t>         (</a:t>
            </a:r>
            <a:r>
              <a:rPr lang="en-US" dirty="0"/>
              <a:t>18-foot trench</a:t>
            </a:r>
            <a:r>
              <a:rPr lang="en-US" dirty="0" smtClean="0"/>
              <a:t>)</a:t>
            </a:r>
            <a:br>
              <a:rPr lang="en-US" dirty="0" smtClean="0"/>
            </a:br>
            <a:r>
              <a:rPr lang="en-US" dirty="0" smtClean="0"/>
              <a:t>                               x</a:t>
            </a:r>
            <a:r>
              <a:rPr lang="en-US" baseline="-25000" dirty="0" smtClean="0"/>
              <a:t>1          </a:t>
            </a:r>
            <a:r>
              <a:rPr lang="en-US" dirty="0" smtClean="0"/>
              <a:t>+ </a:t>
            </a:r>
            <a:r>
              <a:rPr lang="en-US" dirty="0">
                <a:solidFill>
                  <a:schemeClr val="tx1">
                    <a:alpha val="0"/>
                  </a:schemeClr>
                </a:solidFill>
              </a:rPr>
              <a:t>0 </a:t>
            </a:r>
            <a:r>
              <a:rPr lang="en-US" dirty="0"/>
              <a:t>x</a:t>
            </a:r>
            <a:r>
              <a:rPr lang="en-US" baseline="-25000" dirty="0"/>
              <a:t>2</a:t>
            </a:r>
            <a:r>
              <a:rPr lang="en-US" dirty="0"/>
              <a:t> &lt;= 12 </a:t>
            </a:r>
            <a:r>
              <a:rPr lang="en-US" dirty="0" smtClean="0"/>
              <a:t>              (Operators)</a:t>
            </a:r>
          </a:p>
          <a:p>
            <a:pPr marL="0" indent="0">
              <a:buNone/>
            </a:pPr>
            <a:endParaRPr lang="en-US" sz="3200" baseline="-25000" dirty="0"/>
          </a:p>
          <a:p>
            <a:pPr marL="0" indent="0">
              <a:buNone/>
            </a:pPr>
            <a:endParaRPr lang="en-US" sz="3200" dirty="0" smtClean="0"/>
          </a:p>
          <a:p>
            <a:pPr marL="0" indent="0">
              <a:buNone/>
            </a:pPr>
            <a:endParaRPr lang="en-US" sz="3200" dirty="0" smtClean="0"/>
          </a:p>
          <a:p>
            <a:pPr marL="0" indent="0">
              <a:buNone/>
            </a:pPr>
            <a:endParaRPr lang="en-US" sz="3200" dirty="0" smtClean="0"/>
          </a:p>
          <a:p>
            <a:pPr marL="0" indent="0" algn="ctr">
              <a:buNone/>
            </a:pPr>
            <a:endParaRPr lang="en-US" sz="3200" dirty="0"/>
          </a:p>
        </p:txBody>
      </p:sp>
    </p:spTree>
    <p:extLst>
      <p:ext uri="{BB962C8B-B14F-4D97-AF65-F5344CB8AC3E}">
        <p14:creationId xmlns:p14="http://schemas.microsoft.com/office/powerpoint/2010/main" val="386918099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95648"/>
            <a:ext cx="9905998" cy="1478570"/>
          </a:xfrm>
        </p:spPr>
        <p:txBody>
          <a:bodyPr/>
          <a:lstStyle/>
          <a:p>
            <a:r>
              <a:rPr lang="en-US" dirty="0" smtClean="0"/>
              <a:t>Solving the linear program</a:t>
            </a:r>
            <a:endParaRPr lang="en-US" dirty="0"/>
          </a:p>
        </p:txBody>
      </p:sp>
      <p:sp>
        <p:nvSpPr>
          <p:cNvPr id="3" name="Content Placeholder 2"/>
          <p:cNvSpPr>
            <a:spLocks noGrp="1"/>
          </p:cNvSpPr>
          <p:nvPr>
            <p:ph idx="1"/>
          </p:nvPr>
        </p:nvSpPr>
        <p:spPr>
          <a:xfrm>
            <a:off x="1141414" y="1754255"/>
            <a:ext cx="10214750" cy="3541714"/>
          </a:xfrm>
        </p:spPr>
        <p:txBody>
          <a:bodyPr>
            <a:noAutofit/>
          </a:bodyPr>
          <a:lstStyle/>
          <a:p>
            <a:r>
              <a:rPr lang="en-US" sz="2800" dirty="0" smtClean="0"/>
              <a:t>Really simple LP can be solved by inspection; if there are only 2 variables, they can also be solved graphically</a:t>
            </a:r>
          </a:p>
          <a:p>
            <a:r>
              <a:rPr lang="en-US" sz="2800" dirty="0" smtClean="0"/>
              <a:t>For larger problems usually a variant of the SIMPLEX algorithm (</a:t>
            </a:r>
            <a:r>
              <a:rPr lang="en-US" sz="2800" dirty="0" err="1" smtClean="0"/>
              <a:t>Dantzig’s</a:t>
            </a:r>
            <a:r>
              <a:rPr lang="en-US" sz="2800" dirty="0" smtClean="0"/>
              <a:t> algorithm with lexicographical pivoting) is used.   The details of the algorithm are described in the readings.  </a:t>
            </a:r>
          </a:p>
          <a:p>
            <a:r>
              <a:rPr lang="en-US" sz="2800" dirty="0" smtClean="0"/>
              <a:t>Here we will use R as a tool to solve the LP and find the decision variable values and the associated cost of the decision(s).</a:t>
            </a:r>
          </a:p>
          <a:p>
            <a:pPr lvl="2"/>
            <a:endParaRPr lang="en-US" sz="2000" dirty="0"/>
          </a:p>
        </p:txBody>
      </p:sp>
    </p:spTree>
    <p:extLst>
      <p:ext uri="{BB962C8B-B14F-4D97-AF65-F5344CB8AC3E}">
        <p14:creationId xmlns:p14="http://schemas.microsoft.com/office/powerpoint/2010/main" val="6644544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Resource Allocation using Linear Programming</a:t>
            </a:r>
          </a:p>
          <a:p>
            <a:r>
              <a:rPr lang="en-US" dirty="0" smtClean="0"/>
              <a:t>Setting up an LP model</a:t>
            </a:r>
          </a:p>
          <a:p>
            <a:r>
              <a:rPr lang="en-US" dirty="0" smtClean="0"/>
              <a:t>Solving LP using R</a:t>
            </a:r>
          </a:p>
          <a:p>
            <a:pPr lvl="1"/>
            <a:r>
              <a:rPr lang="en-US" dirty="0" smtClean="0"/>
              <a:t>Install Package(s)</a:t>
            </a:r>
          </a:p>
          <a:p>
            <a:pPr lvl="1"/>
            <a:r>
              <a:rPr lang="en-US" dirty="0" smtClean="0"/>
              <a:t>Load the Library</a:t>
            </a:r>
          </a:p>
          <a:p>
            <a:pPr lvl="1"/>
            <a:r>
              <a:rPr lang="en-US" dirty="0" smtClean="0"/>
              <a:t>Build the Model</a:t>
            </a:r>
          </a:p>
          <a:p>
            <a:pPr marL="0" indent="0">
              <a:buNone/>
            </a:pPr>
            <a:endParaRPr lang="en-US" dirty="0"/>
          </a:p>
        </p:txBody>
      </p:sp>
    </p:spTree>
    <p:extLst>
      <p:ext uri="{BB962C8B-B14F-4D97-AF65-F5344CB8AC3E}">
        <p14:creationId xmlns:p14="http://schemas.microsoft.com/office/powerpoint/2010/main" val="9089933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642" y="43091"/>
            <a:ext cx="9905998" cy="1478570"/>
          </a:xfrm>
        </p:spPr>
        <p:txBody>
          <a:bodyPr/>
          <a:lstStyle/>
          <a:p>
            <a:r>
              <a:rPr lang="en-US" dirty="0" smtClean="0"/>
              <a:t>OBTAIN THE REQUIRED PACKAGES</a:t>
            </a:r>
            <a:endParaRPr lang="en-US" dirty="0"/>
          </a:p>
        </p:txBody>
      </p:sp>
      <p:sp>
        <p:nvSpPr>
          <p:cNvPr id="3" name="Content Placeholder 2"/>
          <p:cNvSpPr>
            <a:spLocks noGrp="1"/>
          </p:cNvSpPr>
          <p:nvPr>
            <p:ph idx="1"/>
          </p:nvPr>
        </p:nvSpPr>
        <p:spPr>
          <a:xfrm>
            <a:off x="158757" y="1521661"/>
            <a:ext cx="3750622" cy="5038704"/>
          </a:xfrm>
        </p:spPr>
        <p:txBody>
          <a:bodyPr>
            <a:noAutofit/>
          </a:bodyPr>
          <a:lstStyle/>
          <a:p>
            <a:r>
              <a:rPr lang="en-US" sz="2800" dirty="0" smtClean="0"/>
              <a:t>We will need the packages: </a:t>
            </a:r>
          </a:p>
          <a:p>
            <a:r>
              <a:rPr lang="en-US" sz="2800" b="1" dirty="0" err="1" smtClean="0"/>
              <a:t>LpSolve</a:t>
            </a:r>
            <a:r>
              <a:rPr lang="en-US" sz="2800" dirty="0" smtClean="0"/>
              <a:t>, and </a:t>
            </a:r>
            <a:r>
              <a:rPr lang="en-US" sz="2800" b="1" dirty="0" err="1" smtClean="0"/>
              <a:t>LpSolveAPI</a:t>
            </a:r>
            <a:endParaRPr lang="en-US" sz="2800" b="1" dirty="0" smtClean="0"/>
          </a:p>
          <a:p>
            <a:r>
              <a:rPr lang="en-US" sz="2800" dirty="0" smtClean="0"/>
              <a:t>In R Studio simply run the </a:t>
            </a:r>
            <a:r>
              <a:rPr lang="en-US" sz="2800" dirty="0" err="1" smtClean="0"/>
              <a:t>pagakge</a:t>
            </a:r>
            <a:r>
              <a:rPr lang="en-US" sz="2800" dirty="0" smtClean="0"/>
              <a:t> installer and it will get the packages from the  CRAN</a:t>
            </a:r>
            <a:endParaRPr lang="en-US" sz="2800" dirty="0"/>
          </a:p>
        </p:txBody>
      </p:sp>
      <p:pic>
        <p:nvPicPr>
          <p:cNvPr id="4" name="Picture 3"/>
          <p:cNvPicPr>
            <a:picLocks noChangeAspect="1"/>
          </p:cNvPicPr>
          <p:nvPr/>
        </p:nvPicPr>
        <p:blipFill>
          <a:blip r:embed="rId3"/>
          <a:stretch>
            <a:fillRect/>
          </a:stretch>
        </p:blipFill>
        <p:spPr>
          <a:xfrm>
            <a:off x="4127669" y="1054250"/>
            <a:ext cx="7879044" cy="5506115"/>
          </a:xfrm>
          <a:prstGeom prst="rect">
            <a:avLst/>
          </a:prstGeom>
        </p:spPr>
      </p:pic>
    </p:spTree>
    <p:extLst>
      <p:ext uri="{BB962C8B-B14F-4D97-AF65-F5344CB8AC3E}">
        <p14:creationId xmlns:p14="http://schemas.microsoft.com/office/powerpoint/2010/main" val="5630373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773938" y="2258451"/>
            <a:ext cx="10616838" cy="3541714"/>
          </a:xfrm>
        </p:spPr>
        <p:txBody>
          <a:bodyPr>
            <a:noAutofit/>
          </a:bodyPr>
          <a:lstStyle/>
          <a:p>
            <a:r>
              <a:rPr lang="en-US" sz="3600" b="1" dirty="0" err="1" smtClean="0"/>
              <a:t>lpSolve</a:t>
            </a:r>
            <a:r>
              <a:rPr lang="en-US" sz="3600" dirty="0" smtClean="0"/>
              <a:t> </a:t>
            </a:r>
            <a:r>
              <a:rPr lang="en-US" sz="3600" dirty="0" smtClean="0"/>
              <a:t>has a particular syntax; for small problems we can type the parts directly.</a:t>
            </a:r>
          </a:p>
          <a:p>
            <a:pPr lvl="1"/>
            <a:r>
              <a:rPr lang="en-US" sz="2800" dirty="0" smtClean="0"/>
              <a:t>Larger problems write script to generate the LP from an input file</a:t>
            </a:r>
          </a:p>
        </p:txBody>
      </p:sp>
    </p:spTree>
    <p:extLst>
      <p:ext uri="{BB962C8B-B14F-4D97-AF65-F5344CB8AC3E}">
        <p14:creationId xmlns:p14="http://schemas.microsoft.com/office/powerpoint/2010/main" val="151281089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First, clear the R workspace and load the library</a:t>
            </a:r>
            <a:endParaRPr lang="en-US" dirty="0" smtClean="0"/>
          </a:p>
        </p:txBody>
      </p:sp>
      <p:pic>
        <p:nvPicPr>
          <p:cNvPr id="4" name="Picture 3"/>
          <p:cNvPicPr>
            <a:picLocks noChangeAspect="1"/>
          </p:cNvPicPr>
          <p:nvPr/>
        </p:nvPicPr>
        <p:blipFill>
          <a:blip r:embed="rId3"/>
          <a:stretch>
            <a:fillRect/>
          </a:stretch>
        </p:blipFill>
        <p:spPr>
          <a:xfrm>
            <a:off x="1847869" y="3168463"/>
            <a:ext cx="7881962" cy="3008706"/>
          </a:xfrm>
          <a:prstGeom prst="rect">
            <a:avLst/>
          </a:prstGeom>
        </p:spPr>
      </p:pic>
    </p:spTree>
    <p:extLst>
      <p:ext uri="{BB962C8B-B14F-4D97-AF65-F5344CB8AC3E}">
        <p14:creationId xmlns:p14="http://schemas.microsoft.com/office/powerpoint/2010/main" val="4337790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1141414" y="2258451"/>
            <a:ext cx="7610700" cy="3541714"/>
          </a:xfrm>
        </p:spPr>
        <p:txBody>
          <a:bodyPr>
            <a:noAutofit/>
          </a:bodyPr>
          <a:lstStyle/>
          <a:p>
            <a:r>
              <a:rPr lang="en-US" sz="2800" dirty="0" smtClean="0"/>
              <a:t>Then construct the objective function</a:t>
            </a:r>
          </a:p>
          <a:p>
            <a:pPr lvl="1"/>
            <a:r>
              <a:rPr lang="en-US" dirty="0" smtClean="0"/>
              <a:t>In the example the cost coefficient for Backhoe 1 is $394 per ... and Backhoe 2 is $1110 per </a:t>
            </a:r>
            <a:r>
              <a:rPr lang="mr-IN" dirty="0" smtClean="0"/>
              <a:t>…</a:t>
            </a:r>
            <a:r>
              <a:rPr lang="en-US" dirty="0" smtClean="0"/>
              <a:t>.  These weights are supplied to the objective function as a vector.</a:t>
            </a:r>
          </a:p>
        </p:txBody>
      </p:sp>
      <p:pic>
        <p:nvPicPr>
          <p:cNvPr id="5" name="Picture 4"/>
          <p:cNvPicPr>
            <a:picLocks noChangeAspect="1"/>
          </p:cNvPicPr>
          <p:nvPr/>
        </p:nvPicPr>
        <p:blipFill>
          <a:blip r:embed="rId3"/>
          <a:stretch>
            <a:fillRect/>
          </a:stretch>
        </p:blipFill>
        <p:spPr>
          <a:xfrm>
            <a:off x="1002501" y="4293919"/>
            <a:ext cx="9060205" cy="1663226"/>
          </a:xfrm>
          <a:prstGeom prst="rect">
            <a:avLst/>
          </a:prstGeom>
        </p:spPr>
      </p:pic>
    </p:spTree>
    <p:extLst>
      <p:ext uri="{BB962C8B-B14F-4D97-AF65-F5344CB8AC3E}">
        <p14:creationId xmlns:p14="http://schemas.microsoft.com/office/powerpoint/2010/main" val="5425631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Then construct the constraint set </a:t>
            </a:r>
            <a:r>
              <a:rPr lang="mr-IN" sz="2800" dirty="0" smtClean="0"/>
              <a:t>–</a:t>
            </a:r>
            <a:r>
              <a:rPr lang="en-US" sz="2800" dirty="0" smtClean="0"/>
              <a:t> the constraint coefficient matrix, inequalities, and right-hand-side are entered as separate objects</a:t>
            </a:r>
          </a:p>
        </p:txBody>
      </p:sp>
      <p:grpSp>
        <p:nvGrpSpPr>
          <p:cNvPr id="5" name="Group 4"/>
          <p:cNvGrpSpPr/>
          <p:nvPr/>
        </p:nvGrpSpPr>
        <p:grpSpPr>
          <a:xfrm>
            <a:off x="240948" y="3021464"/>
            <a:ext cx="11665888" cy="3594908"/>
            <a:chOff x="240948" y="3021464"/>
            <a:chExt cx="11665888" cy="3594908"/>
          </a:xfrm>
        </p:grpSpPr>
        <p:pic>
          <p:nvPicPr>
            <p:cNvPr id="4" name="Picture 3"/>
            <p:cNvPicPr>
              <a:picLocks noChangeAspect="1"/>
            </p:cNvPicPr>
            <p:nvPr/>
          </p:nvPicPr>
          <p:blipFill>
            <a:blip r:embed="rId4"/>
            <a:stretch>
              <a:fillRect/>
            </a:stretch>
          </p:blipFill>
          <p:spPr>
            <a:xfrm>
              <a:off x="240948" y="4980421"/>
              <a:ext cx="11665888" cy="1635951"/>
            </a:xfrm>
            <a:prstGeom prst="rect">
              <a:avLst/>
            </a:prstGeom>
          </p:spPr>
        </p:pic>
        <p:sp>
          <p:nvSpPr>
            <p:cNvPr id="7" name="Rectangle 6"/>
            <p:cNvSpPr/>
            <p:nvPr/>
          </p:nvSpPr>
          <p:spPr>
            <a:xfrm>
              <a:off x="3789019" y="3040011"/>
              <a:ext cx="3726562" cy="172878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2252098032"/>
                </p:ext>
              </p:extLst>
            </p:nvPr>
          </p:nvGraphicFramePr>
          <p:xfrm>
            <a:off x="3935413" y="3040011"/>
            <a:ext cx="3392487" cy="1728788"/>
          </p:xfrm>
          <a:graphic>
            <a:graphicData uri="http://schemas.openxmlformats.org/presentationml/2006/ole">
              <mc:AlternateContent xmlns:mc="http://schemas.openxmlformats.org/markup-compatibility/2006">
                <mc:Choice xmlns:v="urn:schemas-microsoft-com:vml" Requires="v">
                  <p:oleObj spid="_x0000_s1053" name="Equation" r:id="rId5" imgW="1524000" imgH="901700" progId="Equation.3">
                    <p:embed/>
                  </p:oleObj>
                </mc:Choice>
                <mc:Fallback>
                  <p:oleObj name="Equation" r:id="rId5" imgW="1524000" imgH="901700" progId="Equation.3">
                    <p:embed/>
                    <p:pic>
                      <p:nvPicPr>
                        <p:cNvPr id="0" name=""/>
                        <p:cNvPicPr/>
                        <p:nvPr/>
                      </p:nvPicPr>
                      <p:blipFill>
                        <a:blip r:embed="rId6"/>
                        <a:stretch>
                          <a:fillRect/>
                        </a:stretch>
                      </p:blipFill>
                      <p:spPr>
                        <a:xfrm>
                          <a:off x="3935413" y="3040011"/>
                          <a:ext cx="3392487" cy="1728788"/>
                        </a:xfrm>
                        <a:prstGeom prst="rect">
                          <a:avLst/>
                        </a:prstGeom>
                      </p:spPr>
                    </p:pic>
                  </p:oleObj>
                </mc:Fallback>
              </mc:AlternateContent>
            </a:graphicData>
          </a:graphic>
        </p:graphicFrame>
        <p:sp>
          <p:nvSpPr>
            <p:cNvPr id="8" name="Rectangle 7"/>
            <p:cNvSpPr/>
            <p:nvPr/>
          </p:nvSpPr>
          <p:spPr>
            <a:xfrm>
              <a:off x="3789019" y="3040011"/>
              <a:ext cx="2303260" cy="1728788"/>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092279" y="3040011"/>
              <a:ext cx="257979" cy="1728788"/>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362287" y="3021464"/>
              <a:ext cx="1165323" cy="1728788"/>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8" idx="1"/>
            </p:cNvCxnSpPr>
            <p:nvPr/>
          </p:nvCxnSpPr>
          <p:spPr>
            <a:xfrm flipH="1">
              <a:off x="2599637" y="3904405"/>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H="1">
              <a:off x="4902897" y="4196007"/>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755567" y="4750252"/>
              <a:ext cx="1189382" cy="1498913"/>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1289250" y="5320247"/>
              <a:ext cx="10617586" cy="374673"/>
            </a:xfrm>
            <a:prstGeom prst="rect">
              <a:avLst/>
            </a:prstGeom>
            <a:gradFill flip="none" rotWithShape="1">
              <a:gsLst>
                <a:gs pos="0">
                  <a:schemeClr val="accent1">
                    <a:tint val="94000"/>
                    <a:satMod val="105000"/>
                    <a:lumMod val="102000"/>
                    <a:alpha val="22000"/>
                  </a:schemeClr>
                </a:gs>
                <a:gs pos="100000">
                  <a:schemeClr val="accent1">
                    <a:shade val="74000"/>
                    <a:satMod val="128000"/>
                    <a:lumMod val="100000"/>
                    <a:alpha val="22000"/>
                  </a:schemeClr>
                </a:gs>
              </a:gsLst>
              <a:lin ang="54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289250" y="5694920"/>
              <a:ext cx="5655699" cy="331887"/>
            </a:xfrm>
            <a:prstGeom prst="rect">
              <a:avLst/>
            </a:prstGeom>
            <a:solidFill>
              <a:schemeClr val="accent4">
                <a:lumMod val="75000"/>
                <a:alpha val="14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1303676" y="6060510"/>
              <a:ext cx="4788603" cy="328715"/>
            </a:xfrm>
            <a:prstGeom prst="rect">
              <a:avLst/>
            </a:prstGeom>
            <a:solidFill>
              <a:srgbClr val="FFFF00">
                <a:alpha val="12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303755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Now we can call the solver and have it search for values that satisfy the constraint set and minimize the objective function</a:t>
            </a:r>
          </a:p>
          <a:p>
            <a:r>
              <a:rPr lang="en-US" sz="2800" dirty="0" smtClean="0"/>
              <a:t>Actually not much to the R script (but there is a lot going on behind the scene).</a:t>
            </a:r>
            <a:endParaRPr lang="en-US" sz="2800" dirty="0" smtClean="0"/>
          </a:p>
        </p:txBody>
      </p:sp>
      <p:pic>
        <p:nvPicPr>
          <p:cNvPr id="5" name="Picture 4"/>
          <p:cNvPicPr>
            <a:picLocks noChangeAspect="1"/>
          </p:cNvPicPr>
          <p:nvPr/>
        </p:nvPicPr>
        <p:blipFill>
          <a:blip r:embed="rId3"/>
          <a:stretch>
            <a:fillRect/>
          </a:stretch>
        </p:blipFill>
        <p:spPr>
          <a:xfrm>
            <a:off x="310289" y="4148705"/>
            <a:ext cx="11465769" cy="1254613"/>
          </a:xfrm>
          <a:prstGeom prst="rect">
            <a:avLst/>
          </a:prstGeom>
        </p:spPr>
      </p:pic>
    </p:spTree>
    <p:extLst>
      <p:ext uri="{BB962C8B-B14F-4D97-AF65-F5344CB8AC3E}">
        <p14:creationId xmlns:p14="http://schemas.microsoft.com/office/powerpoint/2010/main" val="38323734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THE Linear Program TO the R Script</a:t>
            </a:r>
            <a:endParaRPr lang="en-US" dirty="0"/>
          </a:p>
        </p:txBody>
      </p:sp>
      <p:sp>
        <p:nvSpPr>
          <p:cNvPr id="3" name="Content Placeholder 2"/>
          <p:cNvSpPr>
            <a:spLocks noGrp="1"/>
          </p:cNvSpPr>
          <p:nvPr>
            <p:ph idx="1"/>
          </p:nvPr>
        </p:nvSpPr>
        <p:spPr>
          <a:xfrm>
            <a:off x="863587" y="1861604"/>
            <a:ext cx="10666193" cy="3541714"/>
          </a:xfrm>
        </p:spPr>
        <p:txBody>
          <a:bodyPr>
            <a:noAutofit/>
          </a:bodyPr>
          <a:lstStyle/>
          <a:p>
            <a:r>
              <a:rPr lang="en-US" sz="2800" dirty="0" smtClean="0"/>
              <a:t>Lastly, interrogate the solution object (</a:t>
            </a:r>
            <a:r>
              <a:rPr lang="en-US" sz="2800" b="1" dirty="0" err="1" smtClean="0"/>
              <a:t>construction.sol</a:t>
            </a:r>
            <a:r>
              <a:rPr lang="en-US" sz="2800" dirty="0" smtClean="0"/>
              <a:t>) and generate some meaningful output for the analyst to interpret</a:t>
            </a:r>
            <a:endParaRPr lang="en-US" sz="2800" dirty="0" smtClean="0"/>
          </a:p>
        </p:txBody>
      </p:sp>
      <p:pic>
        <p:nvPicPr>
          <p:cNvPr id="4" name="Picture 3"/>
          <p:cNvPicPr>
            <a:picLocks noChangeAspect="1"/>
          </p:cNvPicPr>
          <p:nvPr/>
        </p:nvPicPr>
        <p:blipFill>
          <a:blip r:embed="rId3"/>
          <a:stretch>
            <a:fillRect/>
          </a:stretch>
        </p:blipFill>
        <p:spPr>
          <a:xfrm>
            <a:off x="526228" y="3192409"/>
            <a:ext cx="11309891" cy="2641232"/>
          </a:xfrm>
          <a:prstGeom prst="rect">
            <a:avLst/>
          </a:prstGeom>
        </p:spPr>
      </p:pic>
    </p:spTree>
    <p:extLst>
      <p:ext uri="{BB962C8B-B14F-4D97-AF65-F5344CB8AC3E}">
        <p14:creationId xmlns:p14="http://schemas.microsoft.com/office/powerpoint/2010/main" val="389282842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dirty="0" err="1" smtClean="0"/>
              <a:t>Lp</a:t>
            </a:r>
            <a:r>
              <a:rPr lang="en-US" dirty="0" smtClean="0"/>
              <a:t> solution to the construction management example</a:t>
            </a:r>
            <a:endParaRPr lang="en-US" dirty="0"/>
          </a:p>
        </p:txBody>
      </p:sp>
      <p:sp>
        <p:nvSpPr>
          <p:cNvPr id="3" name="Content Placeholder 2"/>
          <p:cNvSpPr>
            <a:spLocks noGrp="1"/>
          </p:cNvSpPr>
          <p:nvPr>
            <p:ph idx="1"/>
          </p:nvPr>
        </p:nvSpPr>
        <p:spPr>
          <a:xfrm>
            <a:off x="198447" y="1861603"/>
            <a:ext cx="4365802" cy="4527621"/>
          </a:xfrm>
        </p:spPr>
        <p:txBody>
          <a:bodyPr>
            <a:noAutofit/>
          </a:bodyPr>
          <a:lstStyle/>
          <a:p>
            <a:r>
              <a:rPr lang="en-US" sz="2800" dirty="0" smtClean="0"/>
              <a:t>Run the R script, and examine the results!</a:t>
            </a:r>
          </a:p>
        </p:txBody>
      </p:sp>
      <p:pic>
        <p:nvPicPr>
          <p:cNvPr id="5" name="Picture 4"/>
          <p:cNvPicPr>
            <a:picLocks noChangeAspect="1"/>
          </p:cNvPicPr>
          <p:nvPr/>
        </p:nvPicPr>
        <p:blipFill>
          <a:blip r:embed="rId3"/>
          <a:stretch>
            <a:fillRect/>
          </a:stretch>
        </p:blipFill>
        <p:spPr>
          <a:xfrm>
            <a:off x="3609964" y="1245724"/>
            <a:ext cx="7657895" cy="5441136"/>
          </a:xfrm>
          <a:prstGeom prst="rect">
            <a:avLst/>
          </a:prstGeom>
        </p:spPr>
      </p:pic>
    </p:spTree>
    <p:extLst>
      <p:ext uri="{BB962C8B-B14F-4D97-AF65-F5344CB8AC3E}">
        <p14:creationId xmlns:p14="http://schemas.microsoft.com/office/powerpoint/2010/main" val="367869767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The construction management example illustrates how to set up a LP model </a:t>
            </a:r>
            <a:r>
              <a:rPr lang="mr-IN" sz="2800" dirty="0" smtClean="0"/>
              <a:t>–</a:t>
            </a:r>
            <a:r>
              <a:rPr lang="en-US" sz="2800" dirty="0" smtClean="0"/>
              <a:t> it could have been solved graphically </a:t>
            </a:r>
            <a:r>
              <a:rPr lang="mr-IN" sz="2800" dirty="0" smtClean="0"/>
              <a:t>–</a:t>
            </a:r>
            <a:r>
              <a:rPr lang="en-US" sz="2800" dirty="0" smtClean="0"/>
              <a:t> now we examine an example that cannot not be solved graphically (using 2D-paper)</a:t>
            </a:r>
            <a:endParaRPr lang="en-US" sz="2600" dirty="0" smtClean="0"/>
          </a:p>
        </p:txBody>
      </p:sp>
    </p:spTree>
    <p:extLst>
      <p:ext uri="{BB962C8B-B14F-4D97-AF65-F5344CB8AC3E}">
        <p14:creationId xmlns:p14="http://schemas.microsoft.com/office/powerpoint/2010/main" val="504716643"/>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Town A produces 3 MGD of BOD=200ppm wastewater per day</a:t>
            </a:r>
          </a:p>
          <a:p>
            <a:r>
              <a:rPr lang="en-US" sz="2600" dirty="0" smtClean="0"/>
              <a:t> Town B produces 2 MGD of BOD=200ppm wastewater per day</a:t>
            </a:r>
            <a:endParaRPr lang="en-US" sz="2600" dirty="0" smtClean="0"/>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5" y="3970997"/>
            <a:ext cx="890407"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08284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36099" y="2788458"/>
            <a:ext cx="93052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5" y="4861552"/>
            <a:ext cx="93782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216212940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using LP</a:t>
            </a:r>
            <a:endParaRPr lang="en-US" dirty="0"/>
          </a:p>
        </p:txBody>
      </p:sp>
      <p:sp>
        <p:nvSpPr>
          <p:cNvPr id="3" name="Content Placeholder 2"/>
          <p:cNvSpPr>
            <a:spLocks noGrp="1"/>
          </p:cNvSpPr>
          <p:nvPr>
            <p:ph idx="1"/>
          </p:nvPr>
        </p:nvSpPr>
        <p:spPr>
          <a:xfrm>
            <a:off x="1141413" y="2258451"/>
            <a:ext cx="9905999" cy="3541714"/>
          </a:xfrm>
        </p:spPr>
        <p:txBody>
          <a:bodyPr/>
          <a:lstStyle/>
          <a:p>
            <a:r>
              <a:rPr lang="en-US" dirty="0" smtClean="0"/>
              <a:t>Linear Programming is a mathematical programming tool to search for optimal solutions to allocation problems that have</a:t>
            </a:r>
          </a:p>
          <a:p>
            <a:pPr lvl="1"/>
            <a:r>
              <a:rPr lang="en-US" dirty="0" smtClean="0"/>
              <a:t>Linear Objective Function (Objective is a weighted linear combination of the decision variables)</a:t>
            </a:r>
          </a:p>
          <a:p>
            <a:pPr lvl="1"/>
            <a:r>
              <a:rPr lang="en-US" dirty="0" smtClean="0"/>
              <a:t>Linear Constraint Set</a:t>
            </a:r>
          </a:p>
          <a:p>
            <a:pPr lvl="1"/>
            <a:r>
              <a:rPr lang="en-US" dirty="0" smtClean="0"/>
              <a:t>Non-negative decision variables</a:t>
            </a:r>
            <a:endParaRPr lang="en-US" dirty="0"/>
          </a:p>
        </p:txBody>
      </p:sp>
    </p:spTree>
    <p:extLst>
      <p:ext uri="{BB962C8B-B14F-4D97-AF65-F5344CB8AC3E}">
        <p14:creationId xmlns:p14="http://schemas.microsoft.com/office/powerpoint/2010/main" val="177242498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1"/>
            <a:ext cx="4992115" cy="3541714"/>
          </a:xfrm>
        </p:spPr>
        <p:txBody>
          <a:bodyPr>
            <a:noAutofit/>
          </a:bodyPr>
          <a:lstStyle/>
          <a:p>
            <a:r>
              <a:rPr lang="en-US" sz="2600" dirty="0" smtClean="0"/>
              <a:t>Plant 1 can treat 3 MGD and remove 90% of incoming BOD</a:t>
            </a:r>
          </a:p>
          <a:p>
            <a:r>
              <a:rPr lang="en-US" sz="2600" dirty="0" smtClean="0"/>
              <a:t>Plant 2 can treat 4 MGD and remove 80% of incoming BOD</a:t>
            </a:r>
            <a:endParaRPr lang="en-US" sz="2600" dirty="0" smtClean="0"/>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90598" cy="369332"/>
          </a:xfrm>
          <a:prstGeom prst="rect">
            <a:avLst/>
          </a:prstGeom>
          <a:noFill/>
        </p:spPr>
        <p:txBody>
          <a:bodyPr wrap="none" rtlCol="0">
            <a:spAutoFit/>
          </a:bodyPr>
          <a:lstStyle/>
          <a:p>
            <a:r>
              <a:rPr lang="en-US" dirty="0" smtClean="0"/>
              <a:t>Effluent (BOD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spTree>
    <p:extLst>
      <p:ext uri="{BB962C8B-B14F-4D97-AF65-F5344CB8AC3E}">
        <p14:creationId xmlns:p14="http://schemas.microsoft.com/office/powerpoint/2010/main" val="38484687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The regional treatment operator can allocate wastewater flows from either town to either plant</a:t>
            </a:r>
            <a:endParaRPr lang="en-US" sz="2600" dirty="0"/>
          </a:p>
          <a:p>
            <a:r>
              <a:rPr lang="en-US" sz="2600" dirty="0" smtClean="0"/>
              <a:t>Unit Costs for each pipeline (x</a:t>
            </a:r>
            <a:r>
              <a:rPr lang="en-US" sz="2600" baseline="-25000" dirty="0" smtClean="0"/>
              <a:t>1</a:t>
            </a:r>
            <a:r>
              <a:rPr lang="mr-IN" sz="2600" dirty="0" smtClean="0"/>
              <a:t>…</a:t>
            </a:r>
            <a:r>
              <a:rPr lang="en-US" sz="2600" dirty="0" smtClean="0"/>
              <a:t>x</a:t>
            </a:r>
            <a:r>
              <a:rPr lang="en-US" sz="2600" baseline="-25000" dirty="0" smtClean="0"/>
              <a:t>4</a:t>
            </a:r>
            <a:r>
              <a:rPr lang="en-US" sz="2600" dirty="0" smtClean="0"/>
              <a:t>) are:</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463234" cy="369332"/>
          </a:xfrm>
          <a:prstGeom prst="rect">
            <a:avLst/>
          </a:prstGeom>
          <a:noFill/>
        </p:spPr>
        <p:txBody>
          <a:bodyPr wrap="none" rtlCol="0">
            <a:spAutoFit/>
          </a:bodyPr>
          <a:lstStyle/>
          <a:p>
            <a:r>
              <a:rPr lang="en-US" dirty="0" smtClean="0"/>
              <a:t>Effluent (BOD&lt;=30ppm)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2525603539"/>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157372369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2258450"/>
            <a:ext cx="5503004" cy="4029929"/>
          </a:xfrm>
        </p:spPr>
        <p:txBody>
          <a:bodyPr>
            <a:noAutofit/>
          </a:bodyPr>
          <a:lstStyle/>
          <a:p>
            <a:r>
              <a:rPr lang="en-US" sz="2600" dirty="0" smtClean="0"/>
              <a:t>What allocation minimizes the treatment and pumping costs subject to the requirement that the effluent concentration not exceed 30 ppm BOD?</a:t>
            </a:r>
          </a:p>
        </p:txBody>
      </p:sp>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aphicFrame>
        <p:nvGraphicFramePr>
          <p:cNvPr id="9" name="Table 8"/>
          <p:cNvGraphicFramePr>
            <a:graphicFrameLocks noGrp="1"/>
          </p:cNvGraphicFramePr>
          <p:nvPr>
            <p:extLst>
              <p:ext uri="{D42A27DB-BD31-4B8C-83A1-F6EECF244321}">
                <p14:modId xmlns:p14="http://schemas.microsoft.com/office/powerpoint/2010/main" val="3477550911"/>
              </p:ext>
            </p:extLst>
          </p:nvPr>
        </p:nvGraphicFramePr>
        <p:xfrm>
          <a:off x="1991880" y="4543214"/>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spTree>
    <p:extLst>
      <p:ext uri="{BB962C8B-B14F-4D97-AF65-F5344CB8AC3E}">
        <p14:creationId xmlns:p14="http://schemas.microsoft.com/office/powerpoint/2010/main" val="338046793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p:txBody>
      </p:sp>
      <p:grpSp>
        <p:nvGrpSpPr>
          <p:cNvPr id="12" name="Group 11"/>
          <p:cNvGrpSpPr/>
          <p:nvPr/>
        </p:nvGrpSpPr>
        <p:grpSpPr>
          <a:xfrm>
            <a:off x="7408563" y="2910257"/>
            <a:ext cx="4537009" cy="3583016"/>
            <a:chOff x="5357036" y="1883304"/>
            <a:chExt cx="5181873" cy="4405076"/>
          </a:xfrm>
        </p:grpSpPr>
        <p:sp>
          <p:nvSpPr>
            <p:cNvPr id="4" name="Cube 3"/>
            <p:cNvSpPr/>
            <p:nvPr/>
          </p:nvSpPr>
          <p:spPr>
            <a:xfrm>
              <a:off x="5867925" y="1883304"/>
              <a:ext cx="1196939" cy="905154"/>
            </a:xfrm>
            <a:prstGeom prst="cub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A</a:t>
              </a:r>
              <a:endParaRPr lang="en-US" dirty="0"/>
            </a:p>
          </p:txBody>
        </p:sp>
        <p:sp>
          <p:nvSpPr>
            <p:cNvPr id="5" name="Cube 4"/>
            <p:cNvSpPr/>
            <p:nvPr/>
          </p:nvSpPr>
          <p:spPr>
            <a:xfrm>
              <a:off x="8881303" y="1883304"/>
              <a:ext cx="1196939" cy="905154"/>
            </a:xfrm>
            <a:prstGeom prst="cube">
              <a:avLst/>
            </a:prstGeom>
            <a:solidFill>
              <a:srgbClr val="FF66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Town B</a:t>
              </a:r>
              <a:endParaRPr lang="en-US" dirty="0"/>
            </a:p>
          </p:txBody>
        </p:sp>
        <p:sp>
          <p:nvSpPr>
            <p:cNvPr id="6" name="Can 5"/>
            <p:cNvSpPr/>
            <p:nvPr/>
          </p:nvSpPr>
          <p:spPr>
            <a:xfrm>
              <a:off x="6203653" y="3970997"/>
              <a:ext cx="861212" cy="890555"/>
            </a:xfrm>
            <a:prstGeom prst="can">
              <a:avLst/>
            </a:prstGeom>
            <a:solidFill>
              <a:schemeClr val="accent4">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1</a:t>
              </a:r>
              <a:endParaRPr lang="en-US" dirty="0"/>
            </a:p>
          </p:txBody>
        </p:sp>
        <p:sp>
          <p:nvSpPr>
            <p:cNvPr id="7" name="Can 6"/>
            <p:cNvSpPr/>
            <p:nvPr/>
          </p:nvSpPr>
          <p:spPr>
            <a:xfrm>
              <a:off x="7990896" y="3970997"/>
              <a:ext cx="952536" cy="890555"/>
            </a:xfrm>
            <a:prstGeom prst="can">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Plant 2</a:t>
              </a:r>
              <a:endParaRPr lang="en-US" dirty="0"/>
            </a:p>
          </p:txBody>
        </p:sp>
        <p:sp>
          <p:nvSpPr>
            <p:cNvPr id="8" name="Freeform 7"/>
            <p:cNvSpPr/>
            <p:nvPr/>
          </p:nvSpPr>
          <p:spPr>
            <a:xfrm>
              <a:off x="5357036" y="504895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0" name="Straight Arrow Connector 9"/>
            <p:cNvCxnSpPr>
              <a:stCxn id="4" idx="3"/>
              <a:endCxn id="6" idx="1"/>
            </p:cNvCxnSpPr>
            <p:nvPr/>
          </p:nvCxnSpPr>
          <p:spPr>
            <a:xfrm>
              <a:off x="6353250" y="2788458"/>
              <a:ext cx="28100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a:endCxn id="7" idx="1"/>
            </p:cNvCxnSpPr>
            <p:nvPr/>
          </p:nvCxnSpPr>
          <p:spPr>
            <a:xfrm>
              <a:off x="6353250" y="2788458"/>
              <a:ext cx="211391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5" idx="3"/>
              <a:endCxn id="6" idx="1"/>
            </p:cNvCxnSpPr>
            <p:nvPr/>
          </p:nvCxnSpPr>
          <p:spPr>
            <a:xfrm flipH="1">
              <a:off x="6634259" y="2788458"/>
              <a:ext cx="2732369"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5" idx="3"/>
              <a:endCxn id="7" idx="1"/>
            </p:cNvCxnSpPr>
            <p:nvPr/>
          </p:nvCxnSpPr>
          <p:spPr>
            <a:xfrm flipH="1">
              <a:off x="8467164" y="2788458"/>
              <a:ext cx="899464" cy="1182539"/>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6" idx="3"/>
            </p:cNvCxnSpPr>
            <p:nvPr/>
          </p:nvCxnSpPr>
          <p:spPr>
            <a:xfrm>
              <a:off x="6634259" y="4861552"/>
              <a:ext cx="864014"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7" idx="3"/>
            </p:cNvCxnSpPr>
            <p:nvPr/>
          </p:nvCxnSpPr>
          <p:spPr>
            <a:xfrm flipH="1">
              <a:off x="7498274" y="4861552"/>
              <a:ext cx="968890" cy="18740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endCxn id="8" idx="19"/>
            </p:cNvCxnSpPr>
            <p:nvPr/>
          </p:nvCxnSpPr>
          <p:spPr>
            <a:xfrm flipH="1">
              <a:off x="7444382" y="5102977"/>
              <a:ext cx="53891" cy="517736"/>
            </a:xfrm>
            <a:prstGeom prst="straightConnector1">
              <a:avLst/>
            </a:prstGeom>
            <a:ln w="57150" cmpd="sng">
              <a:solidFill>
                <a:srgbClr val="0000FF"/>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9" name="Freeform 28"/>
            <p:cNvSpPr/>
            <p:nvPr/>
          </p:nvSpPr>
          <p:spPr>
            <a:xfrm>
              <a:off x="5357036" y="5220218"/>
              <a:ext cx="5181873" cy="1068162"/>
            </a:xfrm>
            <a:custGeom>
              <a:avLst/>
              <a:gdLst>
                <a:gd name="connsiteX0" fmla="*/ 0 w 5181873"/>
                <a:gd name="connsiteY0" fmla="*/ 60781 h 1068162"/>
                <a:gd name="connsiteX1" fmla="*/ 87581 w 5181873"/>
                <a:gd name="connsiteY1" fmla="*/ 16983 h 1068162"/>
                <a:gd name="connsiteX2" fmla="*/ 364920 w 5181873"/>
                <a:gd name="connsiteY2" fmla="*/ 16983 h 1068162"/>
                <a:gd name="connsiteX3" fmla="*/ 540082 w 5181873"/>
                <a:gd name="connsiteY3" fmla="*/ 46182 h 1068162"/>
                <a:gd name="connsiteX4" fmla="*/ 583873 w 5181873"/>
                <a:gd name="connsiteY4" fmla="*/ 60781 h 1068162"/>
                <a:gd name="connsiteX5" fmla="*/ 744438 w 5181873"/>
                <a:gd name="connsiteY5" fmla="*/ 104579 h 1068162"/>
                <a:gd name="connsiteX6" fmla="*/ 832019 w 5181873"/>
                <a:gd name="connsiteY6" fmla="*/ 162976 h 1068162"/>
                <a:gd name="connsiteX7" fmla="*/ 977987 w 5181873"/>
                <a:gd name="connsiteY7" fmla="*/ 221373 h 1068162"/>
                <a:gd name="connsiteX8" fmla="*/ 1080165 w 5181873"/>
                <a:gd name="connsiteY8" fmla="*/ 250572 h 1068162"/>
                <a:gd name="connsiteX9" fmla="*/ 1138552 w 5181873"/>
                <a:gd name="connsiteY9" fmla="*/ 279770 h 1068162"/>
                <a:gd name="connsiteX10" fmla="*/ 1226133 w 5181873"/>
                <a:gd name="connsiteY10" fmla="*/ 308969 h 1068162"/>
                <a:gd name="connsiteX11" fmla="*/ 1328311 w 5181873"/>
                <a:gd name="connsiteY11" fmla="*/ 352766 h 1068162"/>
                <a:gd name="connsiteX12" fmla="*/ 1386698 w 5181873"/>
                <a:gd name="connsiteY12" fmla="*/ 381965 h 1068162"/>
                <a:gd name="connsiteX13" fmla="*/ 1474279 w 5181873"/>
                <a:gd name="connsiteY13" fmla="*/ 411163 h 1068162"/>
                <a:gd name="connsiteX14" fmla="*/ 1518070 w 5181873"/>
                <a:gd name="connsiteY14" fmla="*/ 425763 h 1068162"/>
                <a:gd name="connsiteX15" fmla="*/ 1707828 w 5181873"/>
                <a:gd name="connsiteY15" fmla="*/ 484160 h 1068162"/>
                <a:gd name="connsiteX16" fmla="*/ 1795409 w 5181873"/>
                <a:gd name="connsiteY16" fmla="*/ 498759 h 1068162"/>
                <a:gd name="connsiteX17" fmla="*/ 1868394 w 5181873"/>
                <a:gd name="connsiteY17" fmla="*/ 527957 h 1068162"/>
                <a:gd name="connsiteX18" fmla="*/ 2043555 w 5181873"/>
                <a:gd name="connsiteY18" fmla="*/ 557156 h 1068162"/>
                <a:gd name="connsiteX19" fmla="*/ 2087346 w 5181873"/>
                <a:gd name="connsiteY19" fmla="*/ 571755 h 1068162"/>
                <a:gd name="connsiteX20" fmla="*/ 2364686 w 5181873"/>
                <a:gd name="connsiteY20" fmla="*/ 615553 h 1068162"/>
                <a:gd name="connsiteX21" fmla="*/ 3123721 w 5181873"/>
                <a:gd name="connsiteY21" fmla="*/ 600954 h 1068162"/>
                <a:gd name="connsiteX22" fmla="*/ 3269689 w 5181873"/>
                <a:gd name="connsiteY22" fmla="*/ 571755 h 1068162"/>
                <a:gd name="connsiteX23" fmla="*/ 3444851 w 5181873"/>
                <a:gd name="connsiteY23" fmla="*/ 542557 h 1068162"/>
                <a:gd name="connsiteX24" fmla="*/ 3795175 w 5181873"/>
                <a:gd name="connsiteY24" fmla="*/ 571755 h 1068162"/>
                <a:gd name="connsiteX25" fmla="*/ 3911949 w 5181873"/>
                <a:gd name="connsiteY25" fmla="*/ 615553 h 1068162"/>
                <a:gd name="connsiteX26" fmla="*/ 4189289 w 5181873"/>
                <a:gd name="connsiteY26" fmla="*/ 659351 h 1068162"/>
                <a:gd name="connsiteX27" fmla="*/ 4276870 w 5181873"/>
                <a:gd name="connsiteY27" fmla="*/ 688549 h 1068162"/>
                <a:gd name="connsiteX28" fmla="*/ 4335257 w 5181873"/>
                <a:gd name="connsiteY28" fmla="*/ 703148 h 1068162"/>
                <a:gd name="connsiteX29" fmla="*/ 4422838 w 5181873"/>
                <a:gd name="connsiteY29" fmla="*/ 732347 h 1068162"/>
                <a:gd name="connsiteX30" fmla="*/ 4598000 w 5181873"/>
                <a:gd name="connsiteY30" fmla="*/ 776145 h 1068162"/>
                <a:gd name="connsiteX31" fmla="*/ 4700178 w 5181873"/>
                <a:gd name="connsiteY31" fmla="*/ 834542 h 1068162"/>
                <a:gd name="connsiteX32" fmla="*/ 4743968 w 5181873"/>
                <a:gd name="connsiteY32" fmla="*/ 849141 h 1068162"/>
                <a:gd name="connsiteX33" fmla="*/ 4860743 w 5181873"/>
                <a:gd name="connsiteY33" fmla="*/ 922137 h 1068162"/>
                <a:gd name="connsiteX34" fmla="*/ 4992115 w 5181873"/>
                <a:gd name="connsiteY34" fmla="*/ 980534 h 1068162"/>
                <a:gd name="connsiteX35" fmla="*/ 5108889 w 5181873"/>
                <a:gd name="connsiteY35" fmla="*/ 1038931 h 1068162"/>
                <a:gd name="connsiteX36" fmla="*/ 5181873 w 5181873"/>
                <a:gd name="connsiteY36" fmla="*/ 1068130 h 106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81873" h="1068162">
                  <a:moveTo>
                    <a:pt x="0" y="60781"/>
                  </a:moveTo>
                  <a:cubicBezTo>
                    <a:pt x="29194" y="46182"/>
                    <a:pt x="57276" y="29107"/>
                    <a:pt x="87581" y="16983"/>
                  </a:cubicBezTo>
                  <a:cubicBezTo>
                    <a:pt x="175352" y="-18131"/>
                    <a:pt x="277546" y="11157"/>
                    <a:pt x="364920" y="16983"/>
                  </a:cubicBezTo>
                  <a:cubicBezTo>
                    <a:pt x="422589" y="25223"/>
                    <a:pt x="483168" y="31951"/>
                    <a:pt x="540082" y="46182"/>
                  </a:cubicBezTo>
                  <a:cubicBezTo>
                    <a:pt x="555009" y="49914"/>
                    <a:pt x="569029" y="56732"/>
                    <a:pt x="583873" y="60781"/>
                  </a:cubicBezTo>
                  <a:cubicBezTo>
                    <a:pt x="764963" y="110178"/>
                    <a:pt x="643643" y="70976"/>
                    <a:pt x="744438" y="104579"/>
                  </a:cubicBezTo>
                  <a:cubicBezTo>
                    <a:pt x="773632" y="124045"/>
                    <a:pt x="798732" y="151878"/>
                    <a:pt x="832019" y="162976"/>
                  </a:cubicBezTo>
                  <a:cubicBezTo>
                    <a:pt x="1031381" y="229442"/>
                    <a:pt x="827632" y="156926"/>
                    <a:pt x="977987" y="221373"/>
                  </a:cubicBezTo>
                  <a:cubicBezTo>
                    <a:pt x="1060321" y="256664"/>
                    <a:pt x="981411" y="213533"/>
                    <a:pt x="1080165" y="250572"/>
                  </a:cubicBezTo>
                  <a:cubicBezTo>
                    <a:pt x="1100539" y="258214"/>
                    <a:pt x="1118349" y="271687"/>
                    <a:pt x="1138552" y="279770"/>
                  </a:cubicBezTo>
                  <a:cubicBezTo>
                    <a:pt x="1167124" y="291201"/>
                    <a:pt x="1198609" y="295205"/>
                    <a:pt x="1226133" y="308969"/>
                  </a:cubicBezTo>
                  <a:cubicBezTo>
                    <a:pt x="1419807" y="405821"/>
                    <a:pt x="1177945" y="288313"/>
                    <a:pt x="1328311" y="352766"/>
                  </a:cubicBezTo>
                  <a:cubicBezTo>
                    <a:pt x="1348311" y="361339"/>
                    <a:pt x="1366494" y="373882"/>
                    <a:pt x="1386698" y="381965"/>
                  </a:cubicBezTo>
                  <a:cubicBezTo>
                    <a:pt x="1415270" y="393396"/>
                    <a:pt x="1445085" y="401430"/>
                    <a:pt x="1474279" y="411163"/>
                  </a:cubicBezTo>
                  <a:lnTo>
                    <a:pt x="1518070" y="425763"/>
                  </a:lnTo>
                  <a:cubicBezTo>
                    <a:pt x="1580697" y="446642"/>
                    <a:pt x="1643422" y="469294"/>
                    <a:pt x="1707828" y="484160"/>
                  </a:cubicBezTo>
                  <a:cubicBezTo>
                    <a:pt x="1736666" y="490816"/>
                    <a:pt x="1766215" y="493893"/>
                    <a:pt x="1795409" y="498759"/>
                  </a:cubicBezTo>
                  <a:cubicBezTo>
                    <a:pt x="1819737" y="508492"/>
                    <a:pt x="1842888" y="521955"/>
                    <a:pt x="1868394" y="527957"/>
                  </a:cubicBezTo>
                  <a:cubicBezTo>
                    <a:pt x="1926013" y="541517"/>
                    <a:pt x="1987401" y="538435"/>
                    <a:pt x="2043555" y="557156"/>
                  </a:cubicBezTo>
                  <a:cubicBezTo>
                    <a:pt x="2058152" y="562022"/>
                    <a:pt x="2072258" y="568737"/>
                    <a:pt x="2087346" y="571755"/>
                  </a:cubicBezTo>
                  <a:cubicBezTo>
                    <a:pt x="2174486" y="589186"/>
                    <a:pt x="2274797" y="602710"/>
                    <a:pt x="2364686" y="615553"/>
                  </a:cubicBezTo>
                  <a:cubicBezTo>
                    <a:pt x="2617698" y="610687"/>
                    <a:pt x="2870958" y="613187"/>
                    <a:pt x="3123721" y="600954"/>
                  </a:cubicBezTo>
                  <a:cubicBezTo>
                    <a:pt x="3173283" y="598555"/>
                    <a:pt x="3220744" y="579914"/>
                    <a:pt x="3269689" y="571755"/>
                  </a:cubicBezTo>
                  <a:lnTo>
                    <a:pt x="3444851" y="542557"/>
                  </a:lnTo>
                  <a:cubicBezTo>
                    <a:pt x="3457997" y="543330"/>
                    <a:pt x="3722812" y="552016"/>
                    <a:pt x="3795175" y="571755"/>
                  </a:cubicBezTo>
                  <a:cubicBezTo>
                    <a:pt x="3980675" y="622355"/>
                    <a:pt x="3731805" y="584218"/>
                    <a:pt x="3911949" y="615553"/>
                  </a:cubicBezTo>
                  <a:cubicBezTo>
                    <a:pt x="4004157" y="631592"/>
                    <a:pt x="4189289" y="659351"/>
                    <a:pt x="4189289" y="659351"/>
                  </a:cubicBezTo>
                  <a:cubicBezTo>
                    <a:pt x="4218483" y="669084"/>
                    <a:pt x="4247395" y="679705"/>
                    <a:pt x="4276870" y="688549"/>
                  </a:cubicBezTo>
                  <a:cubicBezTo>
                    <a:pt x="4296085" y="694314"/>
                    <a:pt x="4316042" y="697382"/>
                    <a:pt x="4335257" y="703148"/>
                  </a:cubicBezTo>
                  <a:cubicBezTo>
                    <a:pt x="4364732" y="711992"/>
                    <a:pt x="4393188" y="724109"/>
                    <a:pt x="4422838" y="732347"/>
                  </a:cubicBezTo>
                  <a:cubicBezTo>
                    <a:pt x="4480826" y="748458"/>
                    <a:pt x="4598000" y="776145"/>
                    <a:pt x="4598000" y="776145"/>
                  </a:cubicBezTo>
                  <a:cubicBezTo>
                    <a:pt x="4641975" y="805466"/>
                    <a:pt x="4648327" y="812316"/>
                    <a:pt x="4700178" y="834542"/>
                  </a:cubicBezTo>
                  <a:cubicBezTo>
                    <a:pt x="4714320" y="840604"/>
                    <a:pt x="4730461" y="841772"/>
                    <a:pt x="4743968" y="849141"/>
                  </a:cubicBezTo>
                  <a:cubicBezTo>
                    <a:pt x="4784266" y="871125"/>
                    <a:pt x="4818123" y="905086"/>
                    <a:pt x="4860743" y="922137"/>
                  </a:cubicBezTo>
                  <a:cubicBezTo>
                    <a:pt x="4918733" y="945337"/>
                    <a:pt x="4939522" y="951311"/>
                    <a:pt x="4992115" y="980534"/>
                  </a:cubicBezTo>
                  <a:cubicBezTo>
                    <a:pt x="5206264" y="1099524"/>
                    <a:pt x="4968783" y="978875"/>
                    <a:pt x="5108889" y="1038931"/>
                  </a:cubicBezTo>
                  <a:cubicBezTo>
                    <a:pt x="5182085" y="1070306"/>
                    <a:pt x="5143177" y="1068130"/>
                    <a:pt x="5181873" y="1068130"/>
                  </a:cubicBezTo>
                </a:path>
              </a:pathLst>
            </a:custGeom>
            <a:ln w="76200" cmpd="sng">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TextBox 35"/>
            <p:cNvSpPr txBox="1"/>
            <p:nvPr/>
          </p:nvSpPr>
          <p:spPr>
            <a:xfrm>
              <a:off x="7552314" y="5220218"/>
              <a:ext cx="2526916" cy="369332"/>
            </a:xfrm>
            <a:prstGeom prst="rect">
              <a:avLst/>
            </a:prstGeom>
            <a:noFill/>
          </p:spPr>
          <p:txBody>
            <a:bodyPr wrap="none" rtlCol="0">
              <a:spAutoFit/>
            </a:bodyPr>
            <a:lstStyle/>
            <a:p>
              <a:r>
                <a:rPr lang="en-US" dirty="0" smtClean="0"/>
                <a:t>Effluent(BOD &lt;= 30ppm)</a:t>
              </a:r>
              <a:endParaRPr lang="en-US" dirty="0"/>
            </a:p>
          </p:txBody>
        </p:sp>
        <p:sp>
          <p:nvSpPr>
            <p:cNvPr id="37" name="TextBox 36"/>
            <p:cNvSpPr txBox="1"/>
            <p:nvPr/>
          </p:nvSpPr>
          <p:spPr>
            <a:xfrm>
              <a:off x="6097805" y="3167537"/>
              <a:ext cx="510889" cy="369332"/>
            </a:xfrm>
            <a:prstGeom prst="rect">
              <a:avLst/>
            </a:prstGeom>
            <a:noFill/>
          </p:spPr>
          <p:txBody>
            <a:bodyPr wrap="square" rtlCol="0">
              <a:spAutoFit/>
            </a:bodyPr>
            <a:lstStyle/>
            <a:p>
              <a:r>
                <a:rPr lang="en-US" dirty="0" smtClean="0"/>
                <a:t>x</a:t>
              </a:r>
              <a:r>
                <a:rPr lang="en-US" baseline="-25000" dirty="0" smtClean="0"/>
                <a:t>1</a:t>
              </a:r>
              <a:endParaRPr lang="en-US" baseline="-25000" dirty="0"/>
            </a:p>
          </p:txBody>
        </p:sp>
        <p:sp>
          <p:nvSpPr>
            <p:cNvPr id="38" name="TextBox 37"/>
            <p:cNvSpPr txBox="1"/>
            <p:nvPr/>
          </p:nvSpPr>
          <p:spPr>
            <a:xfrm>
              <a:off x="6969989" y="3167537"/>
              <a:ext cx="487450" cy="369332"/>
            </a:xfrm>
            <a:prstGeom prst="rect">
              <a:avLst/>
            </a:prstGeom>
            <a:noFill/>
          </p:spPr>
          <p:txBody>
            <a:bodyPr wrap="square" rtlCol="0">
              <a:spAutoFit/>
            </a:bodyPr>
            <a:lstStyle/>
            <a:p>
              <a:r>
                <a:rPr lang="en-US" dirty="0" smtClean="0"/>
                <a:t>x</a:t>
              </a:r>
              <a:r>
                <a:rPr lang="en-US" baseline="-25000" dirty="0"/>
                <a:t>2</a:t>
              </a:r>
            </a:p>
          </p:txBody>
        </p:sp>
        <p:sp>
          <p:nvSpPr>
            <p:cNvPr id="39" name="TextBox 38"/>
            <p:cNvSpPr txBox="1"/>
            <p:nvPr/>
          </p:nvSpPr>
          <p:spPr>
            <a:xfrm>
              <a:off x="8097250" y="3167542"/>
              <a:ext cx="384991" cy="369332"/>
            </a:xfrm>
            <a:prstGeom prst="rect">
              <a:avLst/>
            </a:prstGeom>
            <a:noFill/>
          </p:spPr>
          <p:txBody>
            <a:bodyPr wrap="none" rtlCol="0">
              <a:spAutoFit/>
            </a:bodyPr>
            <a:lstStyle/>
            <a:p>
              <a:r>
                <a:rPr lang="en-US" dirty="0" smtClean="0"/>
                <a:t>x</a:t>
              </a:r>
              <a:r>
                <a:rPr lang="en-US" baseline="-25000" dirty="0"/>
                <a:t>3</a:t>
              </a:r>
            </a:p>
          </p:txBody>
        </p:sp>
        <p:sp>
          <p:nvSpPr>
            <p:cNvPr id="40" name="TextBox 39"/>
            <p:cNvSpPr txBox="1"/>
            <p:nvPr/>
          </p:nvSpPr>
          <p:spPr>
            <a:xfrm>
              <a:off x="8943432" y="3128866"/>
              <a:ext cx="384991" cy="369332"/>
            </a:xfrm>
            <a:prstGeom prst="rect">
              <a:avLst/>
            </a:prstGeom>
            <a:noFill/>
          </p:spPr>
          <p:txBody>
            <a:bodyPr wrap="none" rtlCol="0">
              <a:spAutoFit/>
            </a:bodyPr>
            <a:lstStyle/>
            <a:p>
              <a:r>
                <a:rPr lang="en-US" dirty="0" smtClean="0"/>
                <a:t>x</a:t>
              </a:r>
              <a:r>
                <a:rPr lang="en-US" baseline="-25000" dirty="0"/>
                <a:t>4</a:t>
              </a:r>
            </a:p>
          </p:txBody>
        </p:sp>
      </p:grpSp>
      <p:graphicFrame>
        <p:nvGraphicFramePr>
          <p:cNvPr id="9" name="Table 8"/>
          <p:cNvGraphicFramePr>
            <a:graphicFrameLocks noGrp="1"/>
          </p:cNvGraphicFramePr>
          <p:nvPr>
            <p:extLst>
              <p:ext uri="{D42A27DB-BD31-4B8C-83A1-F6EECF244321}">
                <p14:modId xmlns:p14="http://schemas.microsoft.com/office/powerpoint/2010/main" val="173997447"/>
              </p:ext>
            </p:extLst>
          </p:nvPr>
        </p:nvGraphicFramePr>
        <p:xfrm>
          <a:off x="4539700" y="4578112"/>
          <a:ext cx="2868863" cy="2092672"/>
        </p:xfrm>
        <a:graphic>
          <a:graphicData uri="http://schemas.openxmlformats.org/drawingml/2006/table">
            <a:tbl>
              <a:tblPr firstRow="1" bandRow="1">
                <a:tableStyleId>{5C22544A-7EE6-4342-B048-85BDC9FD1C3A}</a:tableStyleId>
              </a:tblPr>
              <a:tblGrid>
                <a:gridCol w="1015066"/>
                <a:gridCol w="1853797"/>
              </a:tblGrid>
              <a:tr h="629632">
                <a:tc>
                  <a:txBody>
                    <a:bodyPr/>
                    <a:lstStyle/>
                    <a:p>
                      <a:r>
                        <a:rPr lang="en-US" dirty="0" smtClean="0"/>
                        <a:t>Pipeline</a:t>
                      </a:r>
                      <a:endParaRPr lang="en-US" dirty="0"/>
                    </a:p>
                  </a:txBody>
                  <a:tcPr/>
                </a:tc>
                <a:tc>
                  <a:txBody>
                    <a:bodyPr/>
                    <a:lstStyle/>
                    <a:p>
                      <a:r>
                        <a:rPr lang="en-US" dirty="0" smtClean="0"/>
                        <a:t>$1000/MGD-year</a:t>
                      </a:r>
                      <a:endParaRPr lang="en-US" dirty="0"/>
                    </a:p>
                  </a:txBody>
                  <a:tcPr/>
                </a:tc>
              </a:tr>
              <a:tr h="359790">
                <a:tc>
                  <a:txBody>
                    <a:bodyPr/>
                    <a:lstStyle/>
                    <a:p>
                      <a:r>
                        <a:rPr lang="en-US" dirty="0" smtClean="0"/>
                        <a:t>1</a:t>
                      </a:r>
                      <a:endParaRPr lang="en-US" dirty="0"/>
                    </a:p>
                  </a:txBody>
                  <a:tcPr/>
                </a:tc>
                <a:tc>
                  <a:txBody>
                    <a:bodyPr/>
                    <a:lstStyle/>
                    <a:p>
                      <a:r>
                        <a:rPr lang="en-US" dirty="0" smtClean="0"/>
                        <a:t>$46</a:t>
                      </a:r>
                      <a:endParaRPr lang="en-US" dirty="0"/>
                    </a:p>
                  </a:txBody>
                  <a:tcPr/>
                </a:tc>
              </a:tr>
              <a:tr h="359790">
                <a:tc>
                  <a:txBody>
                    <a:bodyPr/>
                    <a:lstStyle/>
                    <a:p>
                      <a:r>
                        <a:rPr lang="en-US" dirty="0" smtClean="0"/>
                        <a:t>2</a:t>
                      </a:r>
                      <a:endParaRPr lang="en-US" dirty="0"/>
                    </a:p>
                  </a:txBody>
                  <a:tcPr/>
                </a:tc>
                <a:tc>
                  <a:txBody>
                    <a:bodyPr/>
                    <a:lstStyle/>
                    <a:p>
                      <a:r>
                        <a:rPr lang="en-US" dirty="0" smtClean="0"/>
                        <a:t>$50</a:t>
                      </a:r>
                      <a:endParaRPr lang="en-US" dirty="0"/>
                    </a:p>
                  </a:txBody>
                  <a:tcPr/>
                </a:tc>
              </a:tr>
              <a:tr h="359790">
                <a:tc>
                  <a:txBody>
                    <a:bodyPr/>
                    <a:lstStyle/>
                    <a:p>
                      <a:r>
                        <a:rPr lang="en-US" dirty="0" smtClean="0"/>
                        <a:t>3</a:t>
                      </a:r>
                      <a:endParaRPr lang="en-US" dirty="0"/>
                    </a:p>
                  </a:txBody>
                  <a:tcPr/>
                </a:tc>
                <a:tc>
                  <a:txBody>
                    <a:bodyPr/>
                    <a:lstStyle/>
                    <a:p>
                      <a:r>
                        <a:rPr lang="en-US" dirty="0" smtClean="0"/>
                        <a:t>$55</a:t>
                      </a:r>
                      <a:endParaRPr lang="en-US" dirty="0"/>
                    </a:p>
                  </a:txBody>
                  <a:tcPr/>
                </a:tc>
              </a:tr>
              <a:tr h="359790">
                <a:tc>
                  <a:txBody>
                    <a:bodyPr/>
                    <a:lstStyle/>
                    <a:p>
                      <a:r>
                        <a:rPr lang="en-US" dirty="0" smtClean="0"/>
                        <a:t>4</a:t>
                      </a:r>
                      <a:endParaRPr lang="en-US" dirty="0"/>
                    </a:p>
                  </a:txBody>
                  <a:tcPr/>
                </a:tc>
                <a:tc>
                  <a:txBody>
                    <a:bodyPr/>
                    <a:lstStyle/>
                    <a:p>
                      <a:r>
                        <a:rPr lang="en-US" dirty="0" smtClean="0"/>
                        <a:t>$40</a:t>
                      </a:r>
                      <a:endParaRPr lang="en-US" dirty="0"/>
                    </a:p>
                  </a:txBody>
                  <a:tcPr/>
                </a:tc>
              </a:tr>
            </a:tbl>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08960933"/>
              </p:ext>
            </p:extLst>
          </p:nvPr>
        </p:nvGraphicFramePr>
        <p:xfrm>
          <a:off x="497036" y="1701815"/>
          <a:ext cx="6805320" cy="732218"/>
        </p:xfrm>
        <a:graphic>
          <a:graphicData uri="http://schemas.openxmlformats.org/presentationml/2006/ole">
            <mc:AlternateContent xmlns:mc="http://schemas.openxmlformats.org/markup-compatibility/2006">
              <mc:Choice xmlns:v="urn:schemas-microsoft-com:vml" Requires="v">
                <p:oleObj spid="_x0000_s5130"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701815"/>
                        <a:ext cx="6805320" cy="732218"/>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748522618"/>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endParaRPr lang="en-US" sz="2600" dirty="0"/>
          </a:p>
          <a:p>
            <a:endParaRPr lang="en-US" sz="2600" dirty="0"/>
          </a:p>
          <a:p>
            <a:r>
              <a:rPr lang="en-US" sz="2600" dirty="0" smtClean="0"/>
              <a:t>Water quality constraint</a:t>
            </a:r>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2195553949"/>
              </p:ext>
            </p:extLst>
          </p:nvPr>
        </p:nvGraphicFramePr>
        <p:xfrm>
          <a:off x="497036" y="1701815"/>
          <a:ext cx="6805320" cy="732218"/>
        </p:xfrm>
        <a:graphic>
          <a:graphicData uri="http://schemas.openxmlformats.org/presentationml/2006/ole">
            <mc:AlternateContent xmlns:mc="http://schemas.openxmlformats.org/markup-compatibility/2006">
              <mc:Choice xmlns:v="urn:schemas-microsoft-com:vml" Requires="v">
                <p:oleObj spid="_x0000_s6165"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701815"/>
                        <a:ext cx="6805320" cy="732218"/>
                      </a:xfrm>
                      <a:prstGeom prst="rect">
                        <a:avLst/>
                      </a:prstGeom>
                      <a:solidFill>
                        <a:schemeClr val="tx1"/>
                      </a:solidFill>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564783999"/>
              </p:ext>
            </p:extLst>
          </p:nvPr>
        </p:nvGraphicFramePr>
        <p:xfrm>
          <a:off x="497036" y="3645439"/>
          <a:ext cx="8883302" cy="1261349"/>
        </p:xfrm>
        <a:graphic>
          <a:graphicData uri="http://schemas.openxmlformats.org/presentationml/2006/ole">
            <mc:AlternateContent xmlns:mc="http://schemas.openxmlformats.org/markup-compatibility/2006">
              <mc:Choice xmlns:v="urn:schemas-microsoft-com:vml" Requires="v">
                <p:oleObj spid="_x0000_s6166" name="Equation" r:id="rId6" imgW="3035300" imgH="431800" progId="Equation.3">
                  <p:embed/>
                </p:oleObj>
              </mc:Choice>
              <mc:Fallback>
                <p:oleObj name="Equation" r:id="rId6" imgW="3035300" imgH="431800" progId="Equation.3">
                  <p:embed/>
                  <p:pic>
                    <p:nvPicPr>
                      <p:cNvPr id="0" name=""/>
                      <p:cNvPicPr/>
                      <p:nvPr/>
                    </p:nvPicPr>
                    <p:blipFill>
                      <a:blip r:embed="rId7"/>
                      <a:stretch>
                        <a:fillRect/>
                      </a:stretch>
                    </p:blipFill>
                    <p:spPr>
                      <a:xfrm>
                        <a:off x="497036" y="3645439"/>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27105149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1" y="1026800"/>
            <a:ext cx="5503004" cy="4029929"/>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endParaRPr lang="en-US" sz="2600" dirty="0" smtClean="0"/>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304636766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7193"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71772502"/>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7194"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3776774976"/>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7195" name="Equation" r:id="rId8" imgW="3035300" imgH="431800" progId="Equation.3">
                  <p:embed/>
                </p:oleObj>
              </mc:Choice>
              <mc:Fallback>
                <p:oleObj name="Equation" r:id="rId8" imgW="3035300" imgH="431800" progId="Equation.3">
                  <p:embed/>
                  <p:pic>
                    <p:nvPicPr>
                      <p:cNvPr id="0" name=""/>
                      <p:cNvPicPr/>
                      <p:nvPr/>
                    </p:nvPicPr>
                    <p:blipFill>
                      <a:blip r:embed="rId9"/>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409148317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076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364920" y="1026800"/>
            <a:ext cx="6005183" cy="5541006"/>
          </a:xfrm>
        </p:spPr>
        <p:txBody>
          <a:bodyPr>
            <a:noAutofit/>
          </a:bodyPr>
          <a:lstStyle/>
          <a:p>
            <a:r>
              <a:rPr lang="en-US" sz="2600" dirty="0" smtClean="0"/>
              <a:t>Write the objective function</a:t>
            </a:r>
          </a:p>
          <a:p>
            <a:pPr marL="0" indent="0">
              <a:buNone/>
            </a:pPr>
            <a:endParaRPr lang="en-US" sz="2600" dirty="0"/>
          </a:p>
          <a:p>
            <a:r>
              <a:rPr lang="en-US" sz="2600" dirty="0" smtClean="0"/>
              <a:t>Water quality constraint</a:t>
            </a:r>
          </a:p>
          <a:p>
            <a:endParaRPr lang="en-US" sz="2600" dirty="0"/>
          </a:p>
          <a:p>
            <a:endParaRPr lang="en-US" sz="2600" dirty="0" smtClean="0"/>
          </a:p>
          <a:p>
            <a:r>
              <a:rPr lang="en-US" sz="2600" dirty="0" smtClean="0"/>
              <a:t>Treatment Plant Capacity</a:t>
            </a:r>
            <a:endParaRPr lang="en-US" sz="2600" dirty="0" smtClean="0"/>
          </a:p>
          <a:p>
            <a:pPr marL="0" indent="0">
              <a:buNone/>
            </a:pPr>
            <a:endParaRPr lang="en-US" sz="2600" dirty="0" smtClean="0"/>
          </a:p>
        </p:txBody>
      </p:sp>
      <p:graphicFrame>
        <p:nvGraphicFramePr>
          <p:cNvPr id="13" name="Object 12"/>
          <p:cNvGraphicFramePr>
            <a:graphicFrameLocks noChangeAspect="1"/>
          </p:cNvGraphicFramePr>
          <p:nvPr>
            <p:extLst>
              <p:ext uri="{D42A27DB-BD31-4B8C-83A1-F6EECF244321}">
                <p14:modId xmlns:p14="http://schemas.microsoft.com/office/powerpoint/2010/main" val="1633485238"/>
              </p:ext>
            </p:extLst>
          </p:nvPr>
        </p:nvGraphicFramePr>
        <p:xfrm>
          <a:off x="497036" y="1582760"/>
          <a:ext cx="6805320" cy="732218"/>
        </p:xfrm>
        <a:graphic>
          <a:graphicData uri="http://schemas.openxmlformats.org/presentationml/2006/ole">
            <mc:AlternateContent xmlns:mc="http://schemas.openxmlformats.org/markup-compatibility/2006">
              <mc:Choice xmlns:v="urn:schemas-microsoft-com:vml" Requires="v">
                <p:oleObj spid="_x0000_s9245" name="Equation" r:id="rId4" imgW="2006600" imgH="215900" progId="Equation.3">
                  <p:embed/>
                </p:oleObj>
              </mc:Choice>
              <mc:Fallback>
                <p:oleObj name="Equation" r:id="rId4" imgW="2006600" imgH="215900" progId="Equation.3">
                  <p:embed/>
                  <p:pic>
                    <p:nvPicPr>
                      <p:cNvPr id="0" name=""/>
                      <p:cNvPicPr/>
                      <p:nvPr/>
                    </p:nvPicPr>
                    <p:blipFill>
                      <a:blip r:embed="rId5"/>
                      <a:stretch>
                        <a:fillRect/>
                      </a:stretch>
                    </p:blipFill>
                    <p:spPr>
                      <a:xfrm>
                        <a:off x="497036" y="1582760"/>
                        <a:ext cx="6805320" cy="732218"/>
                      </a:xfrm>
                      <a:prstGeom prst="rect">
                        <a:avLst/>
                      </a:prstGeom>
                      <a:solidFill>
                        <a:schemeClr val="tx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87982201"/>
              </p:ext>
            </p:extLst>
          </p:nvPr>
        </p:nvGraphicFramePr>
        <p:xfrm>
          <a:off x="497036" y="4648036"/>
          <a:ext cx="3830500" cy="1186438"/>
        </p:xfrm>
        <a:graphic>
          <a:graphicData uri="http://schemas.openxmlformats.org/presentationml/2006/ole">
            <mc:AlternateContent xmlns:mc="http://schemas.openxmlformats.org/markup-compatibility/2006">
              <mc:Choice xmlns:v="urn:schemas-microsoft-com:vml" Requires="v">
                <p:oleObj spid="_x0000_s9246" name="Equation" r:id="rId6" imgW="1435100" imgH="444500" progId="Equation.3">
                  <p:embed/>
                </p:oleObj>
              </mc:Choice>
              <mc:Fallback>
                <p:oleObj name="Equation" r:id="rId6" imgW="1435100" imgH="444500" progId="Equation.3">
                  <p:embed/>
                  <p:pic>
                    <p:nvPicPr>
                      <p:cNvPr id="0" name=""/>
                      <p:cNvPicPr/>
                      <p:nvPr/>
                    </p:nvPicPr>
                    <p:blipFill>
                      <a:blip r:embed="rId7"/>
                      <a:stretch>
                        <a:fillRect/>
                      </a:stretch>
                    </p:blipFill>
                    <p:spPr>
                      <a:xfrm>
                        <a:off x="497036" y="4648036"/>
                        <a:ext cx="3830500" cy="1186438"/>
                      </a:xfrm>
                      <a:prstGeom prst="rect">
                        <a:avLst/>
                      </a:prstGeom>
                      <a:solidFill>
                        <a:srgbClr val="FFFFFF"/>
                      </a:solidFill>
                    </p:spPr>
                  </p:pic>
                </p:oleObj>
              </mc:Fallback>
            </mc:AlternateContent>
          </a:graphicData>
        </a:graphic>
      </p:graphicFrame>
      <p:graphicFrame>
        <p:nvGraphicFramePr>
          <p:cNvPr id="26" name="Object 25"/>
          <p:cNvGraphicFramePr>
            <a:graphicFrameLocks noChangeAspect="1"/>
          </p:cNvGraphicFramePr>
          <p:nvPr>
            <p:extLst>
              <p:ext uri="{D42A27DB-BD31-4B8C-83A1-F6EECF244321}">
                <p14:modId xmlns:p14="http://schemas.microsoft.com/office/powerpoint/2010/main" val="924349717"/>
              </p:ext>
            </p:extLst>
          </p:nvPr>
        </p:nvGraphicFramePr>
        <p:xfrm>
          <a:off x="7410469" y="4666474"/>
          <a:ext cx="3830500" cy="1186438"/>
        </p:xfrm>
        <a:graphic>
          <a:graphicData uri="http://schemas.openxmlformats.org/presentationml/2006/ole">
            <mc:AlternateContent xmlns:mc="http://schemas.openxmlformats.org/markup-compatibility/2006">
              <mc:Choice xmlns:v="urn:schemas-microsoft-com:vml" Requires="v">
                <p:oleObj spid="_x0000_s9247" name="Equation" r:id="rId8" imgW="1435100" imgH="444500" progId="Equation.3">
                  <p:embed/>
                </p:oleObj>
              </mc:Choice>
              <mc:Fallback>
                <p:oleObj name="Equation" r:id="rId8" imgW="1435100" imgH="444500" progId="Equation.3">
                  <p:embed/>
                  <p:pic>
                    <p:nvPicPr>
                      <p:cNvPr id="0" name=""/>
                      <p:cNvPicPr/>
                      <p:nvPr/>
                    </p:nvPicPr>
                    <p:blipFill>
                      <a:blip r:embed="rId9"/>
                      <a:stretch>
                        <a:fillRect/>
                      </a:stretch>
                    </p:blipFill>
                    <p:spPr>
                      <a:xfrm>
                        <a:off x="7410469" y="4666474"/>
                        <a:ext cx="3830500" cy="1186438"/>
                      </a:xfrm>
                      <a:prstGeom prst="rect">
                        <a:avLst/>
                      </a:prstGeom>
                      <a:solidFill>
                        <a:srgbClr val="FFFFFF"/>
                      </a:solidFill>
                    </p:spPr>
                  </p:pic>
                </p:oleObj>
              </mc:Fallback>
            </mc:AlternateContent>
          </a:graphicData>
        </a:graphic>
      </p:graphicFrame>
      <p:sp>
        <p:nvSpPr>
          <p:cNvPr id="16" name="TextBox 15"/>
          <p:cNvSpPr txBox="1"/>
          <p:nvPr/>
        </p:nvSpPr>
        <p:spPr>
          <a:xfrm>
            <a:off x="6965440" y="4058489"/>
            <a:ext cx="4275529" cy="523220"/>
          </a:xfrm>
          <a:prstGeom prst="rect">
            <a:avLst/>
          </a:prstGeom>
          <a:noFill/>
        </p:spPr>
        <p:txBody>
          <a:bodyPr wrap="none" rtlCol="0">
            <a:spAutoFit/>
          </a:bodyPr>
          <a:lstStyle/>
          <a:p>
            <a:pPr marL="457200" indent="-457200">
              <a:buFont typeface="Arial"/>
              <a:buChar char="•"/>
            </a:pPr>
            <a:r>
              <a:rPr lang="en-US" sz="2800" dirty="0" smtClean="0"/>
              <a:t>All water must be treated</a:t>
            </a:r>
            <a:endParaRPr lang="en-US" sz="2800" dirty="0"/>
          </a:p>
        </p:txBody>
      </p:sp>
      <p:graphicFrame>
        <p:nvGraphicFramePr>
          <p:cNvPr id="28" name="Object 27"/>
          <p:cNvGraphicFramePr>
            <a:graphicFrameLocks noChangeAspect="1"/>
          </p:cNvGraphicFramePr>
          <p:nvPr>
            <p:extLst>
              <p:ext uri="{D42A27DB-BD31-4B8C-83A1-F6EECF244321}">
                <p14:modId xmlns:p14="http://schemas.microsoft.com/office/powerpoint/2010/main" val="1557287810"/>
              </p:ext>
            </p:extLst>
          </p:nvPr>
        </p:nvGraphicFramePr>
        <p:xfrm>
          <a:off x="447345" y="2800775"/>
          <a:ext cx="8883302" cy="1261349"/>
        </p:xfrm>
        <a:graphic>
          <a:graphicData uri="http://schemas.openxmlformats.org/presentationml/2006/ole">
            <mc:AlternateContent xmlns:mc="http://schemas.openxmlformats.org/markup-compatibility/2006">
              <mc:Choice xmlns:v="urn:schemas-microsoft-com:vml" Requires="v">
                <p:oleObj spid="_x0000_s9248" name="Equation" r:id="rId10" imgW="3035300" imgH="431800" progId="Equation.3">
                  <p:embed/>
                </p:oleObj>
              </mc:Choice>
              <mc:Fallback>
                <p:oleObj name="Equation" r:id="rId10" imgW="3035300" imgH="431800" progId="Equation.3">
                  <p:embed/>
                  <p:pic>
                    <p:nvPicPr>
                      <p:cNvPr id="0" name=""/>
                      <p:cNvPicPr/>
                      <p:nvPr/>
                    </p:nvPicPr>
                    <p:blipFill>
                      <a:blip r:embed="rId11"/>
                      <a:stretch>
                        <a:fillRect/>
                      </a:stretch>
                    </p:blipFill>
                    <p:spPr>
                      <a:xfrm>
                        <a:off x="447345" y="2800775"/>
                        <a:ext cx="8883302" cy="1261349"/>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251522646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next step is to translate the Linear Program model into R Script </a:t>
            </a:r>
          </a:p>
          <a:p>
            <a:r>
              <a:rPr lang="en-US" sz="3200" dirty="0" smtClean="0"/>
              <a:t>First the objective function</a:t>
            </a:r>
            <a:endParaRPr lang="en-US" sz="3200" dirty="0"/>
          </a:p>
        </p:txBody>
      </p:sp>
      <p:pic>
        <p:nvPicPr>
          <p:cNvPr id="4" name="Picture 3"/>
          <p:cNvPicPr>
            <a:picLocks noChangeAspect="1"/>
          </p:cNvPicPr>
          <p:nvPr/>
        </p:nvPicPr>
        <p:blipFill>
          <a:blip r:embed="rId2"/>
          <a:stretch>
            <a:fillRect/>
          </a:stretch>
        </p:blipFill>
        <p:spPr>
          <a:xfrm>
            <a:off x="601491" y="3497039"/>
            <a:ext cx="10891437" cy="3125649"/>
          </a:xfrm>
          <a:prstGeom prst="rect">
            <a:avLst/>
          </a:prstGeom>
        </p:spPr>
      </p:pic>
    </p:spTree>
    <p:extLst>
      <p:ext uri="{BB962C8B-B14F-4D97-AF65-F5344CB8AC3E}">
        <p14:creationId xmlns:p14="http://schemas.microsoft.com/office/powerpoint/2010/main" val="19791185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The constraint set</a:t>
            </a:r>
            <a:endParaRPr lang="en-US" sz="3200" dirty="0"/>
          </a:p>
        </p:txBody>
      </p:sp>
      <p:pic>
        <p:nvPicPr>
          <p:cNvPr id="5" name="Picture 4"/>
          <p:cNvPicPr>
            <a:picLocks noChangeAspect="1"/>
          </p:cNvPicPr>
          <p:nvPr/>
        </p:nvPicPr>
        <p:blipFill>
          <a:blip r:embed="rId2"/>
          <a:stretch>
            <a:fillRect/>
          </a:stretch>
        </p:blipFill>
        <p:spPr>
          <a:xfrm>
            <a:off x="223228" y="2266949"/>
            <a:ext cx="11736733" cy="1566045"/>
          </a:xfrm>
          <a:prstGeom prst="rect">
            <a:avLst/>
          </a:prstGeom>
        </p:spPr>
      </p:pic>
    </p:spTree>
    <p:extLst>
      <p:ext uri="{BB962C8B-B14F-4D97-AF65-F5344CB8AC3E}">
        <p14:creationId xmlns:p14="http://schemas.microsoft.com/office/powerpoint/2010/main" val="977586647"/>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7"/>
            <a:ext cx="9905999" cy="3541714"/>
          </a:xfrm>
        </p:spPr>
        <p:txBody>
          <a:bodyPr>
            <a:normAutofit/>
          </a:bodyPr>
          <a:lstStyle/>
          <a:p>
            <a:r>
              <a:rPr lang="en-US" sz="3200" dirty="0" smtClean="0"/>
              <a:t>Solve the LP and write results</a:t>
            </a:r>
            <a:endParaRPr lang="en-US" sz="3200" dirty="0"/>
          </a:p>
        </p:txBody>
      </p:sp>
      <p:pic>
        <p:nvPicPr>
          <p:cNvPr id="4" name="Picture 3"/>
          <p:cNvPicPr>
            <a:picLocks noChangeAspect="1"/>
          </p:cNvPicPr>
          <p:nvPr/>
        </p:nvPicPr>
        <p:blipFill>
          <a:blip r:embed="rId2"/>
          <a:stretch>
            <a:fillRect/>
          </a:stretch>
        </p:blipFill>
        <p:spPr>
          <a:xfrm>
            <a:off x="401927" y="2292363"/>
            <a:ext cx="11397820" cy="3377748"/>
          </a:xfrm>
          <a:prstGeom prst="rect">
            <a:avLst/>
          </a:prstGeom>
        </p:spPr>
      </p:pic>
    </p:spTree>
    <p:extLst>
      <p:ext uri="{BB962C8B-B14F-4D97-AF65-F5344CB8AC3E}">
        <p14:creationId xmlns:p14="http://schemas.microsoft.com/office/powerpoint/2010/main" val="33151306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sp>
        <p:nvSpPr>
          <p:cNvPr id="3" name="Content Placeholder 2"/>
          <p:cNvSpPr>
            <a:spLocks noGrp="1"/>
          </p:cNvSpPr>
          <p:nvPr>
            <p:ph idx="1"/>
          </p:nvPr>
        </p:nvSpPr>
        <p:spPr>
          <a:xfrm>
            <a:off x="1141413" y="1792697"/>
            <a:ext cx="9905999" cy="4007468"/>
          </a:xfrm>
        </p:spPr>
        <p:txBody>
          <a:bodyPr>
            <a:normAutofit/>
          </a:bodyPr>
          <a:lstStyle/>
          <a:p>
            <a:r>
              <a:rPr lang="en-US" sz="2800" dirty="0" smtClean="0"/>
              <a:t>The objective function (merit function) is the mathematical expression of the benefit, utility, or cost incurred for various decisions.  In LP it must be a linear combination of the decision variables.</a:t>
            </a:r>
          </a:p>
          <a:p>
            <a:r>
              <a:rPr lang="en-US" sz="2800" dirty="0" smtClean="0"/>
              <a:t>Economic cost is a common example:</a:t>
            </a:r>
          </a:p>
          <a:p>
            <a:r>
              <a:rPr lang="en-US" sz="2800" dirty="0" smtClean="0"/>
              <a:t>COST(</a:t>
            </a:r>
            <a:r>
              <a:rPr lang="en-US" sz="2800" b="1" dirty="0" smtClean="0"/>
              <a:t>x</a:t>
            </a:r>
            <a:r>
              <a:rPr lang="en-US" sz="2800" dirty="0" smtClean="0"/>
              <a:t>) = w</a:t>
            </a:r>
            <a:r>
              <a:rPr lang="en-US" sz="2800" baseline="-25000" dirty="0" smtClean="0"/>
              <a:t>1</a:t>
            </a:r>
            <a:r>
              <a:rPr lang="en-US" sz="2800" dirty="0" smtClean="0"/>
              <a:t>*x</a:t>
            </a:r>
            <a:r>
              <a:rPr lang="en-US" sz="2800" baseline="-25000" dirty="0" smtClean="0"/>
              <a:t>1</a:t>
            </a:r>
            <a:r>
              <a:rPr lang="en-US" sz="2800" dirty="0" smtClean="0"/>
              <a:t>+w</a:t>
            </a:r>
            <a:r>
              <a:rPr lang="en-US" sz="2800" baseline="-25000" dirty="0" smtClean="0"/>
              <a:t>2</a:t>
            </a:r>
            <a:r>
              <a:rPr lang="en-US" sz="2800" dirty="0" smtClean="0"/>
              <a:t>*x</a:t>
            </a:r>
            <a:r>
              <a:rPr lang="en-US" sz="2800" baseline="-25000" dirty="0" smtClean="0"/>
              <a:t>2</a:t>
            </a:r>
            <a:r>
              <a:rPr lang="en-US" sz="2800" dirty="0" smtClean="0"/>
              <a:t>+ </a:t>
            </a:r>
            <a:r>
              <a:rPr lang="mr-IN" sz="2800" dirty="0" smtClean="0"/>
              <a:t>…</a:t>
            </a:r>
            <a:r>
              <a:rPr lang="en-US" sz="2800" dirty="0"/>
              <a:t> </a:t>
            </a:r>
            <a:r>
              <a:rPr lang="en-US" sz="2800" dirty="0" smtClean="0"/>
              <a:t>+ w</a:t>
            </a:r>
            <a:r>
              <a:rPr lang="en-US" sz="2800" baseline="-25000" dirty="0" smtClean="0"/>
              <a:t>N</a:t>
            </a:r>
            <a:r>
              <a:rPr lang="en-US" sz="2800" dirty="0" smtClean="0"/>
              <a:t>*x</a:t>
            </a:r>
            <a:r>
              <a:rPr lang="en-US" sz="2800" baseline="-25000" dirty="0" smtClean="0"/>
              <a:t>N</a:t>
            </a:r>
            <a:endParaRPr lang="en-US" sz="2800" baseline="-25000" dirty="0"/>
          </a:p>
        </p:txBody>
      </p:sp>
    </p:spTree>
    <p:extLst>
      <p:ext uri="{BB962C8B-B14F-4D97-AF65-F5344CB8AC3E}">
        <p14:creationId xmlns:p14="http://schemas.microsoft.com/office/powerpoint/2010/main" val="343128924"/>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1507"/>
            <a:ext cx="9905998" cy="1478570"/>
          </a:xfrm>
        </p:spPr>
        <p:txBody>
          <a:bodyPr/>
          <a:lstStyle/>
          <a:p>
            <a:r>
              <a:rPr lang="en-US" dirty="0" smtClean="0"/>
              <a:t>Wastewater treatment plant allocation</a:t>
            </a:r>
            <a:endParaRPr lang="en-US" dirty="0"/>
          </a:p>
        </p:txBody>
      </p:sp>
      <p:sp>
        <p:nvSpPr>
          <p:cNvPr id="3" name="Content Placeholder 2"/>
          <p:cNvSpPr>
            <a:spLocks noGrp="1"/>
          </p:cNvSpPr>
          <p:nvPr>
            <p:ph idx="1"/>
          </p:nvPr>
        </p:nvSpPr>
        <p:spPr>
          <a:xfrm>
            <a:off x="1141413" y="1530076"/>
            <a:ext cx="4391901" cy="5048963"/>
          </a:xfrm>
        </p:spPr>
        <p:txBody>
          <a:bodyPr>
            <a:normAutofit/>
          </a:bodyPr>
          <a:lstStyle/>
          <a:p>
            <a:r>
              <a:rPr lang="en-US" sz="3200" dirty="0" smtClean="0"/>
              <a:t>Run the script</a:t>
            </a:r>
            <a:endParaRPr lang="en-US" sz="3200" dirty="0"/>
          </a:p>
        </p:txBody>
      </p:sp>
      <p:pic>
        <p:nvPicPr>
          <p:cNvPr id="5" name="Picture 4"/>
          <p:cNvPicPr>
            <a:picLocks noChangeAspect="1"/>
          </p:cNvPicPr>
          <p:nvPr/>
        </p:nvPicPr>
        <p:blipFill>
          <a:blip r:embed="rId2"/>
          <a:stretch>
            <a:fillRect/>
          </a:stretch>
        </p:blipFill>
        <p:spPr>
          <a:xfrm>
            <a:off x="5760090" y="1530077"/>
            <a:ext cx="6071674" cy="5048963"/>
          </a:xfrm>
          <a:prstGeom prst="rect">
            <a:avLst/>
          </a:prstGeom>
        </p:spPr>
      </p:pic>
    </p:spTree>
    <p:extLst>
      <p:ext uri="{BB962C8B-B14F-4D97-AF65-F5344CB8AC3E}">
        <p14:creationId xmlns:p14="http://schemas.microsoft.com/office/powerpoint/2010/main" val="399749783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141414" y="2258451"/>
            <a:ext cx="10406152" cy="3541714"/>
          </a:xfrm>
        </p:spPr>
        <p:txBody>
          <a:bodyPr>
            <a:noAutofit/>
          </a:bodyPr>
          <a:lstStyle/>
          <a:p>
            <a:r>
              <a:rPr lang="en-US" sz="2800" dirty="0" smtClean="0"/>
              <a:t>Linear Programming as a tool to allocate resources (make decisions)</a:t>
            </a:r>
          </a:p>
          <a:p>
            <a:r>
              <a:rPr lang="en-US" sz="2800" dirty="0" smtClean="0"/>
              <a:t>Structure of an LP</a:t>
            </a:r>
          </a:p>
          <a:p>
            <a:r>
              <a:rPr lang="en-US" sz="2800" dirty="0" smtClean="0"/>
              <a:t>Simple Examples</a:t>
            </a:r>
          </a:p>
          <a:p>
            <a:r>
              <a:rPr lang="en-US" sz="2800" dirty="0" smtClean="0"/>
              <a:t>Solved using R and </a:t>
            </a:r>
            <a:r>
              <a:rPr lang="en-US" sz="2800" dirty="0" err="1" smtClean="0"/>
              <a:t>LpSolve</a:t>
            </a:r>
            <a:r>
              <a:rPr lang="en-US" sz="2800" smtClean="0"/>
              <a:t> package</a:t>
            </a:r>
            <a:endParaRPr lang="en-US" sz="2600" dirty="0" smtClean="0"/>
          </a:p>
        </p:txBody>
      </p:sp>
    </p:spTree>
    <p:extLst>
      <p:ext uri="{BB962C8B-B14F-4D97-AF65-F5344CB8AC3E}">
        <p14:creationId xmlns:p14="http://schemas.microsoft.com/office/powerpoint/2010/main" val="122393773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278"/>
            <a:ext cx="9905998" cy="1478570"/>
          </a:xfrm>
        </p:spPr>
        <p:txBody>
          <a:bodyPr/>
          <a:lstStyle/>
          <a:p>
            <a:r>
              <a:rPr lang="en-US" dirty="0" smtClean="0"/>
              <a:t>COST COEFFICIENTS</a:t>
            </a:r>
            <a:endParaRPr lang="en-US" dirty="0"/>
          </a:p>
        </p:txBody>
      </p:sp>
      <p:sp>
        <p:nvSpPr>
          <p:cNvPr id="3" name="Content Placeholder 2"/>
          <p:cNvSpPr>
            <a:spLocks noGrp="1"/>
          </p:cNvSpPr>
          <p:nvPr>
            <p:ph idx="1"/>
          </p:nvPr>
        </p:nvSpPr>
        <p:spPr>
          <a:xfrm>
            <a:off x="861245" y="1232479"/>
            <a:ext cx="10625665" cy="4892569"/>
          </a:xfrm>
        </p:spPr>
        <p:txBody>
          <a:bodyPr>
            <a:normAutofit/>
          </a:bodyPr>
          <a:lstStyle/>
          <a:p>
            <a:r>
              <a:rPr lang="en-US" sz="2800" dirty="0" smtClean="0"/>
              <a:t>COST(</a:t>
            </a:r>
            <a:r>
              <a:rPr lang="en-US" sz="2800" b="1" dirty="0" smtClean="0"/>
              <a:t>x</a:t>
            </a:r>
            <a:r>
              <a:rPr lang="en-US" sz="2800" dirty="0" smtClean="0"/>
              <a:t>) = w</a:t>
            </a:r>
            <a:r>
              <a:rPr lang="en-US" sz="2800" baseline="-25000" dirty="0" smtClean="0"/>
              <a:t>1</a:t>
            </a:r>
            <a:r>
              <a:rPr lang="en-US" sz="2800" dirty="0" smtClean="0"/>
              <a:t>*x</a:t>
            </a:r>
            <a:r>
              <a:rPr lang="en-US" sz="2800" baseline="-25000" dirty="0" smtClean="0"/>
              <a:t>1</a:t>
            </a:r>
            <a:r>
              <a:rPr lang="en-US" sz="2800" dirty="0" smtClean="0"/>
              <a:t>+w</a:t>
            </a:r>
            <a:r>
              <a:rPr lang="en-US" sz="2800" baseline="-25000" dirty="0" smtClean="0"/>
              <a:t>2</a:t>
            </a:r>
            <a:r>
              <a:rPr lang="en-US" sz="2800" dirty="0" smtClean="0"/>
              <a:t>*x</a:t>
            </a:r>
            <a:r>
              <a:rPr lang="en-US" sz="2800" baseline="-25000" dirty="0" smtClean="0"/>
              <a:t>2</a:t>
            </a:r>
            <a:r>
              <a:rPr lang="en-US" sz="2800" dirty="0" smtClean="0"/>
              <a:t>+ </a:t>
            </a:r>
            <a:r>
              <a:rPr lang="mr-IN" sz="2800" dirty="0" smtClean="0"/>
              <a:t>…</a:t>
            </a:r>
            <a:r>
              <a:rPr lang="en-US" sz="2800" dirty="0"/>
              <a:t> </a:t>
            </a:r>
            <a:r>
              <a:rPr lang="en-US" sz="2800" dirty="0" smtClean="0"/>
              <a:t>+ w</a:t>
            </a:r>
            <a:r>
              <a:rPr lang="en-US" sz="2800" baseline="-25000" dirty="0" smtClean="0"/>
              <a:t>N</a:t>
            </a:r>
            <a:r>
              <a:rPr lang="en-US" sz="2800" dirty="0" smtClean="0"/>
              <a:t>*x</a:t>
            </a:r>
            <a:r>
              <a:rPr lang="en-US" sz="2800" baseline="-25000" dirty="0" smtClean="0"/>
              <a:t>N </a:t>
            </a:r>
            <a:endParaRPr lang="en-US" sz="2800" dirty="0"/>
          </a:p>
          <a:p>
            <a:r>
              <a:rPr lang="en-US" sz="2800" dirty="0" smtClean="0"/>
              <a:t>The weights (w</a:t>
            </a:r>
            <a:r>
              <a:rPr lang="en-US" sz="2800" baseline="-25000" dirty="0" smtClean="0"/>
              <a:t>1</a:t>
            </a:r>
            <a:r>
              <a:rPr lang="en-US" sz="2800" dirty="0" smtClean="0"/>
              <a:t>,w</a:t>
            </a:r>
            <a:r>
              <a:rPr lang="en-US" sz="2800" baseline="-25000" dirty="0" smtClean="0"/>
              <a:t>2</a:t>
            </a:r>
            <a:r>
              <a:rPr lang="en-US" sz="2800" dirty="0" smtClean="0"/>
              <a:t>, etc.) are called the cost (utility, benefit) coefficients</a:t>
            </a:r>
          </a:p>
          <a:p>
            <a:r>
              <a:rPr lang="en-US" sz="2800" dirty="0" smtClean="0"/>
              <a:t>The variables (x</a:t>
            </a:r>
            <a:r>
              <a:rPr lang="en-US" sz="2800" baseline="-25000" dirty="0" smtClean="0"/>
              <a:t>1</a:t>
            </a:r>
            <a:r>
              <a:rPr lang="en-US" sz="2800" dirty="0" smtClean="0"/>
              <a:t>,x</a:t>
            </a:r>
            <a:r>
              <a:rPr lang="en-US" sz="2800" baseline="-25000" dirty="0" smtClean="0"/>
              <a:t>2</a:t>
            </a:r>
            <a:r>
              <a:rPr lang="en-US" sz="2800" dirty="0" smtClean="0"/>
              <a:t>, etc.) are called the decision or allocation variables.  They represent how much of something is allocated at some unit cost (the cost coefficient).   </a:t>
            </a:r>
            <a:endParaRPr lang="en-US" sz="2800" dirty="0"/>
          </a:p>
          <a:p>
            <a:r>
              <a:rPr lang="en-US" sz="2800" dirty="0" smtClean="0"/>
              <a:t>For example if x</a:t>
            </a:r>
            <a:r>
              <a:rPr lang="en-US" sz="2800" baseline="-25000" dirty="0" smtClean="0"/>
              <a:t>1</a:t>
            </a:r>
            <a:r>
              <a:rPr lang="en-US" sz="2800" dirty="0" smtClean="0"/>
              <a:t> is the volume of water delivered in liters and w</a:t>
            </a:r>
            <a:r>
              <a:rPr lang="en-US" sz="2800" baseline="-25000" dirty="0" smtClean="0"/>
              <a:t>1</a:t>
            </a:r>
            <a:r>
              <a:rPr lang="en-US" sz="2800" dirty="0" smtClean="0"/>
              <a:t> is the price $1.00/liter</a:t>
            </a:r>
          </a:p>
          <a:p>
            <a:pPr lvl="1"/>
            <a:r>
              <a:rPr lang="en-US" sz="2400" dirty="0"/>
              <a:t>T</a:t>
            </a:r>
            <a:r>
              <a:rPr lang="en-US" sz="2400" dirty="0" smtClean="0"/>
              <a:t>hen the cost of 6.2 liters is</a:t>
            </a:r>
            <a:r>
              <a:rPr lang="en-US" sz="2400" dirty="0"/>
              <a:t> </a:t>
            </a:r>
            <a:r>
              <a:rPr lang="en-US" sz="2400" dirty="0" smtClean="0"/>
              <a:t>w</a:t>
            </a:r>
            <a:r>
              <a:rPr lang="en-US" sz="2400" baseline="-25000" dirty="0" smtClean="0"/>
              <a:t>1</a:t>
            </a:r>
            <a:r>
              <a:rPr lang="en-US" sz="2400" dirty="0" smtClean="0"/>
              <a:t>*x</a:t>
            </a:r>
            <a:r>
              <a:rPr lang="en-US" sz="2400" baseline="-25000" dirty="0" smtClean="0"/>
              <a:t>1</a:t>
            </a:r>
            <a:r>
              <a:rPr lang="en-US" sz="2400" dirty="0" smtClean="0"/>
              <a:t> =(1.0)(6.2)=$6.20</a:t>
            </a:r>
          </a:p>
        </p:txBody>
      </p:sp>
    </p:spTree>
    <p:extLst>
      <p:ext uri="{BB962C8B-B14F-4D97-AF65-F5344CB8AC3E}">
        <p14:creationId xmlns:p14="http://schemas.microsoft.com/office/powerpoint/2010/main" val="21754928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a:t>
            </a:r>
            <a:endParaRPr lang="en-US" dirty="0"/>
          </a:p>
        </p:txBody>
      </p:sp>
      <p:sp>
        <p:nvSpPr>
          <p:cNvPr id="3" name="Content Placeholder 2"/>
          <p:cNvSpPr>
            <a:spLocks noGrp="1"/>
          </p:cNvSpPr>
          <p:nvPr>
            <p:ph idx="1"/>
          </p:nvPr>
        </p:nvSpPr>
        <p:spPr>
          <a:xfrm>
            <a:off x="1141412" y="1866299"/>
            <a:ext cx="9905999" cy="3541714"/>
          </a:xfrm>
        </p:spPr>
        <p:txBody>
          <a:bodyPr>
            <a:noAutofit/>
          </a:bodyPr>
          <a:lstStyle/>
          <a:p>
            <a:r>
              <a:rPr lang="en-US" sz="2800" dirty="0" smtClean="0"/>
              <a:t>The amount of a decision variable that is available or can be used is called a constraint.</a:t>
            </a:r>
            <a:endParaRPr lang="en-US" sz="2800" dirty="0"/>
          </a:p>
          <a:p>
            <a:r>
              <a:rPr lang="en-US" sz="2800" dirty="0" smtClean="0"/>
              <a:t>Suppose that we only have 100 Liters of water available to deliver, then the constraint would be x</a:t>
            </a:r>
            <a:r>
              <a:rPr lang="en-US" sz="2800" baseline="-25000" dirty="0" smtClean="0"/>
              <a:t>1</a:t>
            </a:r>
            <a:r>
              <a:rPr lang="en-US" sz="2800" dirty="0" smtClean="0"/>
              <a:t> &lt;= 100; that is, we can deliver anywhere from 0 to 100 liters, but not more (or less)</a:t>
            </a:r>
          </a:p>
          <a:p>
            <a:r>
              <a:rPr lang="en-US" sz="2800" dirty="0" smtClean="0"/>
              <a:t>The entire set of constraints is called the constraint set.  It must be comprised of linear combinations of the decision variables (for an LP solution).</a:t>
            </a:r>
          </a:p>
        </p:txBody>
      </p:sp>
    </p:spTree>
    <p:extLst>
      <p:ext uri="{BB962C8B-B14F-4D97-AF65-F5344CB8AC3E}">
        <p14:creationId xmlns:p14="http://schemas.microsoft.com/office/powerpoint/2010/main" val="119565518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LP MODEL</a:t>
            </a:r>
            <a:endParaRPr lang="en-US" dirty="0"/>
          </a:p>
        </p:txBody>
      </p:sp>
      <p:sp>
        <p:nvSpPr>
          <p:cNvPr id="3" name="Content Placeholder 2"/>
          <p:cNvSpPr>
            <a:spLocks noGrp="1"/>
          </p:cNvSpPr>
          <p:nvPr>
            <p:ph idx="1"/>
          </p:nvPr>
        </p:nvSpPr>
        <p:spPr>
          <a:xfrm>
            <a:off x="1141413" y="2258451"/>
            <a:ext cx="9905999" cy="3541714"/>
          </a:xfrm>
        </p:spPr>
        <p:txBody>
          <a:bodyPr>
            <a:normAutofit/>
          </a:bodyPr>
          <a:lstStyle/>
          <a:p>
            <a:r>
              <a:rPr lang="en-US" dirty="0" smtClean="0"/>
              <a:t>The combination of the objective function, and the constraint set, along with a directive to either minimize (make small) or maximize (make big) the objective function is the linear program.</a:t>
            </a:r>
            <a:endParaRPr lang="en-US" dirty="0"/>
          </a:p>
        </p:txBody>
      </p:sp>
    </p:spTree>
    <p:extLst>
      <p:ext uri="{BB962C8B-B14F-4D97-AF65-F5344CB8AC3E}">
        <p14:creationId xmlns:p14="http://schemas.microsoft.com/office/powerpoint/2010/main" val="160428128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141412" y="1921132"/>
            <a:ext cx="9905999" cy="3541714"/>
          </a:xfrm>
        </p:spPr>
        <p:txBody>
          <a:bodyPr>
            <a:noAutofit/>
          </a:bodyPr>
          <a:lstStyle/>
          <a:p>
            <a:pPr marL="0" indent="0">
              <a:buNone/>
            </a:pPr>
            <a:r>
              <a:rPr lang="en-US" sz="2800" dirty="0" smtClean="0"/>
              <a:t>Construction company contracted to excavate 6-foot and 18-foot wide trenches.  </a:t>
            </a:r>
            <a:r>
              <a:rPr lang="en-US" sz="2800" dirty="0" smtClean="0"/>
              <a:t>Can transport no more than $10,000 yd</a:t>
            </a:r>
            <a:r>
              <a:rPr lang="en-US" sz="2800" baseline="30000" dirty="0" smtClean="0"/>
              <a:t>3</a:t>
            </a:r>
            <a:r>
              <a:rPr lang="en-US" sz="2800" dirty="0" smtClean="0"/>
              <a:t>/day of excavation material from the site because of a limited supply of dump trucks. </a:t>
            </a:r>
            <a:r>
              <a:rPr lang="en-US" sz="2800" dirty="0" smtClean="0"/>
              <a:t>To meet the construction schedule, the company must excavate at least 1,600 yd</a:t>
            </a:r>
            <a:r>
              <a:rPr lang="en-US" sz="2800" baseline="30000" dirty="0" smtClean="0"/>
              <a:t>3</a:t>
            </a:r>
            <a:r>
              <a:rPr lang="en-US" sz="2800" dirty="0" smtClean="0"/>
              <a:t>/day from the 6-foot trench and at least 3,000 yd</a:t>
            </a:r>
            <a:r>
              <a:rPr lang="en-US" sz="2800" baseline="30000" dirty="0" smtClean="0"/>
              <a:t>3</a:t>
            </a:r>
            <a:r>
              <a:rPr lang="en-US" sz="2800" dirty="0" smtClean="0"/>
              <a:t>/day from the 18-foot trench.</a:t>
            </a:r>
            <a:endParaRPr lang="en-US" sz="2800" dirty="0" smtClean="0"/>
          </a:p>
        </p:txBody>
      </p:sp>
    </p:spTree>
    <p:extLst>
      <p:ext uri="{BB962C8B-B14F-4D97-AF65-F5344CB8AC3E}">
        <p14:creationId xmlns:p14="http://schemas.microsoft.com/office/powerpoint/2010/main" val="144478235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43091"/>
            <a:ext cx="9905998" cy="1478570"/>
          </a:xfrm>
        </p:spPr>
        <p:txBody>
          <a:bodyPr/>
          <a:lstStyle/>
          <a:p>
            <a:r>
              <a:rPr lang="en-US" dirty="0" smtClean="0"/>
              <a:t>example</a:t>
            </a:r>
            <a:endParaRPr lang="en-US" dirty="0"/>
          </a:p>
        </p:txBody>
      </p:sp>
      <p:sp>
        <p:nvSpPr>
          <p:cNvPr id="3" name="Content Placeholder 2"/>
          <p:cNvSpPr>
            <a:spLocks noGrp="1"/>
          </p:cNvSpPr>
          <p:nvPr>
            <p:ph idx="1"/>
          </p:nvPr>
        </p:nvSpPr>
        <p:spPr>
          <a:xfrm>
            <a:off x="857579" y="1226650"/>
            <a:ext cx="10189831" cy="5063363"/>
          </a:xfrm>
        </p:spPr>
        <p:txBody>
          <a:bodyPr>
            <a:noAutofit/>
          </a:bodyPr>
          <a:lstStyle/>
          <a:p>
            <a:pPr marL="0" indent="0">
              <a:buNone/>
            </a:pPr>
            <a:r>
              <a:rPr lang="en-US" sz="2800" dirty="0" smtClean="0"/>
              <a:t>The company has 12 heavy equipment operators that can operate either a Backhoe Type 1 or Backhoe Type 2. </a:t>
            </a:r>
            <a:r>
              <a:rPr lang="en-US" sz="2800" dirty="0" smtClean="0"/>
              <a:t>The company has a total of 12 of each type of backhoe available </a:t>
            </a:r>
            <a:r>
              <a:rPr lang="mr-IN" sz="2800" dirty="0" smtClean="0"/>
              <a:t>–</a:t>
            </a:r>
            <a:r>
              <a:rPr lang="en-US" sz="2800" dirty="0" smtClean="0"/>
              <a:t> unused machines can be assigned to another job.</a:t>
            </a:r>
            <a:endParaRPr lang="en-US" sz="2800" dirty="0" smtClean="0"/>
          </a:p>
          <a:p>
            <a:pPr marL="0" indent="0">
              <a:buNone/>
            </a:pPr>
            <a:r>
              <a:rPr lang="en-US" sz="2800" dirty="0" smtClean="0"/>
              <a:t>Backhoe Type 1 can excavate 200 yd</a:t>
            </a:r>
            <a:r>
              <a:rPr lang="en-US" sz="2800" baseline="30000" dirty="0" smtClean="0"/>
              <a:t>3</a:t>
            </a:r>
            <a:r>
              <a:rPr lang="en-US" sz="2800" dirty="0" smtClean="0"/>
              <a:t>/day from a 6-foot trench at a cost of $394</a:t>
            </a:r>
            <a:r>
              <a:rPr lang="en-US" sz="2800" dirty="0"/>
              <a:t> </a:t>
            </a:r>
            <a:r>
              <a:rPr lang="en-US" sz="2800" dirty="0" smtClean="0"/>
              <a:t>per machine day. Backhoe </a:t>
            </a:r>
            <a:r>
              <a:rPr lang="en-US" sz="2800" dirty="0"/>
              <a:t>Type </a:t>
            </a:r>
            <a:r>
              <a:rPr lang="en-US" sz="2800" dirty="0" smtClean="0"/>
              <a:t>2 </a:t>
            </a:r>
            <a:r>
              <a:rPr lang="en-US" sz="2800" dirty="0"/>
              <a:t>can excavate </a:t>
            </a:r>
            <a:r>
              <a:rPr lang="en-US" sz="2800" dirty="0" smtClean="0"/>
              <a:t>1,000 </a:t>
            </a:r>
            <a:r>
              <a:rPr lang="en-US" sz="2800" dirty="0"/>
              <a:t>yd</a:t>
            </a:r>
            <a:r>
              <a:rPr lang="en-US" sz="2800" baseline="30000" dirty="0"/>
              <a:t>3</a:t>
            </a:r>
            <a:r>
              <a:rPr lang="en-US" sz="2800" dirty="0"/>
              <a:t>/</a:t>
            </a:r>
            <a:r>
              <a:rPr lang="en-US" sz="2800" dirty="0" smtClean="0"/>
              <a:t>day from an 18-foot trench </a:t>
            </a:r>
            <a:r>
              <a:rPr lang="en-US" sz="2800" dirty="0"/>
              <a:t>at a cost of </a:t>
            </a:r>
            <a:r>
              <a:rPr lang="en-US" sz="2800" dirty="0" smtClean="0"/>
              <a:t>$1,110 </a:t>
            </a:r>
            <a:r>
              <a:rPr lang="en-US" sz="2800" dirty="0"/>
              <a:t>per machine </a:t>
            </a:r>
            <a:r>
              <a:rPr lang="en-US" sz="2800" dirty="0" smtClean="0"/>
              <a:t>day</a:t>
            </a:r>
          </a:p>
          <a:p>
            <a:pPr marL="0" indent="0">
              <a:buNone/>
            </a:pPr>
            <a:endParaRPr lang="en-US" sz="2800" dirty="0" smtClean="0"/>
          </a:p>
        </p:txBody>
      </p:sp>
    </p:spTree>
    <p:extLst>
      <p:ext uri="{BB962C8B-B14F-4D97-AF65-F5344CB8AC3E}">
        <p14:creationId xmlns:p14="http://schemas.microsoft.com/office/powerpoint/2010/main" val="10904906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27979</TotalTime>
  <Words>3804</Words>
  <Application>Microsoft Macintosh PowerPoint</Application>
  <PresentationFormat>Custom</PresentationFormat>
  <Paragraphs>382</Paragraphs>
  <Slides>41</Slides>
  <Notes>36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3" baseType="lpstr">
      <vt:lpstr>Circuit</vt:lpstr>
      <vt:lpstr>Microsoft Equation</vt:lpstr>
      <vt:lpstr>Water Resources Management</vt:lpstr>
      <vt:lpstr>Introduction</vt:lpstr>
      <vt:lpstr>Resource Allocation using LP</vt:lpstr>
      <vt:lpstr>Objective function</vt:lpstr>
      <vt:lpstr>COST COEFFICIENTS</vt:lpstr>
      <vt:lpstr>constraints</vt:lpstr>
      <vt:lpstr>The LP MODEL</vt:lpstr>
      <vt:lpstr>example</vt:lpstr>
      <vt:lpstr>example</vt:lpstr>
      <vt:lpstr>Construction management example</vt:lpstr>
      <vt:lpstr>SETTING UP A linear program</vt:lpstr>
      <vt:lpstr>SETTING UP A linear program</vt:lpstr>
      <vt:lpstr>SETTING UP A linear program</vt:lpstr>
      <vt:lpstr>SETTING UP A linear program</vt:lpstr>
      <vt:lpstr>SETTING UP A linear program</vt:lpstr>
      <vt:lpstr>Construction management linear program</vt:lpstr>
      <vt:lpstr>Construction management linear program</vt:lpstr>
      <vt:lpstr>Construction management linear program</vt:lpstr>
      <vt:lpstr>Solving the linear program</vt:lpstr>
      <vt:lpstr>OBTAIN THE REQUIRED PACKAGES</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TRANSLATING THE Linear Program TO the R Script</vt:lpstr>
      <vt:lpstr>Lp solution to the construction management example</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Wastewater treatment plant allocation</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Resources Management</dc:title>
  <dc:creator>Cleveland, Theodore</dc:creator>
  <cp:lastModifiedBy>theodore cleveland</cp:lastModifiedBy>
  <cp:revision>54</cp:revision>
  <dcterms:created xsi:type="dcterms:W3CDTF">2017-08-31T15:12:46Z</dcterms:created>
  <dcterms:modified xsi:type="dcterms:W3CDTF">2017-09-26T23:44:28Z</dcterms:modified>
</cp:coreProperties>
</file>