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9" r:id="rId3"/>
    <p:sldId id="257" r:id="rId4"/>
    <p:sldId id="260" r:id="rId5"/>
    <p:sldId id="261" r:id="rId6"/>
    <p:sldId id="270" r:id="rId7"/>
    <p:sldId id="262" r:id="rId8"/>
    <p:sldId id="271" r:id="rId9"/>
    <p:sldId id="272" r:id="rId10"/>
    <p:sldId id="274" r:id="rId11"/>
    <p:sldId id="269" r:id="rId12"/>
    <p:sldId id="263" r:id="rId13"/>
    <p:sldId id="264" r:id="rId14"/>
    <p:sldId id="275" r:id="rId15"/>
    <p:sldId id="265" r:id="rId16"/>
    <p:sldId id="276" r:id="rId17"/>
    <p:sldId id="266" r:id="rId18"/>
    <p:sldId id="267" r:id="rId19"/>
    <p:sldId id="258"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85"/>
    <p:restoredTop sz="78121"/>
  </p:normalViewPr>
  <p:slideViewPr>
    <p:cSldViewPr snapToGrid="0" snapToObjects="1">
      <p:cViewPr varScale="1">
        <p:scale>
          <a:sx n="104" d="100"/>
          <a:sy n="104" d="100"/>
        </p:scale>
        <p:origin x="24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9/12/17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4</a:t>
            </a:fld>
            <a:endParaRPr lang="en-US"/>
          </a:p>
        </p:txBody>
      </p:sp>
    </p:spTree>
    <p:extLst>
      <p:ext uri="{BB962C8B-B14F-4D97-AF65-F5344CB8AC3E}">
        <p14:creationId xmlns:p14="http://schemas.microsoft.com/office/powerpoint/2010/main" val="157476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16</a:t>
            </a:fld>
            <a:endParaRPr lang="en-US"/>
          </a:p>
        </p:txBody>
      </p:sp>
    </p:spTree>
    <p:extLst>
      <p:ext uri="{BB962C8B-B14F-4D97-AF65-F5344CB8AC3E}">
        <p14:creationId xmlns:p14="http://schemas.microsoft.com/office/powerpoint/2010/main" val="9907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p>
          <a:p>
            <a:r>
              <a:rPr lang="en-US" dirty="0" smtClean="0"/>
              <a:t>http://</a:t>
            </a:r>
            <a:r>
              <a:rPr lang="en-US" dirty="0" err="1" smtClean="0"/>
              <a:t>www.gilmanbedigian.com</a:t>
            </a:r>
            <a:r>
              <a:rPr lang="en-US" dirty="0" smtClean="0"/>
              <a:t>/tort-reform-and-the-value-of-human-life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17</a:t>
            </a:fld>
            <a:endParaRPr lang="en-US"/>
          </a:p>
        </p:txBody>
      </p:sp>
    </p:spTree>
    <p:extLst>
      <p:ext uri="{BB962C8B-B14F-4D97-AF65-F5344CB8AC3E}">
        <p14:creationId xmlns:p14="http://schemas.microsoft.com/office/powerpoint/2010/main" val="1186524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18</a:t>
            </a:fld>
            <a:endParaRPr lang="en-US"/>
          </a:p>
        </p:txBody>
      </p:sp>
    </p:spTree>
    <p:extLst>
      <p:ext uri="{BB962C8B-B14F-4D97-AF65-F5344CB8AC3E}">
        <p14:creationId xmlns:p14="http://schemas.microsoft.com/office/powerpoint/2010/main" val="555244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19</a:t>
            </a:fld>
            <a:endParaRPr lang="en-US"/>
          </a:p>
        </p:txBody>
      </p:sp>
    </p:spTree>
    <p:extLst>
      <p:ext uri="{BB962C8B-B14F-4D97-AF65-F5344CB8AC3E}">
        <p14:creationId xmlns:p14="http://schemas.microsoft.com/office/powerpoint/2010/main" val="745816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20</a:t>
            </a:fld>
            <a:endParaRPr lang="en-US"/>
          </a:p>
        </p:txBody>
      </p:sp>
    </p:spTree>
    <p:extLst>
      <p:ext uri="{BB962C8B-B14F-4D97-AF65-F5344CB8AC3E}">
        <p14:creationId xmlns:p14="http://schemas.microsoft.com/office/powerpoint/2010/main" val="123492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cash-flow to compare alternatives using monetary units recoverable at some common</a:t>
            </a:r>
            <a:r>
              <a:rPr lang="en-US" baseline="0" dirty="0" smtClean="0"/>
              <a:t> point in time.  Monetary discounting is important as it effects the type of alternative that will appear preferable.  Read (</a:t>
            </a:r>
            <a:r>
              <a:rPr lang="en-US" baseline="0" dirty="0" err="1" smtClean="0"/>
              <a:t>pg</a:t>
            </a:r>
            <a:r>
              <a:rPr lang="en-US" baseline="0" dirty="0" smtClean="0"/>
              <a:t> 5 James and Lee)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7</a:t>
            </a:fld>
            <a:endParaRPr lang="en-US"/>
          </a:p>
        </p:txBody>
      </p:sp>
    </p:spTree>
    <p:extLst>
      <p:ext uri="{BB962C8B-B14F-4D97-AF65-F5344CB8AC3E}">
        <p14:creationId xmlns:p14="http://schemas.microsoft.com/office/powerpoint/2010/main" val="135496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cash-flow to compare alternatives using monetary units recoverable at some common</a:t>
            </a:r>
            <a:r>
              <a:rPr lang="en-US" baseline="0" dirty="0" smtClean="0"/>
              <a:t> point in time.  Monetary discounting is important as it effects the type of alternative that will appear preferable.  Read (</a:t>
            </a:r>
            <a:r>
              <a:rPr lang="en-US" baseline="0" dirty="0" err="1" smtClean="0"/>
              <a:t>pg</a:t>
            </a:r>
            <a:r>
              <a:rPr lang="en-US" baseline="0" dirty="0" smtClean="0"/>
              <a:t> 5 James and Lee)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8</a:t>
            </a:fld>
            <a:endParaRPr lang="en-US"/>
          </a:p>
        </p:txBody>
      </p:sp>
    </p:spTree>
    <p:extLst>
      <p:ext uri="{BB962C8B-B14F-4D97-AF65-F5344CB8AC3E}">
        <p14:creationId xmlns:p14="http://schemas.microsoft.com/office/powerpoint/2010/main" val="185197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cash-flow to compare alternatives using monetary units recoverable at some common</a:t>
            </a:r>
            <a:r>
              <a:rPr lang="en-US" baseline="0" dirty="0" smtClean="0"/>
              <a:t> point in time.  Monetary discounting is important as it effects the type of alternative that will appear preferable.  Read (</a:t>
            </a:r>
            <a:r>
              <a:rPr lang="en-US" baseline="0" dirty="0" err="1" smtClean="0"/>
              <a:t>pg</a:t>
            </a:r>
            <a:r>
              <a:rPr lang="en-US" baseline="0" dirty="0" smtClean="0"/>
              <a:t> 5 James and Lee)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9</a:t>
            </a:fld>
            <a:endParaRPr lang="en-US"/>
          </a:p>
        </p:txBody>
      </p:sp>
    </p:spTree>
    <p:extLst>
      <p:ext uri="{BB962C8B-B14F-4D97-AF65-F5344CB8AC3E}">
        <p14:creationId xmlns:p14="http://schemas.microsoft.com/office/powerpoint/2010/main" val="158401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cash-flow to compare alternatives using monetary units recoverable at some common</a:t>
            </a:r>
            <a:r>
              <a:rPr lang="en-US" baseline="0" dirty="0" smtClean="0"/>
              <a:t> point in time.  Monetary discounting is important as it effects the type of alternative that will appear preferable.  Read (</a:t>
            </a:r>
            <a:r>
              <a:rPr lang="en-US" baseline="0" dirty="0" err="1" smtClean="0"/>
              <a:t>pg</a:t>
            </a:r>
            <a:r>
              <a:rPr lang="en-US" baseline="0" dirty="0" smtClean="0"/>
              <a:t> 5 James and Lee)</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10</a:t>
            </a:fld>
            <a:endParaRPr lang="en-US"/>
          </a:p>
        </p:txBody>
      </p:sp>
    </p:spTree>
    <p:extLst>
      <p:ext uri="{BB962C8B-B14F-4D97-AF65-F5344CB8AC3E}">
        <p14:creationId xmlns:p14="http://schemas.microsoft.com/office/powerpoint/2010/main" val="208141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a:t>
            </a:r>
            <a:r>
              <a:rPr lang="en-US" dirty="0" err="1" smtClean="0"/>
              <a:t>james</a:t>
            </a:r>
            <a:r>
              <a:rPr lang="en-US" dirty="0" smtClean="0"/>
              <a:t> and lee </a:t>
            </a:r>
            <a:r>
              <a:rPr lang="mr-IN" dirty="0" smtClean="0"/>
              <a:t>–</a:t>
            </a:r>
            <a:r>
              <a:rPr lang="en-US" dirty="0" smtClean="0"/>
              <a:t> read the relevant portion</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12</a:t>
            </a:fld>
            <a:endParaRPr lang="en-US"/>
          </a:p>
        </p:txBody>
      </p:sp>
    </p:spTree>
    <p:extLst>
      <p:ext uri="{BB962C8B-B14F-4D97-AF65-F5344CB8AC3E}">
        <p14:creationId xmlns:p14="http://schemas.microsoft.com/office/powerpoint/2010/main" val="1771087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13</a:t>
            </a:fld>
            <a:endParaRPr lang="en-US"/>
          </a:p>
        </p:txBody>
      </p:sp>
    </p:spTree>
    <p:extLst>
      <p:ext uri="{BB962C8B-B14F-4D97-AF65-F5344CB8AC3E}">
        <p14:creationId xmlns:p14="http://schemas.microsoft.com/office/powerpoint/2010/main" val="1045933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14</a:t>
            </a:fld>
            <a:endParaRPr lang="en-US"/>
          </a:p>
        </p:txBody>
      </p:sp>
    </p:spTree>
    <p:extLst>
      <p:ext uri="{BB962C8B-B14F-4D97-AF65-F5344CB8AC3E}">
        <p14:creationId xmlns:p14="http://schemas.microsoft.com/office/powerpoint/2010/main" val="1723412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5 7 James and lee </a:t>
            </a:r>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15</a:t>
            </a:fld>
            <a:endParaRPr lang="en-US"/>
          </a:p>
        </p:txBody>
      </p:sp>
    </p:spTree>
    <p:extLst>
      <p:ext uri="{BB962C8B-B14F-4D97-AF65-F5344CB8AC3E}">
        <p14:creationId xmlns:p14="http://schemas.microsoft.com/office/powerpoint/2010/main" val="194554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9/12/17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9/12/17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Water Resources Management</a:t>
            </a:r>
            <a:endParaRPr lang="en-US" dirty="0"/>
          </a:p>
        </p:txBody>
      </p:sp>
      <p:sp>
        <p:nvSpPr>
          <p:cNvPr id="3" name="Subtitle 2"/>
          <p:cNvSpPr>
            <a:spLocks noGrp="1"/>
          </p:cNvSpPr>
          <p:nvPr>
            <p:ph type="subTitle" idx="1"/>
          </p:nvPr>
        </p:nvSpPr>
        <p:spPr/>
        <p:txBody>
          <a:bodyPr/>
          <a:lstStyle/>
          <a:p>
            <a:r>
              <a:rPr lang="en-US" dirty="0" smtClean="0"/>
              <a:t>Lecture 2 </a:t>
            </a:r>
            <a:r>
              <a:rPr lang="mr-IN" dirty="0" smtClean="0"/>
              <a:t>–</a:t>
            </a:r>
            <a:r>
              <a:rPr lang="en-US" dirty="0" smtClean="0"/>
              <a:t> </a:t>
            </a:r>
            <a:r>
              <a:rPr lang="en-US" dirty="0" smtClean="0"/>
              <a:t>economic analysis mathematics</a:t>
            </a:r>
            <a:endParaRPr lang="en-US" dirty="0" smtClean="0"/>
          </a:p>
        </p:txBody>
      </p:sp>
    </p:spTree>
    <p:extLst>
      <p:ext uri="{BB962C8B-B14F-4D97-AF65-F5344CB8AC3E}">
        <p14:creationId xmlns:p14="http://schemas.microsoft.com/office/powerpoint/2010/main" val="99850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example</a:t>
            </a:r>
            <a:endParaRPr lang="en-US" dirty="0"/>
          </a:p>
        </p:txBody>
      </p:sp>
      <p:sp>
        <p:nvSpPr>
          <p:cNvPr id="3" name="Content Placeholder 2"/>
          <p:cNvSpPr>
            <a:spLocks noGrp="1"/>
          </p:cNvSpPr>
          <p:nvPr>
            <p:ph idx="1"/>
          </p:nvPr>
        </p:nvSpPr>
        <p:spPr>
          <a:xfrm>
            <a:off x="1229241" y="1692993"/>
            <a:ext cx="9905999" cy="3541714"/>
          </a:xfrm>
        </p:spPr>
        <p:txBody>
          <a:bodyPr>
            <a:normAutofit/>
          </a:bodyPr>
          <a:lstStyle/>
          <a:p>
            <a:r>
              <a:rPr lang="en-US" dirty="0" smtClean="0"/>
              <a:t>Determine the present worth of each future payment ( PV=FV(1 </a:t>
            </a:r>
            <a:r>
              <a:rPr lang="en-US" dirty="0"/>
              <a:t>+ </a:t>
            </a:r>
            <a:r>
              <a:rPr lang="en-US" i="1" dirty="0"/>
              <a:t>i</a:t>
            </a:r>
            <a:r>
              <a:rPr lang="en-US" dirty="0" smtClean="0"/>
              <a:t>)</a:t>
            </a:r>
            <a:r>
              <a:rPr lang="en-US" baseline="30000" dirty="0" smtClean="0"/>
              <a:t>-N</a:t>
            </a:r>
            <a:r>
              <a:rPr lang="en-US" dirty="0" smtClean="0"/>
              <a:t> )</a:t>
            </a:r>
          </a:p>
          <a:p>
            <a:r>
              <a:rPr lang="en-US" dirty="0" smtClean="0"/>
              <a:t>Sum these present worth(s) to determine the present worth of the entire series of payments</a:t>
            </a:r>
          </a:p>
        </p:txBody>
      </p:sp>
      <p:pic>
        <p:nvPicPr>
          <p:cNvPr id="22" name="Picture 21"/>
          <p:cNvPicPr>
            <a:picLocks noChangeAspect="1"/>
          </p:cNvPicPr>
          <p:nvPr/>
        </p:nvPicPr>
        <p:blipFill>
          <a:blip r:embed="rId3"/>
          <a:stretch>
            <a:fillRect/>
          </a:stretch>
        </p:blipFill>
        <p:spPr>
          <a:xfrm>
            <a:off x="2676160" y="3171563"/>
            <a:ext cx="6836502" cy="3408808"/>
          </a:xfrm>
          <a:prstGeom prst="rect">
            <a:avLst/>
          </a:prstGeom>
        </p:spPr>
      </p:pic>
    </p:spTree>
    <p:extLst>
      <p:ext uri="{BB962C8B-B14F-4D97-AF65-F5344CB8AC3E}">
        <p14:creationId xmlns:p14="http://schemas.microsoft.com/office/powerpoint/2010/main" val="168711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Discounting techniques</a:t>
            </a:r>
            <a:endParaRPr lang="en-US" dirty="0"/>
          </a:p>
        </p:txBody>
      </p:sp>
      <p:sp>
        <p:nvSpPr>
          <p:cNvPr id="3" name="Content Placeholder 2"/>
          <p:cNvSpPr>
            <a:spLocks noGrp="1"/>
          </p:cNvSpPr>
          <p:nvPr>
            <p:ph idx="1"/>
          </p:nvPr>
        </p:nvSpPr>
        <p:spPr>
          <a:xfrm>
            <a:off x="1141411" y="1803173"/>
            <a:ext cx="9905999" cy="3541714"/>
          </a:xfrm>
        </p:spPr>
        <p:txBody>
          <a:bodyPr>
            <a:normAutofit/>
          </a:bodyPr>
          <a:lstStyle/>
          <a:p>
            <a:r>
              <a:rPr lang="en-US" dirty="0" smtClean="0"/>
              <a:t>Refers to systematic application of discounting factors to compare alternatives</a:t>
            </a:r>
          </a:p>
          <a:p>
            <a:r>
              <a:rPr lang="en-US" dirty="0" smtClean="0"/>
              <a:t>The 4 accepted techniques are:</a:t>
            </a:r>
          </a:p>
          <a:p>
            <a:pPr lvl="1"/>
            <a:r>
              <a:rPr lang="en-US" dirty="0" smtClean="0"/>
              <a:t>Present worth method</a:t>
            </a:r>
          </a:p>
          <a:p>
            <a:pPr lvl="1"/>
            <a:r>
              <a:rPr lang="en-US" dirty="0" smtClean="0"/>
              <a:t>Rate-of-return method</a:t>
            </a:r>
          </a:p>
          <a:p>
            <a:pPr lvl="1"/>
            <a:r>
              <a:rPr lang="en-US" dirty="0" smtClean="0"/>
              <a:t>Benefit-cost ratio method</a:t>
            </a:r>
          </a:p>
          <a:p>
            <a:pPr lvl="1"/>
            <a:r>
              <a:rPr lang="en-US" dirty="0" smtClean="0"/>
              <a:t>Annual-cost method</a:t>
            </a:r>
          </a:p>
          <a:p>
            <a:r>
              <a:rPr lang="en-US" dirty="0" smtClean="0"/>
              <a:t>Each method produces the same evaluation of relative value</a:t>
            </a:r>
          </a:p>
        </p:txBody>
      </p:sp>
    </p:spTree>
    <p:extLst>
      <p:ext uri="{BB962C8B-B14F-4D97-AF65-F5344CB8AC3E}">
        <p14:creationId xmlns:p14="http://schemas.microsoft.com/office/powerpoint/2010/main" val="187831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Present worth method</a:t>
            </a:r>
            <a:endParaRPr lang="en-US" dirty="0"/>
          </a:p>
        </p:txBody>
      </p:sp>
      <p:sp>
        <p:nvSpPr>
          <p:cNvPr id="3" name="Content Placeholder 2"/>
          <p:cNvSpPr>
            <a:spLocks noGrp="1"/>
          </p:cNvSpPr>
          <p:nvPr>
            <p:ph idx="1"/>
          </p:nvPr>
        </p:nvSpPr>
        <p:spPr>
          <a:xfrm>
            <a:off x="1141411" y="1631650"/>
            <a:ext cx="9905999" cy="4806220"/>
          </a:xfrm>
        </p:spPr>
        <p:txBody>
          <a:bodyPr>
            <a:normAutofit/>
          </a:bodyPr>
          <a:lstStyle/>
          <a:p>
            <a:r>
              <a:rPr lang="en-US" dirty="0" smtClean="0"/>
              <a:t>Move all present worths to the same time base</a:t>
            </a:r>
          </a:p>
          <a:p>
            <a:r>
              <a:rPr lang="en-US" dirty="0" smtClean="0"/>
              <a:t>Compute all present worths using the same discount rate</a:t>
            </a:r>
          </a:p>
          <a:p>
            <a:r>
              <a:rPr lang="en-US" dirty="0" smtClean="0"/>
              <a:t>Base all present worths on the same period of analysis</a:t>
            </a:r>
          </a:p>
          <a:p>
            <a:r>
              <a:rPr lang="en-US" dirty="0" smtClean="0"/>
              <a:t>Calculate the present worth of each alternative, retain only alternatives with positive present worth.</a:t>
            </a:r>
          </a:p>
          <a:p>
            <a:r>
              <a:rPr lang="en-US" dirty="0" smtClean="0"/>
              <a:t>Choose the alternative in a set of mutually exclusive alternatives having the greatest present worth</a:t>
            </a:r>
          </a:p>
          <a:p>
            <a:r>
              <a:rPr lang="en-US" dirty="0" smtClean="0"/>
              <a:t>If alternatives have intangibles that are approximately equal (policy), choose the alternative having the least cost.</a:t>
            </a:r>
            <a:endParaRPr lang="en-US" dirty="0" smtClean="0"/>
          </a:p>
        </p:txBody>
      </p:sp>
    </p:spTree>
    <p:extLst>
      <p:ext uri="{BB962C8B-B14F-4D97-AF65-F5344CB8AC3E}">
        <p14:creationId xmlns:p14="http://schemas.microsoft.com/office/powerpoint/2010/main" val="19777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Rate of return method (PART 1)</a:t>
            </a:r>
            <a:endParaRPr lang="en-US" dirty="0"/>
          </a:p>
        </p:txBody>
      </p:sp>
      <p:sp>
        <p:nvSpPr>
          <p:cNvPr id="3" name="Content Placeholder 2"/>
          <p:cNvSpPr>
            <a:spLocks noGrp="1"/>
          </p:cNvSpPr>
          <p:nvPr>
            <p:ph idx="1"/>
          </p:nvPr>
        </p:nvSpPr>
        <p:spPr>
          <a:xfrm>
            <a:off x="1141412" y="2249486"/>
            <a:ext cx="9905999" cy="4015389"/>
          </a:xfrm>
        </p:spPr>
        <p:txBody>
          <a:bodyPr>
            <a:normAutofit/>
          </a:bodyPr>
          <a:lstStyle/>
          <a:p>
            <a:r>
              <a:rPr lang="en-US" dirty="0" smtClean="0"/>
              <a:t>Compare all alternatives over the same period of analysis</a:t>
            </a:r>
          </a:p>
          <a:p>
            <a:r>
              <a:rPr lang="en-US" dirty="0" smtClean="0"/>
              <a:t>Calculate the rate of return for each alternative. Retain alternatives with a rate of return exceeding the minimum acceptable value.</a:t>
            </a:r>
          </a:p>
          <a:p>
            <a:r>
              <a:rPr lang="en-US" dirty="0" smtClean="0"/>
              <a:t>If sets of mutually exclusive alternatives are involved, proceed to the next part.</a:t>
            </a:r>
          </a:p>
        </p:txBody>
      </p:sp>
    </p:spTree>
    <p:extLst>
      <p:ext uri="{BB962C8B-B14F-4D97-AF65-F5344CB8AC3E}">
        <p14:creationId xmlns:p14="http://schemas.microsoft.com/office/powerpoint/2010/main" val="10586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Rate of return method (PART 2)</a:t>
            </a:r>
            <a:endParaRPr lang="en-US" dirty="0"/>
          </a:p>
        </p:txBody>
      </p:sp>
      <p:sp>
        <p:nvSpPr>
          <p:cNvPr id="3" name="Content Placeholder 2"/>
          <p:cNvSpPr>
            <a:spLocks noGrp="1"/>
          </p:cNvSpPr>
          <p:nvPr>
            <p:ph idx="1"/>
          </p:nvPr>
        </p:nvSpPr>
        <p:spPr/>
        <p:txBody>
          <a:bodyPr>
            <a:normAutofit lnSpcReduction="10000"/>
          </a:bodyPr>
          <a:lstStyle/>
          <a:p>
            <a:r>
              <a:rPr lang="en-US" dirty="0" smtClean="0"/>
              <a:t>Rank the alternatives in the set of mutually exclusive alternatives in order of increasing cost. Calculate the rate of return on the incremental cost and incremental benefits of the next alternative above the least costly alternative. Choose the more costly alternative if the incremental rate of return exceeds the minimum acceptable discount rate. Otherwise choose the less costly alternative.  Continue the analysis by considering the alternatives in order of increased costliness, the alternative on the less costly side of each increment being the most costly project chosen this far.</a:t>
            </a:r>
            <a:endParaRPr lang="en-US" dirty="0" smtClean="0"/>
          </a:p>
        </p:txBody>
      </p:sp>
    </p:spTree>
    <p:extLst>
      <p:ext uri="{BB962C8B-B14F-4D97-AF65-F5344CB8AC3E}">
        <p14:creationId xmlns:p14="http://schemas.microsoft.com/office/powerpoint/2010/main" val="180885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Benefit/cost ratio method (PART 1)</a:t>
            </a:r>
            <a:endParaRPr lang="en-US" dirty="0"/>
          </a:p>
        </p:txBody>
      </p:sp>
      <p:sp>
        <p:nvSpPr>
          <p:cNvPr id="3" name="Content Placeholder 2"/>
          <p:cNvSpPr>
            <a:spLocks noGrp="1"/>
          </p:cNvSpPr>
          <p:nvPr>
            <p:ph idx="1"/>
          </p:nvPr>
        </p:nvSpPr>
        <p:spPr/>
        <p:txBody>
          <a:bodyPr>
            <a:normAutofit/>
          </a:bodyPr>
          <a:lstStyle/>
          <a:p>
            <a:r>
              <a:rPr lang="en-US" dirty="0" smtClean="0"/>
              <a:t>Compute all benefit/cost ratios using the same discount rate</a:t>
            </a:r>
          </a:p>
          <a:p>
            <a:r>
              <a:rPr lang="en-US" dirty="0" smtClean="0"/>
              <a:t>Compare all alternatives over the same period of analysis</a:t>
            </a:r>
          </a:p>
          <a:p>
            <a:r>
              <a:rPr lang="en-US" dirty="0" smtClean="0"/>
              <a:t>Calculate the benefit/cost ratio for each alternative.  Retain alternatives with ratios exceeding unity</a:t>
            </a:r>
          </a:p>
          <a:p>
            <a:r>
              <a:rPr lang="en-US" dirty="0" smtClean="0"/>
              <a:t>If sets of mutually exclusive alternatives are retained, proceed to next part</a:t>
            </a:r>
            <a:endParaRPr lang="en-US" dirty="0" smtClean="0"/>
          </a:p>
        </p:txBody>
      </p:sp>
    </p:spTree>
    <p:extLst>
      <p:ext uri="{BB962C8B-B14F-4D97-AF65-F5344CB8AC3E}">
        <p14:creationId xmlns:p14="http://schemas.microsoft.com/office/powerpoint/2010/main" val="1555626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Benefit/cost ratio method (PART 2)</a:t>
            </a:r>
            <a:endParaRPr lang="en-US" dirty="0"/>
          </a:p>
        </p:txBody>
      </p:sp>
      <p:sp>
        <p:nvSpPr>
          <p:cNvPr id="3" name="Content Placeholder 2"/>
          <p:cNvSpPr>
            <a:spLocks noGrp="1"/>
          </p:cNvSpPr>
          <p:nvPr>
            <p:ph idx="1"/>
          </p:nvPr>
        </p:nvSpPr>
        <p:spPr/>
        <p:txBody>
          <a:bodyPr>
            <a:normAutofit lnSpcReduction="10000"/>
          </a:bodyPr>
          <a:lstStyle/>
          <a:p>
            <a:r>
              <a:rPr lang="en-US" dirty="0" smtClean="0"/>
              <a:t>Rank the alternatives in the set of mutually exclusive alternatives in order of increasing cost.  Calculate the benefit/cost ratio by using the incremental cost and incremental benefit of the next alternative above the least costly alternatives. Choose the more costly alternative if the incremental benefit/cost ratio exceeds unity.  Otherwise choose the less costly alternative.  Continue the analysis by considering the alternatives in order of increasing costliness, the alternative on the less costly side of each increment being the most costly project chosen thus far</a:t>
            </a:r>
            <a:endParaRPr lang="en-US" dirty="0" smtClean="0"/>
          </a:p>
        </p:txBody>
      </p:sp>
    </p:spTree>
    <p:extLst>
      <p:ext uri="{BB962C8B-B14F-4D97-AF65-F5344CB8AC3E}">
        <p14:creationId xmlns:p14="http://schemas.microsoft.com/office/powerpoint/2010/main" val="210384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Annual cost method</a:t>
            </a:r>
            <a:endParaRPr lang="en-US" dirty="0"/>
          </a:p>
        </p:txBody>
      </p:sp>
      <p:sp>
        <p:nvSpPr>
          <p:cNvPr id="3" name="Content Placeholder 2"/>
          <p:cNvSpPr>
            <a:spLocks noGrp="1"/>
          </p:cNvSpPr>
          <p:nvPr>
            <p:ph idx="1"/>
          </p:nvPr>
        </p:nvSpPr>
        <p:spPr/>
        <p:txBody>
          <a:bodyPr>
            <a:normAutofit/>
          </a:bodyPr>
          <a:lstStyle/>
          <a:p>
            <a:r>
              <a:rPr lang="en-US" dirty="0" smtClean="0"/>
              <a:t>Compute all annual costs by using the same discount rate</a:t>
            </a:r>
          </a:p>
          <a:p>
            <a:r>
              <a:rPr lang="en-US" dirty="0" smtClean="0"/>
              <a:t>Base all annual costs on the same period of analysis</a:t>
            </a:r>
          </a:p>
          <a:p>
            <a:r>
              <a:rPr lang="en-US" dirty="0" smtClean="0"/>
              <a:t>Calculate the net annual benefit of each alternative.  Retain alternatives with positive net annual benefit</a:t>
            </a:r>
          </a:p>
          <a:p>
            <a:r>
              <a:rPr lang="en-US" dirty="0" smtClean="0"/>
              <a:t>Choose the alternative in a set of mutually exclusive alternatives having the greatest net annual benefit.</a:t>
            </a:r>
            <a:endParaRPr lang="en-US" dirty="0" smtClean="0"/>
          </a:p>
        </p:txBody>
      </p:sp>
    </p:spTree>
    <p:extLst>
      <p:ext uri="{BB962C8B-B14F-4D97-AF65-F5344CB8AC3E}">
        <p14:creationId xmlns:p14="http://schemas.microsoft.com/office/powerpoint/2010/main" val="23478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uncertainty</a:t>
            </a:r>
            <a:endParaRPr lang="en-US" dirty="0"/>
          </a:p>
        </p:txBody>
      </p:sp>
      <p:sp>
        <p:nvSpPr>
          <p:cNvPr id="3" name="Content Placeholder 2"/>
          <p:cNvSpPr>
            <a:spLocks noGrp="1"/>
          </p:cNvSpPr>
          <p:nvPr>
            <p:ph idx="1"/>
          </p:nvPr>
        </p:nvSpPr>
        <p:spPr/>
        <p:txBody>
          <a:bodyPr>
            <a:normAutofit/>
          </a:bodyPr>
          <a:lstStyle/>
          <a:p>
            <a:r>
              <a:rPr lang="en-US" dirty="0" smtClean="0"/>
              <a:t>Comparing alternatives usually has to look into the future </a:t>
            </a:r>
            <a:r>
              <a:rPr lang="mr-IN" dirty="0" smtClean="0"/>
              <a:t>–</a:t>
            </a:r>
            <a:r>
              <a:rPr lang="en-US" dirty="0" smtClean="0"/>
              <a:t> inherent uncertainty</a:t>
            </a:r>
          </a:p>
          <a:p>
            <a:pPr lvl="1"/>
            <a:r>
              <a:rPr lang="en-US" dirty="0" smtClean="0"/>
              <a:t>Uncertain objectives</a:t>
            </a:r>
          </a:p>
          <a:p>
            <a:pPr lvl="1"/>
            <a:r>
              <a:rPr lang="en-US" dirty="0" smtClean="0"/>
              <a:t>Uncertain constraints</a:t>
            </a:r>
          </a:p>
          <a:p>
            <a:pPr lvl="1"/>
            <a:r>
              <a:rPr lang="en-US" dirty="0" smtClean="0"/>
              <a:t>Uncertain public response</a:t>
            </a:r>
          </a:p>
          <a:p>
            <a:pPr lvl="1"/>
            <a:r>
              <a:rPr lang="en-US" dirty="0" smtClean="0"/>
              <a:t>Uncertain technological change</a:t>
            </a:r>
          </a:p>
          <a:p>
            <a:pPr lvl="1"/>
            <a:r>
              <a:rPr lang="en-US" dirty="0" smtClean="0"/>
              <a:t>Uncertainty in recurring events (e.g. flooding magnitude and times)</a:t>
            </a:r>
          </a:p>
        </p:txBody>
      </p:sp>
    </p:spTree>
    <p:extLst>
      <p:ext uri="{BB962C8B-B14F-4D97-AF65-F5344CB8AC3E}">
        <p14:creationId xmlns:p14="http://schemas.microsoft.com/office/powerpoint/2010/main" val="124454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horizon</a:t>
            </a:r>
            <a:endParaRPr lang="en-US" dirty="0"/>
          </a:p>
        </p:txBody>
      </p:sp>
      <p:sp>
        <p:nvSpPr>
          <p:cNvPr id="3" name="Content Placeholder 2"/>
          <p:cNvSpPr>
            <a:spLocks noGrp="1"/>
          </p:cNvSpPr>
          <p:nvPr>
            <p:ph idx="1"/>
          </p:nvPr>
        </p:nvSpPr>
        <p:spPr>
          <a:xfrm>
            <a:off x="1141413" y="2258451"/>
            <a:ext cx="9905999" cy="3541714"/>
          </a:xfrm>
        </p:spPr>
        <p:txBody>
          <a:bodyPr/>
          <a:lstStyle/>
          <a:p>
            <a:r>
              <a:rPr lang="en-US" dirty="0" smtClean="0"/>
              <a:t>Design life (economic)</a:t>
            </a:r>
          </a:p>
          <a:p>
            <a:pPr lvl="1"/>
            <a:r>
              <a:rPr lang="en-US" dirty="0" smtClean="0"/>
              <a:t>Typically 50 to 100 years</a:t>
            </a:r>
          </a:p>
          <a:p>
            <a:r>
              <a:rPr lang="en-US" dirty="0" smtClean="0"/>
              <a:t>Service life (physical life)</a:t>
            </a:r>
          </a:p>
          <a:p>
            <a:pPr lvl="1"/>
            <a:r>
              <a:rPr lang="en-US" dirty="0" smtClean="0"/>
              <a:t>Variable </a:t>
            </a:r>
            <a:r>
              <a:rPr lang="mr-IN" dirty="0" smtClean="0"/>
              <a:t>–</a:t>
            </a:r>
            <a:r>
              <a:rPr lang="en-US" dirty="0" smtClean="0"/>
              <a:t> technology can change, need can change, the thing can break</a:t>
            </a:r>
          </a:p>
          <a:p>
            <a:r>
              <a:rPr lang="en-US" dirty="0" smtClean="0"/>
              <a:t>Compare things over the same period of analysis </a:t>
            </a:r>
            <a:r>
              <a:rPr lang="mr-IN" dirty="0" smtClean="0"/>
              <a:t>–</a:t>
            </a:r>
            <a:r>
              <a:rPr lang="en-US" dirty="0" smtClean="0"/>
              <a:t> using negative (salvage) cash flow if necessary to use comparable planning horizons</a:t>
            </a:r>
          </a:p>
        </p:txBody>
      </p:sp>
    </p:spTree>
    <p:extLst>
      <p:ext uri="{BB962C8B-B14F-4D97-AF65-F5344CB8AC3E}">
        <p14:creationId xmlns:p14="http://schemas.microsoft.com/office/powerpoint/2010/main" val="177242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alternatives</a:t>
            </a:r>
            <a:endParaRPr lang="en-US" dirty="0"/>
          </a:p>
        </p:txBody>
      </p:sp>
      <p:sp>
        <p:nvSpPr>
          <p:cNvPr id="3" name="Content Placeholder 2"/>
          <p:cNvSpPr>
            <a:spLocks noGrp="1"/>
          </p:cNvSpPr>
          <p:nvPr>
            <p:ph idx="1"/>
          </p:nvPr>
        </p:nvSpPr>
        <p:spPr/>
        <p:txBody>
          <a:bodyPr/>
          <a:lstStyle/>
          <a:p>
            <a:r>
              <a:rPr lang="en-US" dirty="0" smtClean="0"/>
              <a:t>Application of economics principles to assign </a:t>
            </a:r>
            <a:r>
              <a:rPr lang="en-US" u="sng" dirty="0" smtClean="0"/>
              <a:t>value</a:t>
            </a:r>
            <a:r>
              <a:rPr lang="en-US" dirty="0" smtClean="0"/>
              <a:t> to an alternative</a:t>
            </a:r>
          </a:p>
          <a:p>
            <a:r>
              <a:rPr lang="en-US" dirty="0" smtClean="0"/>
              <a:t>Decision principles used to select the best alternative based on </a:t>
            </a:r>
            <a:r>
              <a:rPr lang="en-US" u="sng" dirty="0" smtClean="0"/>
              <a:t>value</a:t>
            </a:r>
          </a:p>
        </p:txBody>
      </p:sp>
    </p:spTree>
    <p:extLst>
      <p:ext uri="{BB962C8B-B14F-4D97-AF65-F5344CB8AC3E}">
        <p14:creationId xmlns:p14="http://schemas.microsoft.com/office/powerpoint/2010/main" val="128090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structure (for comparisons)</a:t>
            </a:r>
            <a:endParaRPr lang="en-US" dirty="0"/>
          </a:p>
        </p:txBody>
      </p:sp>
      <p:sp>
        <p:nvSpPr>
          <p:cNvPr id="3" name="Content Placeholder 2"/>
          <p:cNvSpPr>
            <a:spLocks noGrp="1"/>
          </p:cNvSpPr>
          <p:nvPr>
            <p:ph idx="1"/>
          </p:nvPr>
        </p:nvSpPr>
        <p:spPr>
          <a:xfrm>
            <a:off x="1141413" y="2258451"/>
            <a:ext cx="9905999" cy="3541714"/>
          </a:xfrm>
        </p:spPr>
        <p:txBody>
          <a:bodyPr/>
          <a:lstStyle/>
          <a:p>
            <a:r>
              <a:rPr lang="en-US" dirty="0" smtClean="0"/>
              <a:t>Alternatives capable of achieving the design objective should be defined</a:t>
            </a:r>
          </a:p>
          <a:p>
            <a:r>
              <a:rPr lang="en-US" dirty="0" smtClean="0"/>
              <a:t>Identify consequences of each alternative and express in monetary units</a:t>
            </a:r>
          </a:p>
          <a:p>
            <a:r>
              <a:rPr lang="en-US" dirty="0" smtClean="0"/>
              <a:t>Comparisons should be on cost-to-go (to eliminate consideration of sunk costs)</a:t>
            </a:r>
          </a:p>
          <a:p>
            <a:r>
              <a:rPr lang="en-US" dirty="0" smtClean="0"/>
              <a:t>Intangibles should be identified </a:t>
            </a:r>
            <a:r>
              <a:rPr lang="mr-IN" dirty="0" smtClean="0"/>
              <a:t>–</a:t>
            </a:r>
            <a:r>
              <a:rPr lang="en-US" dirty="0" smtClean="0"/>
              <a:t> search policy to see if economic values are already assigned (or surrogates are available)</a:t>
            </a:r>
          </a:p>
          <a:p>
            <a:r>
              <a:rPr lang="en-US" dirty="0" smtClean="0"/>
              <a:t>Compare on uniform basis over common analysis periods</a:t>
            </a:r>
          </a:p>
        </p:txBody>
      </p:sp>
    </p:spTree>
    <p:extLst>
      <p:ext uri="{BB962C8B-B14F-4D97-AF65-F5344CB8AC3E}">
        <p14:creationId xmlns:p14="http://schemas.microsoft.com/office/powerpoint/2010/main" val="167198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Physical consequences</a:t>
            </a:r>
            <a:endParaRPr lang="en-US" dirty="0"/>
          </a:p>
        </p:txBody>
      </p:sp>
      <p:sp>
        <p:nvSpPr>
          <p:cNvPr id="3" name="Content Placeholder 2"/>
          <p:cNvSpPr>
            <a:spLocks noGrp="1"/>
          </p:cNvSpPr>
          <p:nvPr>
            <p:ph idx="1"/>
          </p:nvPr>
        </p:nvSpPr>
        <p:spPr/>
        <p:txBody>
          <a:bodyPr/>
          <a:lstStyle/>
          <a:p>
            <a:r>
              <a:rPr lang="en-US" dirty="0" smtClean="0"/>
              <a:t>Economic value </a:t>
            </a:r>
            <a:r>
              <a:rPr lang="mr-IN" dirty="0" smtClean="0"/>
              <a:t>–</a:t>
            </a:r>
            <a:r>
              <a:rPr lang="en-US" dirty="0" smtClean="0"/>
              <a:t> a basis for comparisons</a:t>
            </a:r>
          </a:p>
          <a:p>
            <a:r>
              <a:rPr lang="en-US" dirty="0" smtClean="0"/>
              <a:t>Definitions/Concepts</a:t>
            </a:r>
          </a:p>
          <a:p>
            <a:r>
              <a:rPr lang="en-US" dirty="0" smtClean="0"/>
              <a:t>Economic Analysis</a:t>
            </a:r>
          </a:p>
          <a:p>
            <a:pPr lvl="1"/>
            <a:r>
              <a:rPr lang="en-US" dirty="0" smtClean="0"/>
              <a:t>Principles of engineering economics</a:t>
            </a:r>
            <a:endParaRPr lang="en-US" dirty="0"/>
          </a:p>
          <a:p>
            <a:pPr lvl="1"/>
            <a:r>
              <a:rPr lang="en-US" dirty="0" smtClean="0"/>
              <a:t>Cash flows</a:t>
            </a:r>
          </a:p>
          <a:p>
            <a:pPr lvl="1"/>
            <a:r>
              <a:rPr lang="en-US" dirty="0" smtClean="0"/>
              <a:t>Discounting</a:t>
            </a:r>
            <a:r>
              <a:rPr lang="en-US" dirty="0"/>
              <a:t> </a:t>
            </a:r>
            <a:r>
              <a:rPr lang="en-US" dirty="0" smtClean="0"/>
              <a:t>methods</a:t>
            </a:r>
          </a:p>
        </p:txBody>
      </p:sp>
    </p:spTree>
    <p:extLst>
      <p:ext uri="{BB962C8B-B14F-4D97-AF65-F5344CB8AC3E}">
        <p14:creationId xmlns:p14="http://schemas.microsoft.com/office/powerpoint/2010/main" val="9089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Cash flow diagrams</a:t>
            </a:r>
            <a:endParaRPr lang="en-US" dirty="0"/>
          </a:p>
        </p:txBody>
      </p:sp>
      <p:sp>
        <p:nvSpPr>
          <p:cNvPr id="3" name="Content Placeholder 2"/>
          <p:cNvSpPr>
            <a:spLocks noGrp="1"/>
          </p:cNvSpPr>
          <p:nvPr>
            <p:ph idx="1"/>
          </p:nvPr>
        </p:nvSpPr>
        <p:spPr>
          <a:xfrm>
            <a:off x="1141411" y="1630929"/>
            <a:ext cx="9905999" cy="5129100"/>
          </a:xfrm>
        </p:spPr>
        <p:txBody>
          <a:bodyPr>
            <a:normAutofit/>
          </a:bodyPr>
          <a:lstStyle/>
          <a:p>
            <a:r>
              <a:rPr lang="en-US" dirty="0" smtClean="0"/>
              <a:t>Graphic representation of cash outflow (costs) and inflow (revenue).  </a:t>
            </a:r>
          </a:p>
          <a:p>
            <a:endParaRPr lang="en-US" dirty="0" smtClean="0"/>
          </a:p>
          <a:p>
            <a:endParaRPr lang="en-US" dirty="0"/>
          </a:p>
          <a:p>
            <a:endParaRPr lang="en-US" dirty="0" smtClean="0"/>
          </a:p>
          <a:p>
            <a:endParaRPr lang="en-US" dirty="0"/>
          </a:p>
          <a:p>
            <a:r>
              <a:rPr lang="en-US" dirty="0" smtClean="0"/>
              <a:t>Convention is revenue (benefit) is plotted upward, and expenses (costs) is plotted downward.</a:t>
            </a:r>
          </a:p>
          <a:p>
            <a:r>
              <a:rPr lang="en-US" dirty="0" smtClean="0"/>
              <a:t>All cash flows during a year are usually lumped into sums occurring at the end of the year </a:t>
            </a:r>
            <a:endParaRPr lang="en-US" dirty="0" smtClean="0"/>
          </a:p>
          <a:p>
            <a:endParaRPr lang="en-US" u="sng" dirty="0"/>
          </a:p>
        </p:txBody>
      </p:sp>
      <p:pic>
        <p:nvPicPr>
          <p:cNvPr id="4" name="Picture 3"/>
          <p:cNvPicPr>
            <a:picLocks noChangeAspect="1"/>
          </p:cNvPicPr>
          <p:nvPr/>
        </p:nvPicPr>
        <p:blipFill>
          <a:blip r:embed="rId3"/>
          <a:stretch>
            <a:fillRect/>
          </a:stretch>
        </p:blipFill>
        <p:spPr>
          <a:xfrm>
            <a:off x="1870754" y="2160701"/>
            <a:ext cx="7924800" cy="2273300"/>
          </a:xfrm>
          <a:prstGeom prst="rect">
            <a:avLst/>
          </a:prstGeom>
        </p:spPr>
      </p:pic>
    </p:spTree>
    <p:extLst>
      <p:ext uri="{BB962C8B-B14F-4D97-AF65-F5344CB8AC3E}">
        <p14:creationId xmlns:p14="http://schemas.microsoft.com/office/powerpoint/2010/main" val="15471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Discounting factors</a:t>
            </a:r>
            <a:endParaRPr lang="en-US" dirty="0"/>
          </a:p>
        </p:txBody>
      </p:sp>
      <p:sp>
        <p:nvSpPr>
          <p:cNvPr id="3" name="Content Placeholder 2"/>
          <p:cNvSpPr>
            <a:spLocks noGrp="1"/>
          </p:cNvSpPr>
          <p:nvPr>
            <p:ph idx="1"/>
          </p:nvPr>
        </p:nvSpPr>
        <p:spPr>
          <a:xfrm>
            <a:off x="1141411" y="1803173"/>
            <a:ext cx="9905999" cy="3541714"/>
          </a:xfrm>
        </p:spPr>
        <p:txBody>
          <a:bodyPr>
            <a:normAutofit/>
          </a:bodyPr>
          <a:lstStyle/>
          <a:p>
            <a:r>
              <a:rPr lang="en-US" dirty="0" smtClean="0"/>
              <a:t>Discounting factor is a tool to convert a value at one date to an economically equivalent value at another date</a:t>
            </a:r>
          </a:p>
          <a:p>
            <a:r>
              <a:rPr lang="en-US" dirty="0" smtClean="0"/>
              <a:t>All discounting problems can be expressed as combinations of two fundamental factors</a:t>
            </a:r>
          </a:p>
          <a:p>
            <a:pPr lvl="1"/>
            <a:r>
              <a:rPr lang="en-US" dirty="0" smtClean="0"/>
              <a:t>Single-payment Compound-amount Factor</a:t>
            </a:r>
          </a:p>
          <a:p>
            <a:pPr lvl="1"/>
            <a:r>
              <a:rPr lang="en-US" dirty="0" smtClean="0"/>
              <a:t>Single-payment Present-worth Factor</a:t>
            </a:r>
            <a:endParaRPr lang="en-US" dirty="0"/>
          </a:p>
        </p:txBody>
      </p:sp>
    </p:spTree>
    <p:extLst>
      <p:ext uri="{BB962C8B-B14F-4D97-AF65-F5344CB8AC3E}">
        <p14:creationId xmlns:p14="http://schemas.microsoft.com/office/powerpoint/2010/main" val="558517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CONVERT PRESENT VALUE TO FUTURE VALUE</a:t>
            </a:r>
            <a:endParaRPr lang="en-US" dirty="0"/>
          </a:p>
        </p:txBody>
      </p:sp>
      <p:sp>
        <p:nvSpPr>
          <p:cNvPr id="3" name="Content Placeholder 2"/>
          <p:cNvSpPr>
            <a:spLocks noGrp="1"/>
          </p:cNvSpPr>
          <p:nvPr>
            <p:ph idx="1"/>
          </p:nvPr>
        </p:nvSpPr>
        <p:spPr>
          <a:xfrm>
            <a:off x="1141411" y="1803173"/>
            <a:ext cx="9905999" cy="3541714"/>
          </a:xfrm>
        </p:spPr>
        <p:txBody>
          <a:bodyPr>
            <a:normAutofit/>
          </a:bodyPr>
          <a:lstStyle/>
          <a:p>
            <a:r>
              <a:rPr lang="en-US" dirty="0" smtClean="0"/>
              <a:t>The factor computes the number of monetary units (FV) that will accumulate in N years for every initial unit (PV) invested at a rate of return of </a:t>
            </a:r>
            <a:r>
              <a:rPr lang="en-US" i="1" dirty="0" smtClean="0"/>
              <a:t>i</a:t>
            </a:r>
            <a:r>
              <a:rPr lang="en-US" dirty="0" smtClean="0"/>
              <a:t>-percent.</a:t>
            </a:r>
          </a:p>
          <a:p>
            <a:r>
              <a:rPr lang="en-US" dirty="0" smtClean="0"/>
              <a:t>FV=PV(1 + </a:t>
            </a:r>
            <a:r>
              <a:rPr lang="en-US" i="1" dirty="0" smtClean="0"/>
              <a:t>i</a:t>
            </a:r>
            <a:r>
              <a:rPr lang="en-US" dirty="0" smtClean="0"/>
              <a:t>)</a:t>
            </a:r>
            <a:r>
              <a:rPr lang="en-US" baseline="30000" dirty="0" smtClean="0"/>
              <a:t>N</a:t>
            </a:r>
          </a:p>
          <a:p>
            <a:endParaRPr lang="en-US" dirty="0"/>
          </a:p>
        </p:txBody>
      </p:sp>
      <p:cxnSp>
        <p:nvCxnSpPr>
          <p:cNvPr id="5" name="Straight Connector 4"/>
          <p:cNvCxnSpPr/>
          <p:nvPr/>
        </p:nvCxnSpPr>
        <p:spPr>
          <a:xfrm>
            <a:off x="3820886" y="4626429"/>
            <a:ext cx="4702628" cy="2177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823534" y="3896322"/>
            <a:ext cx="0" cy="718458"/>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501743" y="3281743"/>
            <a:ext cx="32658" cy="134468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03172" y="3538251"/>
            <a:ext cx="439544" cy="369332"/>
          </a:xfrm>
          <a:prstGeom prst="rect">
            <a:avLst/>
          </a:prstGeom>
          <a:noFill/>
        </p:spPr>
        <p:txBody>
          <a:bodyPr wrap="none" rtlCol="0">
            <a:spAutoFit/>
          </a:bodyPr>
          <a:lstStyle/>
          <a:p>
            <a:r>
              <a:rPr lang="en-US" dirty="0" smtClean="0"/>
              <a:t>PV</a:t>
            </a:r>
            <a:endParaRPr lang="en-US" dirty="0"/>
          </a:p>
        </p:txBody>
      </p:sp>
      <p:sp>
        <p:nvSpPr>
          <p:cNvPr id="12" name="TextBox 11"/>
          <p:cNvSpPr txBox="1"/>
          <p:nvPr/>
        </p:nvSpPr>
        <p:spPr>
          <a:xfrm>
            <a:off x="8321842" y="2912411"/>
            <a:ext cx="425116" cy="369332"/>
          </a:xfrm>
          <a:prstGeom prst="rect">
            <a:avLst/>
          </a:prstGeom>
          <a:noFill/>
        </p:spPr>
        <p:txBody>
          <a:bodyPr wrap="none" rtlCol="0">
            <a:spAutoFit/>
          </a:bodyPr>
          <a:lstStyle/>
          <a:p>
            <a:r>
              <a:rPr lang="en-US" dirty="0" smtClean="0"/>
              <a:t>FV</a:t>
            </a:r>
            <a:endParaRPr lang="en-US" dirty="0"/>
          </a:p>
        </p:txBody>
      </p:sp>
      <p:cxnSp>
        <p:nvCxnSpPr>
          <p:cNvPr id="14" name="Straight Arrow Connector 13"/>
          <p:cNvCxnSpPr/>
          <p:nvPr/>
        </p:nvCxnSpPr>
        <p:spPr>
          <a:xfrm>
            <a:off x="4042716" y="4158343"/>
            <a:ext cx="4361055" cy="21771"/>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77321" y="3758533"/>
            <a:ext cx="906787" cy="369332"/>
          </a:xfrm>
          <a:prstGeom prst="rect">
            <a:avLst/>
          </a:prstGeom>
          <a:noFill/>
        </p:spPr>
        <p:txBody>
          <a:bodyPr wrap="none" rtlCol="0">
            <a:spAutoFit/>
          </a:bodyPr>
          <a:lstStyle/>
          <a:p>
            <a:r>
              <a:rPr lang="en-US" smtClean="0"/>
              <a:t>N Years</a:t>
            </a:r>
            <a:endParaRPr lang="en-US"/>
          </a:p>
        </p:txBody>
      </p:sp>
      <p:cxnSp>
        <p:nvCxnSpPr>
          <p:cNvPr id="17" name="Straight Connector 16"/>
          <p:cNvCxnSpPr/>
          <p:nvPr/>
        </p:nvCxnSpPr>
        <p:spPr>
          <a:xfrm>
            <a:off x="4931229" y="4435928"/>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25002" y="4430486"/>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386943" y="4430486"/>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908185" y="4474028"/>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501743" y="4474029"/>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27021" y="4872144"/>
            <a:ext cx="368055" cy="369332"/>
          </a:xfrm>
          <a:prstGeom prst="rect">
            <a:avLst/>
          </a:prstGeom>
          <a:noFill/>
        </p:spPr>
        <p:txBody>
          <a:bodyPr wrap="square" rtlCol="0">
            <a:spAutoFit/>
          </a:bodyPr>
          <a:lstStyle/>
          <a:p>
            <a:r>
              <a:rPr lang="en-US" dirty="0" smtClean="0"/>
              <a:t>1</a:t>
            </a:r>
            <a:endParaRPr lang="en-US" dirty="0"/>
          </a:p>
        </p:txBody>
      </p:sp>
      <p:sp>
        <p:nvSpPr>
          <p:cNvPr id="23" name="TextBox 22"/>
          <p:cNvSpPr txBox="1"/>
          <p:nvPr/>
        </p:nvSpPr>
        <p:spPr>
          <a:xfrm>
            <a:off x="4751614" y="4866306"/>
            <a:ext cx="359229" cy="369332"/>
          </a:xfrm>
          <a:prstGeom prst="rect">
            <a:avLst/>
          </a:prstGeom>
          <a:noFill/>
        </p:spPr>
        <p:txBody>
          <a:bodyPr wrap="square" rtlCol="0">
            <a:spAutoFit/>
          </a:bodyPr>
          <a:lstStyle/>
          <a:p>
            <a:r>
              <a:rPr lang="en-US" dirty="0" smtClean="0"/>
              <a:t>2</a:t>
            </a:r>
            <a:endParaRPr lang="en-US" dirty="0"/>
          </a:p>
        </p:txBody>
      </p:sp>
      <p:sp>
        <p:nvSpPr>
          <p:cNvPr id="24" name="TextBox 23"/>
          <p:cNvSpPr txBox="1"/>
          <p:nvPr/>
        </p:nvSpPr>
        <p:spPr>
          <a:xfrm>
            <a:off x="5964451" y="4819799"/>
            <a:ext cx="415498" cy="369332"/>
          </a:xfrm>
          <a:prstGeom prst="rect">
            <a:avLst/>
          </a:prstGeom>
          <a:noFill/>
        </p:spPr>
        <p:txBody>
          <a:bodyPr wrap="none" rtlCol="0">
            <a:spAutoFit/>
          </a:bodyPr>
          <a:lstStyle/>
          <a:p>
            <a:r>
              <a:rPr lang="mr-IN" dirty="0" smtClean="0"/>
              <a:t>…</a:t>
            </a:r>
            <a:endParaRPr lang="en-US" dirty="0"/>
          </a:p>
        </p:txBody>
      </p:sp>
      <p:sp>
        <p:nvSpPr>
          <p:cNvPr id="25" name="TextBox 24"/>
          <p:cNvSpPr txBox="1"/>
          <p:nvPr/>
        </p:nvSpPr>
        <p:spPr>
          <a:xfrm>
            <a:off x="7634626" y="4838701"/>
            <a:ext cx="542136" cy="369332"/>
          </a:xfrm>
          <a:prstGeom prst="rect">
            <a:avLst/>
          </a:prstGeom>
          <a:noFill/>
        </p:spPr>
        <p:txBody>
          <a:bodyPr wrap="none" rtlCol="0">
            <a:spAutoFit/>
          </a:bodyPr>
          <a:lstStyle/>
          <a:p>
            <a:r>
              <a:rPr lang="en-US" dirty="0" smtClean="0"/>
              <a:t>N-1</a:t>
            </a:r>
            <a:endParaRPr lang="en-US" dirty="0"/>
          </a:p>
        </p:txBody>
      </p:sp>
      <p:sp>
        <p:nvSpPr>
          <p:cNvPr id="26" name="TextBox 25"/>
          <p:cNvSpPr txBox="1"/>
          <p:nvPr/>
        </p:nvSpPr>
        <p:spPr>
          <a:xfrm flipH="1">
            <a:off x="8333300" y="4866306"/>
            <a:ext cx="413658" cy="369332"/>
          </a:xfrm>
          <a:prstGeom prst="rect">
            <a:avLst/>
          </a:prstGeom>
          <a:noFill/>
        </p:spPr>
        <p:txBody>
          <a:bodyPr wrap="square" rtlCol="0">
            <a:spAutoFit/>
          </a:bodyPr>
          <a:lstStyle/>
          <a:p>
            <a:r>
              <a:rPr lang="en-US" dirty="0" smtClean="0"/>
              <a:t>N</a:t>
            </a:r>
            <a:endParaRPr lang="en-US" dirty="0"/>
          </a:p>
        </p:txBody>
      </p:sp>
    </p:spTree>
    <p:extLst>
      <p:ext uri="{BB962C8B-B14F-4D97-AF65-F5344CB8AC3E}">
        <p14:creationId xmlns:p14="http://schemas.microsoft.com/office/powerpoint/2010/main" val="84140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CONVERT FUTURE VALUE TO PRESENT VALUE</a:t>
            </a:r>
            <a:endParaRPr lang="en-US" dirty="0"/>
          </a:p>
        </p:txBody>
      </p:sp>
      <p:sp>
        <p:nvSpPr>
          <p:cNvPr id="3" name="Content Placeholder 2"/>
          <p:cNvSpPr>
            <a:spLocks noGrp="1"/>
          </p:cNvSpPr>
          <p:nvPr>
            <p:ph idx="1"/>
          </p:nvPr>
        </p:nvSpPr>
        <p:spPr/>
        <p:txBody>
          <a:bodyPr>
            <a:normAutofit/>
          </a:bodyPr>
          <a:lstStyle/>
          <a:p>
            <a:r>
              <a:rPr lang="en-US" dirty="0"/>
              <a:t>The factor computes the number of </a:t>
            </a:r>
            <a:r>
              <a:rPr lang="en-US" dirty="0" smtClean="0"/>
              <a:t>current monetary </a:t>
            </a:r>
            <a:r>
              <a:rPr lang="en-US" dirty="0"/>
              <a:t>units </a:t>
            </a:r>
            <a:r>
              <a:rPr lang="en-US" dirty="0" smtClean="0"/>
              <a:t>(PV</a:t>
            </a:r>
            <a:r>
              <a:rPr lang="en-US" dirty="0"/>
              <a:t>) that </a:t>
            </a:r>
            <a:r>
              <a:rPr lang="en-US" dirty="0" smtClean="0"/>
              <a:t>a future value (FV) is worth if the monetary units are invested </a:t>
            </a:r>
            <a:r>
              <a:rPr lang="en-US" dirty="0"/>
              <a:t>at a rate of return of </a:t>
            </a:r>
            <a:r>
              <a:rPr lang="en-US" i="1" dirty="0" smtClean="0"/>
              <a:t>i</a:t>
            </a:r>
            <a:r>
              <a:rPr lang="en-US" dirty="0" smtClean="0"/>
              <a:t>-percent.</a:t>
            </a:r>
            <a:endParaRPr lang="en-US" dirty="0"/>
          </a:p>
          <a:p>
            <a:r>
              <a:rPr lang="en-US" dirty="0" smtClean="0"/>
              <a:t>PV=FV(1 </a:t>
            </a:r>
            <a:r>
              <a:rPr lang="en-US" dirty="0"/>
              <a:t>+ </a:t>
            </a:r>
            <a:r>
              <a:rPr lang="en-US" i="1" dirty="0" smtClean="0"/>
              <a:t>i</a:t>
            </a:r>
            <a:r>
              <a:rPr lang="en-US" dirty="0" smtClean="0"/>
              <a:t>)</a:t>
            </a:r>
            <a:r>
              <a:rPr lang="en-US" baseline="30000" dirty="0" smtClean="0"/>
              <a:t>-N</a:t>
            </a:r>
            <a:endParaRPr lang="en-US" baseline="30000" dirty="0"/>
          </a:p>
        </p:txBody>
      </p:sp>
      <p:cxnSp>
        <p:nvCxnSpPr>
          <p:cNvPr id="4" name="Straight Connector 3"/>
          <p:cNvCxnSpPr/>
          <p:nvPr/>
        </p:nvCxnSpPr>
        <p:spPr>
          <a:xfrm>
            <a:off x="3709675" y="5317668"/>
            <a:ext cx="4702628" cy="2177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3712323" y="4587561"/>
            <a:ext cx="0" cy="718458"/>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8390532" y="3972982"/>
            <a:ext cx="32658" cy="134468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91961" y="4229490"/>
            <a:ext cx="439544" cy="369332"/>
          </a:xfrm>
          <a:prstGeom prst="rect">
            <a:avLst/>
          </a:prstGeom>
          <a:noFill/>
        </p:spPr>
        <p:txBody>
          <a:bodyPr wrap="none" rtlCol="0">
            <a:spAutoFit/>
          </a:bodyPr>
          <a:lstStyle/>
          <a:p>
            <a:r>
              <a:rPr lang="en-US" dirty="0" smtClean="0"/>
              <a:t>PV</a:t>
            </a:r>
            <a:endParaRPr lang="en-US" dirty="0"/>
          </a:p>
        </p:txBody>
      </p:sp>
      <p:sp>
        <p:nvSpPr>
          <p:cNvPr id="8" name="TextBox 7"/>
          <p:cNvSpPr txBox="1"/>
          <p:nvPr/>
        </p:nvSpPr>
        <p:spPr>
          <a:xfrm>
            <a:off x="8210631" y="3603650"/>
            <a:ext cx="425116" cy="369332"/>
          </a:xfrm>
          <a:prstGeom prst="rect">
            <a:avLst/>
          </a:prstGeom>
          <a:noFill/>
        </p:spPr>
        <p:txBody>
          <a:bodyPr wrap="none" rtlCol="0">
            <a:spAutoFit/>
          </a:bodyPr>
          <a:lstStyle/>
          <a:p>
            <a:r>
              <a:rPr lang="en-US" dirty="0" smtClean="0"/>
              <a:t>FV</a:t>
            </a:r>
            <a:endParaRPr lang="en-US" dirty="0"/>
          </a:p>
        </p:txBody>
      </p:sp>
      <p:cxnSp>
        <p:nvCxnSpPr>
          <p:cNvPr id="9" name="Straight Arrow Connector 8"/>
          <p:cNvCxnSpPr/>
          <p:nvPr/>
        </p:nvCxnSpPr>
        <p:spPr>
          <a:xfrm>
            <a:off x="3931505" y="4849582"/>
            <a:ext cx="4361055" cy="21771"/>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66110" y="4449772"/>
            <a:ext cx="906787" cy="369332"/>
          </a:xfrm>
          <a:prstGeom prst="rect">
            <a:avLst/>
          </a:prstGeom>
          <a:noFill/>
        </p:spPr>
        <p:txBody>
          <a:bodyPr wrap="none" rtlCol="0">
            <a:spAutoFit/>
          </a:bodyPr>
          <a:lstStyle/>
          <a:p>
            <a:r>
              <a:rPr lang="en-US" smtClean="0"/>
              <a:t>N Years</a:t>
            </a:r>
            <a:endParaRPr lang="en-US"/>
          </a:p>
        </p:txBody>
      </p:sp>
      <p:cxnSp>
        <p:nvCxnSpPr>
          <p:cNvPr id="11" name="Straight Connector 10"/>
          <p:cNvCxnSpPr/>
          <p:nvPr/>
        </p:nvCxnSpPr>
        <p:spPr>
          <a:xfrm>
            <a:off x="4820018" y="5127167"/>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713791" y="5121725"/>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75732" y="5121725"/>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96974" y="5165267"/>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90532" y="5165268"/>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15810" y="5563383"/>
            <a:ext cx="368055"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4640403" y="5557545"/>
            <a:ext cx="359229" cy="369332"/>
          </a:xfrm>
          <a:prstGeom prst="rect">
            <a:avLst/>
          </a:prstGeom>
          <a:noFill/>
        </p:spPr>
        <p:txBody>
          <a:bodyPr wrap="square" rtlCol="0">
            <a:spAutoFit/>
          </a:bodyPr>
          <a:lstStyle/>
          <a:p>
            <a:r>
              <a:rPr lang="en-US" dirty="0" smtClean="0"/>
              <a:t>2</a:t>
            </a:r>
            <a:endParaRPr lang="en-US" dirty="0"/>
          </a:p>
        </p:txBody>
      </p:sp>
      <p:sp>
        <p:nvSpPr>
          <p:cNvPr id="18" name="TextBox 17"/>
          <p:cNvSpPr txBox="1"/>
          <p:nvPr/>
        </p:nvSpPr>
        <p:spPr>
          <a:xfrm>
            <a:off x="5853240" y="5511038"/>
            <a:ext cx="415498" cy="369332"/>
          </a:xfrm>
          <a:prstGeom prst="rect">
            <a:avLst/>
          </a:prstGeom>
          <a:noFill/>
        </p:spPr>
        <p:txBody>
          <a:bodyPr wrap="none" rtlCol="0">
            <a:spAutoFit/>
          </a:bodyPr>
          <a:lstStyle/>
          <a:p>
            <a:r>
              <a:rPr lang="mr-IN" dirty="0" smtClean="0"/>
              <a:t>…</a:t>
            </a:r>
            <a:endParaRPr lang="en-US" dirty="0"/>
          </a:p>
        </p:txBody>
      </p:sp>
      <p:sp>
        <p:nvSpPr>
          <p:cNvPr id="19" name="TextBox 18"/>
          <p:cNvSpPr txBox="1"/>
          <p:nvPr/>
        </p:nvSpPr>
        <p:spPr>
          <a:xfrm>
            <a:off x="7523415" y="5529940"/>
            <a:ext cx="542136" cy="369332"/>
          </a:xfrm>
          <a:prstGeom prst="rect">
            <a:avLst/>
          </a:prstGeom>
          <a:noFill/>
        </p:spPr>
        <p:txBody>
          <a:bodyPr wrap="none" rtlCol="0">
            <a:spAutoFit/>
          </a:bodyPr>
          <a:lstStyle/>
          <a:p>
            <a:r>
              <a:rPr lang="en-US" dirty="0" smtClean="0"/>
              <a:t>N-1</a:t>
            </a:r>
            <a:endParaRPr lang="en-US" dirty="0"/>
          </a:p>
        </p:txBody>
      </p:sp>
      <p:sp>
        <p:nvSpPr>
          <p:cNvPr id="20" name="TextBox 19"/>
          <p:cNvSpPr txBox="1"/>
          <p:nvPr/>
        </p:nvSpPr>
        <p:spPr>
          <a:xfrm flipH="1">
            <a:off x="8222089" y="5557545"/>
            <a:ext cx="413658" cy="369332"/>
          </a:xfrm>
          <a:prstGeom prst="rect">
            <a:avLst/>
          </a:prstGeom>
          <a:noFill/>
        </p:spPr>
        <p:txBody>
          <a:bodyPr wrap="square" rtlCol="0">
            <a:spAutoFit/>
          </a:bodyPr>
          <a:lstStyle/>
          <a:p>
            <a:r>
              <a:rPr lang="en-US" dirty="0" smtClean="0"/>
              <a:t>N</a:t>
            </a:r>
            <a:endParaRPr lang="en-US" dirty="0"/>
          </a:p>
        </p:txBody>
      </p:sp>
    </p:spTree>
    <p:extLst>
      <p:ext uri="{BB962C8B-B14F-4D97-AF65-F5344CB8AC3E}">
        <p14:creationId xmlns:p14="http://schemas.microsoft.com/office/powerpoint/2010/main" val="15630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OTHER FACTORS</a:t>
            </a:r>
            <a:endParaRPr lang="en-US" dirty="0"/>
          </a:p>
        </p:txBody>
      </p:sp>
      <p:sp>
        <p:nvSpPr>
          <p:cNvPr id="3" name="Content Placeholder 2"/>
          <p:cNvSpPr>
            <a:spLocks noGrp="1"/>
          </p:cNvSpPr>
          <p:nvPr>
            <p:ph idx="1"/>
          </p:nvPr>
        </p:nvSpPr>
        <p:spPr>
          <a:xfrm>
            <a:off x="1315738" y="2298474"/>
            <a:ext cx="9905999" cy="3541714"/>
          </a:xfrm>
        </p:spPr>
        <p:txBody>
          <a:bodyPr>
            <a:normAutofit/>
          </a:bodyPr>
          <a:lstStyle/>
          <a:p>
            <a:r>
              <a:rPr lang="en-US" dirty="0" smtClean="0"/>
              <a:t>Notice the cash flow diagram looks the same </a:t>
            </a:r>
            <a:r>
              <a:rPr lang="mr-IN" dirty="0" smtClean="0"/>
              <a:t>–</a:t>
            </a:r>
            <a:r>
              <a:rPr lang="en-US" dirty="0" smtClean="0"/>
              <a:t> it is a tool to move values along the time axis.  All other diagrams can be determined by combinations of these two concepts.</a:t>
            </a:r>
          </a:p>
          <a:p>
            <a:r>
              <a:rPr lang="en-US" dirty="0" smtClean="0"/>
              <a:t>Can either apply algebra to make the combinations, or just use simple computer programming (e.g. R)</a:t>
            </a:r>
          </a:p>
        </p:txBody>
      </p:sp>
    </p:spTree>
    <p:extLst>
      <p:ext uri="{BB962C8B-B14F-4D97-AF65-F5344CB8AC3E}">
        <p14:creationId xmlns:p14="http://schemas.microsoft.com/office/powerpoint/2010/main" val="149045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29403"/>
            <a:ext cx="9905998" cy="1478570"/>
          </a:xfrm>
        </p:spPr>
        <p:txBody>
          <a:bodyPr/>
          <a:lstStyle/>
          <a:p>
            <a:r>
              <a:rPr lang="en-US" dirty="0" smtClean="0"/>
              <a:t>example</a:t>
            </a:r>
            <a:endParaRPr lang="en-US" dirty="0"/>
          </a:p>
        </p:txBody>
      </p:sp>
      <p:sp>
        <p:nvSpPr>
          <p:cNvPr id="3" name="Content Placeholder 2"/>
          <p:cNvSpPr>
            <a:spLocks noGrp="1"/>
          </p:cNvSpPr>
          <p:nvPr>
            <p:ph idx="1"/>
          </p:nvPr>
        </p:nvSpPr>
        <p:spPr>
          <a:xfrm>
            <a:off x="1315738" y="2298474"/>
            <a:ext cx="9905999" cy="3541714"/>
          </a:xfrm>
        </p:spPr>
        <p:txBody>
          <a:bodyPr>
            <a:normAutofit/>
          </a:bodyPr>
          <a:lstStyle/>
          <a:p>
            <a:r>
              <a:rPr lang="en-US" dirty="0" smtClean="0"/>
              <a:t>Determine the present worth (PV) of a stream of annual payments, each payment is $100 for a period of 10 years.  The discount rate is 3-percent per year.</a:t>
            </a:r>
          </a:p>
          <a:p>
            <a:r>
              <a:rPr lang="en-US" dirty="0" smtClean="0"/>
              <a:t>Sketch a cash flow diagram</a:t>
            </a:r>
          </a:p>
        </p:txBody>
      </p:sp>
      <p:cxnSp>
        <p:nvCxnSpPr>
          <p:cNvPr id="4" name="Straight Connector 3"/>
          <p:cNvCxnSpPr/>
          <p:nvPr/>
        </p:nvCxnSpPr>
        <p:spPr>
          <a:xfrm>
            <a:off x="3437826" y="5713084"/>
            <a:ext cx="4702628" cy="2177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3447601" y="4899058"/>
            <a:ext cx="10670" cy="718846"/>
          </a:xfrm>
          <a:prstGeom prst="straightConnector1">
            <a:avLst/>
          </a:prstGeom>
          <a:ln w="76200">
            <a:solidFill>
              <a:srgbClr val="942092">
                <a:alpha val="21176"/>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004976" y="4962222"/>
            <a:ext cx="2962" cy="72198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20112" y="4624906"/>
            <a:ext cx="439544" cy="369332"/>
          </a:xfrm>
          <a:prstGeom prst="rect">
            <a:avLst/>
          </a:prstGeom>
          <a:noFill/>
        </p:spPr>
        <p:txBody>
          <a:bodyPr wrap="none" rtlCol="0">
            <a:spAutoFit/>
          </a:bodyPr>
          <a:lstStyle/>
          <a:p>
            <a:r>
              <a:rPr lang="en-US" dirty="0" smtClean="0"/>
              <a:t>PV</a:t>
            </a:r>
            <a:endParaRPr lang="en-US" dirty="0"/>
          </a:p>
        </p:txBody>
      </p:sp>
      <p:sp>
        <p:nvSpPr>
          <p:cNvPr id="8" name="TextBox 7"/>
          <p:cNvSpPr txBox="1"/>
          <p:nvPr/>
        </p:nvSpPr>
        <p:spPr>
          <a:xfrm>
            <a:off x="7938782" y="3999066"/>
            <a:ext cx="425116" cy="369332"/>
          </a:xfrm>
          <a:prstGeom prst="rect">
            <a:avLst/>
          </a:prstGeom>
          <a:noFill/>
        </p:spPr>
        <p:txBody>
          <a:bodyPr wrap="none" rtlCol="0">
            <a:spAutoFit/>
          </a:bodyPr>
          <a:lstStyle/>
          <a:p>
            <a:r>
              <a:rPr lang="en-US" dirty="0" smtClean="0"/>
              <a:t>FV</a:t>
            </a:r>
            <a:endParaRPr lang="en-US" dirty="0"/>
          </a:p>
        </p:txBody>
      </p:sp>
      <p:cxnSp>
        <p:nvCxnSpPr>
          <p:cNvPr id="9" name="Straight Arrow Connector 8"/>
          <p:cNvCxnSpPr/>
          <p:nvPr/>
        </p:nvCxnSpPr>
        <p:spPr>
          <a:xfrm>
            <a:off x="3659656" y="5244998"/>
            <a:ext cx="4361055" cy="21771"/>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94261" y="4845188"/>
            <a:ext cx="906787" cy="369332"/>
          </a:xfrm>
          <a:prstGeom prst="rect">
            <a:avLst/>
          </a:prstGeom>
          <a:noFill/>
        </p:spPr>
        <p:txBody>
          <a:bodyPr wrap="none" rtlCol="0">
            <a:spAutoFit/>
          </a:bodyPr>
          <a:lstStyle/>
          <a:p>
            <a:r>
              <a:rPr lang="en-US" smtClean="0"/>
              <a:t>N Years</a:t>
            </a:r>
            <a:endParaRPr lang="en-US"/>
          </a:p>
        </p:txBody>
      </p:sp>
      <p:cxnSp>
        <p:nvCxnSpPr>
          <p:cNvPr id="11" name="Straight Connector 10"/>
          <p:cNvCxnSpPr/>
          <p:nvPr/>
        </p:nvCxnSpPr>
        <p:spPr>
          <a:xfrm>
            <a:off x="4548169" y="5522583"/>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41942" y="5517141"/>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03883" y="5517141"/>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25125" y="5560683"/>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118683" y="5560684"/>
            <a:ext cx="0" cy="42454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43961" y="5958799"/>
            <a:ext cx="368055"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4368554" y="5952961"/>
            <a:ext cx="359229" cy="369332"/>
          </a:xfrm>
          <a:prstGeom prst="rect">
            <a:avLst/>
          </a:prstGeom>
          <a:noFill/>
        </p:spPr>
        <p:txBody>
          <a:bodyPr wrap="square" rtlCol="0">
            <a:spAutoFit/>
          </a:bodyPr>
          <a:lstStyle/>
          <a:p>
            <a:r>
              <a:rPr lang="en-US" dirty="0" smtClean="0"/>
              <a:t>2</a:t>
            </a:r>
            <a:endParaRPr lang="en-US" dirty="0"/>
          </a:p>
        </p:txBody>
      </p:sp>
      <p:sp>
        <p:nvSpPr>
          <p:cNvPr id="18" name="TextBox 17"/>
          <p:cNvSpPr txBox="1"/>
          <p:nvPr/>
        </p:nvSpPr>
        <p:spPr>
          <a:xfrm>
            <a:off x="5581391" y="5906454"/>
            <a:ext cx="415498" cy="369332"/>
          </a:xfrm>
          <a:prstGeom prst="rect">
            <a:avLst/>
          </a:prstGeom>
          <a:noFill/>
        </p:spPr>
        <p:txBody>
          <a:bodyPr wrap="none" rtlCol="0">
            <a:spAutoFit/>
          </a:bodyPr>
          <a:lstStyle/>
          <a:p>
            <a:r>
              <a:rPr lang="mr-IN" dirty="0" smtClean="0"/>
              <a:t>…</a:t>
            </a:r>
            <a:endParaRPr lang="en-US" dirty="0"/>
          </a:p>
        </p:txBody>
      </p:sp>
      <p:sp>
        <p:nvSpPr>
          <p:cNvPr id="19" name="TextBox 18"/>
          <p:cNvSpPr txBox="1"/>
          <p:nvPr/>
        </p:nvSpPr>
        <p:spPr>
          <a:xfrm>
            <a:off x="7251566" y="5925356"/>
            <a:ext cx="311304" cy="369332"/>
          </a:xfrm>
          <a:prstGeom prst="rect">
            <a:avLst/>
          </a:prstGeom>
          <a:noFill/>
        </p:spPr>
        <p:txBody>
          <a:bodyPr wrap="none" rtlCol="0">
            <a:spAutoFit/>
          </a:bodyPr>
          <a:lstStyle/>
          <a:p>
            <a:r>
              <a:rPr lang="en-US" dirty="0" smtClean="0"/>
              <a:t>9</a:t>
            </a:r>
            <a:endParaRPr lang="en-US" dirty="0"/>
          </a:p>
        </p:txBody>
      </p:sp>
      <p:sp>
        <p:nvSpPr>
          <p:cNvPr id="20" name="TextBox 19"/>
          <p:cNvSpPr txBox="1"/>
          <p:nvPr/>
        </p:nvSpPr>
        <p:spPr>
          <a:xfrm flipH="1">
            <a:off x="7836429" y="5930406"/>
            <a:ext cx="570432" cy="369332"/>
          </a:xfrm>
          <a:prstGeom prst="rect">
            <a:avLst/>
          </a:prstGeom>
          <a:noFill/>
        </p:spPr>
        <p:txBody>
          <a:bodyPr wrap="square" rtlCol="0">
            <a:spAutoFit/>
          </a:bodyPr>
          <a:lstStyle/>
          <a:p>
            <a:r>
              <a:rPr lang="en-US" smtClean="0"/>
              <a:t>10</a:t>
            </a:r>
            <a:endParaRPr lang="en-US" dirty="0"/>
          </a:p>
        </p:txBody>
      </p:sp>
      <p:cxnSp>
        <p:nvCxnSpPr>
          <p:cNvPr id="25" name="Straight Arrow Connector 24"/>
          <p:cNvCxnSpPr/>
          <p:nvPr/>
        </p:nvCxnSpPr>
        <p:spPr>
          <a:xfrm>
            <a:off x="4540605" y="4970745"/>
            <a:ext cx="2962" cy="72198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120536" y="5001987"/>
            <a:ext cx="2962" cy="72198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22163" y="4962222"/>
            <a:ext cx="2962" cy="72198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981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191</TotalTime>
  <Words>1248</Words>
  <Application>Microsoft Macintosh PowerPoint</Application>
  <PresentationFormat>Widescreen</PresentationFormat>
  <Paragraphs>142</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Mangal</vt:lpstr>
      <vt:lpstr>Trebuchet MS</vt:lpstr>
      <vt:lpstr>Tw Cen MT</vt:lpstr>
      <vt:lpstr>Arial</vt:lpstr>
      <vt:lpstr>Circuit</vt:lpstr>
      <vt:lpstr>Water Resources Management</vt:lpstr>
      <vt:lpstr>Defining alternatives</vt:lpstr>
      <vt:lpstr>Physical consequences</vt:lpstr>
      <vt:lpstr>Cash flow diagrams</vt:lpstr>
      <vt:lpstr>Discounting factors</vt:lpstr>
      <vt:lpstr>CONVERT PRESENT VALUE TO FUTURE VALUE</vt:lpstr>
      <vt:lpstr>CONVERT FUTURE VALUE TO PRESENT VALUE</vt:lpstr>
      <vt:lpstr>OTHER FACTORS</vt:lpstr>
      <vt:lpstr>example</vt:lpstr>
      <vt:lpstr>example</vt:lpstr>
      <vt:lpstr>Discounting techniques</vt:lpstr>
      <vt:lpstr>Present worth method</vt:lpstr>
      <vt:lpstr>Rate of return method (PART 1)</vt:lpstr>
      <vt:lpstr>Rate of return method (PART 2)</vt:lpstr>
      <vt:lpstr>Benefit/cost ratio method (PART 1)</vt:lpstr>
      <vt:lpstr>Benefit/cost ratio method (PART 2)</vt:lpstr>
      <vt:lpstr>Annual cost method</vt:lpstr>
      <vt:lpstr>uncertainty</vt:lpstr>
      <vt:lpstr>Planning horizon</vt:lpstr>
      <vt:lpstr>Alternative structure (for comparisons)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Cleveland, Theodore</cp:lastModifiedBy>
  <cp:revision>31</cp:revision>
  <dcterms:created xsi:type="dcterms:W3CDTF">2017-08-31T15:12:46Z</dcterms:created>
  <dcterms:modified xsi:type="dcterms:W3CDTF">2017-09-12T22:59:26Z</dcterms:modified>
</cp:coreProperties>
</file>