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5" r:id="rId7"/>
    <p:sldId id="259" r:id="rId8"/>
    <p:sldId id="260" r:id="rId9"/>
    <p:sldId id="266" r:id="rId10"/>
    <p:sldId id="267" r:id="rId11"/>
    <p:sldId id="268" r:id="rId12"/>
    <p:sldId id="269" r:id="rId13"/>
    <p:sldId id="270" r:id="rId14"/>
    <p:sldId id="271" r:id="rId15"/>
    <p:sldId id="261" r:id="rId16"/>
    <p:sldId id="272" r:id="rId17"/>
    <p:sldId id="274" r:id="rId18"/>
    <p:sldId id="26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E1FE-995A-4150-E38A-5CEFE43BB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B8C39-6974-2B2D-7FA4-0C2BF84AD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FF6DA3-4849-E5FF-2413-7BBADC4715A8}"/>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CEE7A7C3-89F0-482D-320F-E44C3CF36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9561C-77EA-8477-3ABC-5F95E6483FF1}"/>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346716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B1A6-4ED7-6105-C495-AA24A0B700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55319-3AC6-2AB1-422D-0ED6CA6400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393E-02AD-2310-BDEB-9EE215210242}"/>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F164C7A8-0331-3CB2-CA35-0BEBF2CFE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46F84-D1F8-DBD8-D982-DD8B525920CE}"/>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286614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775AC-CEB2-292B-4E14-4C2209FBEF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0C752-9DA9-7BD7-3909-2D9E2A2B4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47B9-9F4C-F15B-0E98-448BC9B6F763}"/>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13BEAD1B-05AE-38C9-49E0-092BEE192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42E0C-2BB1-B0FA-29FC-CD5E03B0A409}"/>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144812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AC99-D895-44E8-9DB7-2A12B0C40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7516E-1F1F-89B4-9F55-ED4072EEB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EF7CF-63C3-E257-FC8D-55B9A041ABA8}"/>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54B1F7FB-E203-BE68-F0B6-E39A8903D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4CD47-EA9E-7C60-E7ED-87393B4BC8B6}"/>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35310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31C2-06CD-DFA6-E332-BF5A79C49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36A4F-7EB4-63BD-9A93-066FF14DB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8A6DF-F5AD-4D20-920B-72592E0E19C5}"/>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7395D8BF-7317-B772-57B3-CCBD3185D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047A1-6F1E-FD25-1BFA-36C12B9BD270}"/>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87366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6FE9-7A4F-357B-1D91-FCD3B77F7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EC665-13E2-A458-3359-CCD84A731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69481-6461-D5B5-9F40-591872DB6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8C1494-A3E5-C9DA-B402-FDC13CD0851D}"/>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6" name="Footer Placeholder 5">
            <a:extLst>
              <a:ext uri="{FF2B5EF4-FFF2-40B4-BE49-F238E27FC236}">
                <a16:creationId xmlns:a16="http://schemas.microsoft.com/office/drawing/2014/main" id="{B94A455A-09D5-8AC0-380A-81EB3E808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4B536-DA0E-A41E-8B45-991B3D5D54DF}"/>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291173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F398-0E04-CCD7-51B9-1C34271CE9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C56B65-74CD-4D2F-3023-BA1730645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E74DA-A9A7-2E83-876F-E6A54609AF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6AA9E3-3806-1710-CA8B-ABBFDD478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39CC3-1C0A-D154-E444-651097E12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8CCD2-CBB6-45F8-B55D-903FBB968557}"/>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8" name="Footer Placeholder 7">
            <a:extLst>
              <a:ext uri="{FF2B5EF4-FFF2-40B4-BE49-F238E27FC236}">
                <a16:creationId xmlns:a16="http://schemas.microsoft.com/office/drawing/2014/main" id="{207BDDD3-9773-D01B-6365-2A3AE73B0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25469-55BC-40FC-34EA-DA0775BB1846}"/>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122675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AD68-4DDB-E25B-D047-8972873195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52F3B-3B46-244B-3670-5091385CB87A}"/>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4" name="Footer Placeholder 3">
            <a:extLst>
              <a:ext uri="{FF2B5EF4-FFF2-40B4-BE49-F238E27FC236}">
                <a16:creationId xmlns:a16="http://schemas.microsoft.com/office/drawing/2014/main" id="{25405324-EDEF-EA40-ABC4-BE2B30F4B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6B3EA-CFB9-EBE1-998D-DED48FC8BAA3}"/>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13125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B15CA-EC3F-869E-F73B-BADFFF13D7BE}"/>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3" name="Footer Placeholder 2">
            <a:extLst>
              <a:ext uri="{FF2B5EF4-FFF2-40B4-BE49-F238E27FC236}">
                <a16:creationId xmlns:a16="http://schemas.microsoft.com/office/drawing/2014/main" id="{536B5081-6941-3149-202F-AA7270068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1A80A-5AC0-4444-6716-1A5E5649704A}"/>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1377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5B82-35B5-00DC-776A-27F2747DB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5A69-E072-5C09-6039-1875ABF1A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9DCCC-04AF-E884-B2FA-5568EBBA7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A81AA-BEB2-93B7-CC49-1DE243392810}"/>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6" name="Footer Placeholder 5">
            <a:extLst>
              <a:ext uri="{FF2B5EF4-FFF2-40B4-BE49-F238E27FC236}">
                <a16:creationId xmlns:a16="http://schemas.microsoft.com/office/drawing/2014/main" id="{2DB9F42A-B429-B73B-77CB-E2ECA3D99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9CA49-58B4-38E4-D93C-BA04FA07A0E9}"/>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22819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9D91-CD9A-3261-0267-773C688A4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EE23A-DDE3-BA0E-75FA-48A7138C3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F8BFA-0322-B259-18FA-453EF8F4B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DE448-613F-CB48-0C91-48237C25F803}"/>
              </a:ext>
            </a:extLst>
          </p:cNvPr>
          <p:cNvSpPr>
            <a:spLocks noGrp="1"/>
          </p:cNvSpPr>
          <p:nvPr>
            <p:ph type="dt" sz="half" idx="10"/>
          </p:nvPr>
        </p:nvSpPr>
        <p:spPr/>
        <p:txBody>
          <a:bodyPr/>
          <a:lstStyle/>
          <a:p>
            <a:fld id="{96D83A70-57AD-1343-A5E4-0C6AF8F4F65D}" type="datetimeFigureOut">
              <a:rPr lang="en-US" smtClean="0"/>
              <a:t>10/10/23</a:t>
            </a:fld>
            <a:endParaRPr lang="en-US"/>
          </a:p>
        </p:txBody>
      </p:sp>
      <p:sp>
        <p:nvSpPr>
          <p:cNvPr id="6" name="Footer Placeholder 5">
            <a:extLst>
              <a:ext uri="{FF2B5EF4-FFF2-40B4-BE49-F238E27FC236}">
                <a16:creationId xmlns:a16="http://schemas.microsoft.com/office/drawing/2014/main" id="{774495A9-46E9-FC63-4684-259C6D4D9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BD83F-1F5E-2340-3082-24B84DC72044}"/>
              </a:ext>
            </a:extLst>
          </p:cNvPr>
          <p:cNvSpPr>
            <a:spLocks noGrp="1"/>
          </p:cNvSpPr>
          <p:nvPr>
            <p:ph type="sldNum" sz="quarter" idx="12"/>
          </p:nvPr>
        </p:nvSpPr>
        <p:spPr/>
        <p:txBody>
          <a:bodyPr/>
          <a:lstStyle/>
          <a:p>
            <a:fld id="{84231723-6768-E14D-89D7-95C5FCC2C550}" type="slidenum">
              <a:rPr lang="en-US" smtClean="0"/>
              <a:t>‹#›</a:t>
            </a:fld>
            <a:endParaRPr lang="en-US"/>
          </a:p>
        </p:txBody>
      </p:sp>
    </p:spTree>
    <p:extLst>
      <p:ext uri="{BB962C8B-B14F-4D97-AF65-F5344CB8AC3E}">
        <p14:creationId xmlns:p14="http://schemas.microsoft.com/office/powerpoint/2010/main" val="20972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374"/>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2F6AB-ACF3-5D2B-BF64-48561A3D5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B01E8C-8FB9-AB98-F4CC-656260285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D8DAD-15D3-28BB-3F99-8DA5FB270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83A70-57AD-1343-A5E4-0C6AF8F4F65D}" type="datetimeFigureOut">
              <a:rPr lang="en-US" smtClean="0"/>
              <a:t>10/10/23</a:t>
            </a:fld>
            <a:endParaRPr lang="en-US"/>
          </a:p>
        </p:txBody>
      </p:sp>
      <p:sp>
        <p:nvSpPr>
          <p:cNvPr id="5" name="Footer Placeholder 4">
            <a:extLst>
              <a:ext uri="{FF2B5EF4-FFF2-40B4-BE49-F238E27FC236}">
                <a16:creationId xmlns:a16="http://schemas.microsoft.com/office/drawing/2014/main" id="{3960A471-8B5C-0BD1-E522-17E2F99BD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F7853-2E4B-4261-B4F5-6C44148E4D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31723-6768-E14D-89D7-95C5FCC2C550}" type="slidenum">
              <a:rPr lang="en-US" smtClean="0"/>
              <a:t>‹#›</a:t>
            </a:fld>
            <a:endParaRPr lang="en-US"/>
          </a:p>
        </p:txBody>
      </p:sp>
    </p:spTree>
    <p:extLst>
      <p:ext uri="{BB962C8B-B14F-4D97-AF65-F5344CB8AC3E}">
        <p14:creationId xmlns:p14="http://schemas.microsoft.com/office/powerpoint/2010/main" val="155667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54.243.252.9/ce-3372-webroot/1-Less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7EE2-A135-7251-894E-2A212048BD7F}"/>
              </a:ext>
            </a:extLst>
          </p:cNvPr>
          <p:cNvSpPr>
            <a:spLocks noGrp="1"/>
          </p:cNvSpPr>
          <p:nvPr>
            <p:ph type="ctrTitle"/>
          </p:nvPr>
        </p:nvSpPr>
        <p:spPr/>
        <p:txBody>
          <a:bodyPr>
            <a:normAutofit fontScale="90000"/>
          </a:bodyPr>
          <a:lstStyle/>
          <a:p>
            <a:r>
              <a:rPr lang="en-US" dirty="0"/>
              <a:t>Hydrology Report Components for CE 4330 Fall 2023</a:t>
            </a:r>
          </a:p>
        </p:txBody>
      </p:sp>
      <p:sp>
        <p:nvSpPr>
          <p:cNvPr id="3" name="Subtitle 2">
            <a:extLst>
              <a:ext uri="{FF2B5EF4-FFF2-40B4-BE49-F238E27FC236}">
                <a16:creationId xmlns:a16="http://schemas.microsoft.com/office/drawing/2014/main" id="{98AA424E-33B8-D7DF-5873-A7560A50CE9A}"/>
              </a:ext>
            </a:extLst>
          </p:cNvPr>
          <p:cNvSpPr>
            <a:spLocks noGrp="1"/>
          </p:cNvSpPr>
          <p:nvPr>
            <p:ph type="subTitle" idx="1"/>
          </p:nvPr>
        </p:nvSpPr>
        <p:spPr/>
        <p:txBody>
          <a:bodyPr/>
          <a:lstStyle/>
          <a:p>
            <a:r>
              <a:rPr lang="en-US" dirty="0"/>
              <a:t>10 Oct 2023</a:t>
            </a:r>
          </a:p>
        </p:txBody>
      </p:sp>
    </p:spTree>
    <p:extLst>
      <p:ext uri="{BB962C8B-B14F-4D97-AF65-F5344CB8AC3E}">
        <p14:creationId xmlns:p14="http://schemas.microsoft.com/office/powerpoint/2010/main" val="388778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(Topography)</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fontScale="77500" lnSpcReduction="20000"/>
          </a:bodyPr>
          <a:lstStyle/>
          <a:p>
            <a:r>
              <a:rPr lang="en-US" dirty="0"/>
              <a:t>Site plans should show the existing and proposed grades within the proposed limit of work.</a:t>
            </a:r>
          </a:p>
          <a:p>
            <a:pPr lvl="1"/>
            <a:r>
              <a:rPr lang="en-US" dirty="0"/>
              <a:t>Typically, plans should be prepared with contour intervals of two feet or less, to adequately evaluate the hydrologic impacts. </a:t>
            </a:r>
            <a:r>
              <a:rPr lang="en-US" dirty="0">
                <a:highlight>
                  <a:srgbClr val="FFFF00"/>
                </a:highlight>
              </a:rPr>
              <a:t>One-foot contours may be required in very flat areas</a:t>
            </a:r>
            <a:r>
              <a:rPr lang="en-US" dirty="0"/>
              <a:t>, to clearly indicate drainage patterns. Spot-grades, which typically mark elevations to the nearest tenth of a foot, are very helpful in sensitive areas or in areas where complex grading is proposed.</a:t>
            </a:r>
          </a:p>
          <a:p>
            <a:pPr lvl="1"/>
            <a:r>
              <a:rPr lang="en-US" dirty="0"/>
              <a:t>Where limited topographic information is available, data from United States Geological Survey (USGS) topographic maps may be substituted. These maps are often useful for obtaining information about drainage patterns for areas outside of the project site. However, these maps typically show only 10-foot or 3-meter contours and may only provide limited detail.</a:t>
            </a:r>
          </a:p>
          <a:p>
            <a:pPr lvl="1"/>
            <a:r>
              <a:rPr lang="en-US" dirty="0"/>
              <a:t>Topographic information from more detailed sources may sometimes be needed to fully evaluate hydrologic conditions. Designers should pay particular attention to the scale of USGS maps, as many are now published in metric units, instead of English units of measurement.</a:t>
            </a:r>
          </a:p>
          <a:p>
            <a:r>
              <a:rPr lang="en-US" dirty="0"/>
              <a:t>Topographic depressions should be identified on the plans. Additional information, such as field observations or hydrologic calculations, may be required to determine whether these areas may constitute land subject to flooding (These added data features are typically placed as notes on the design plans).</a:t>
            </a:r>
          </a:p>
        </p:txBody>
      </p:sp>
    </p:spTree>
    <p:extLst>
      <p:ext uri="{BB962C8B-B14F-4D97-AF65-F5344CB8AC3E}">
        <p14:creationId xmlns:p14="http://schemas.microsoft.com/office/powerpoint/2010/main" val="253556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(Soil Data)</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a:bodyPr>
          <a:lstStyle/>
          <a:p>
            <a:r>
              <a:rPr lang="en-US" dirty="0"/>
              <a:t>For most projects, hydrologic calculation procedures will require the data about the site’s soils. In particular, many procedures require information about soils classification according to NRCS Hydrologic Soils Groups. </a:t>
            </a:r>
          </a:p>
          <a:p>
            <a:pPr lvl="1"/>
            <a:r>
              <a:rPr lang="en-US" dirty="0"/>
              <a:t>The site plans should include information regarding the existing hydrologic soils groups located on the site.</a:t>
            </a:r>
          </a:p>
          <a:p>
            <a:r>
              <a:rPr lang="en-US" dirty="0"/>
              <a:t>This information may generally be obtained from the United States Natural Resources Conservation Service (NRCS) using the Web Soil Survey tool; County soil surveys, or SCS Soils Maps.</a:t>
            </a:r>
          </a:p>
        </p:txBody>
      </p:sp>
    </p:spTree>
    <p:extLst>
      <p:ext uri="{BB962C8B-B14F-4D97-AF65-F5344CB8AC3E}">
        <p14:creationId xmlns:p14="http://schemas.microsoft.com/office/powerpoint/2010/main" val="416756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(Conveyance)</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a:bodyPr>
          <a:lstStyle/>
          <a:p>
            <a:r>
              <a:rPr lang="en-US" dirty="0"/>
              <a:t>The plans should show </a:t>
            </a:r>
            <a:r>
              <a:rPr lang="en-US" dirty="0">
                <a:highlight>
                  <a:srgbClr val="FFFF00"/>
                </a:highlight>
              </a:rPr>
              <a:t>all existing </a:t>
            </a:r>
            <a:r>
              <a:rPr lang="en-US" dirty="0"/>
              <a:t>and </a:t>
            </a:r>
            <a:r>
              <a:rPr lang="en-US" dirty="0">
                <a:highlight>
                  <a:srgbClr val="FF00FF"/>
                </a:highlight>
              </a:rPr>
              <a:t>proposed drainage </a:t>
            </a:r>
            <a:r>
              <a:rPr lang="en-US" dirty="0"/>
              <a:t>structures, closed stormwater conveyance systems (pipes and culverts), </a:t>
            </a:r>
            <a:r>
              <a:rPr lang="en-US" dirty="0">
                <a:highlight>
                  <a:srgbClr val="FF00FF"/>
                </a:highlight>
              </a:rPr>
              <a:t>open conveyance systems</a:t>
            </a:r>
            <a:r>
              <a:rPr lang="en-US" dirty="0"/>
              <a:t> (ditches and channels), impoundments, and natural drainage systems. </a:t>
            </a:r>
          </a:p>
          <a:p>
            <a:pPr lvl="1"/>
            <a:r>
              <a:rPr lang="en-US" dirty="0"/>
              <a:t>When applicable, the plans should note the elevations of drainage structures’ rims and inverts and identify pipe sizes. </a:t>
            </a:r>
          </a:p>
          <a:p>
            <a:pPr lvl="1"/>
            <a:r>
              <a:rPr lang="en-US" dirty="0"/>
              <a:t>Existing and proposed water quality structures, such as detention and retention basins, should also be clearly identified. </a:t>
            </a:r>
          </a:p>
          <a:p>
            <a:r>
              <a:rPr lang="en-US" dirty="0"/>
              <a:t>The inlets, outlets, overflow structures, and elevations of these facilities should be noted on the plans.</a:t>
            </a:r>
          </a:p>
        </p:txBody>
      </p:sp>
    </p:spTree>
    <p:extLst>
      <p:ext uri="{BB962C8B-B14F-4D97-AF65-F5344CB8AC3E}">
        <p14:creationId xmlns:p14="http://schemas.microsoft.com/office/powerpoint/2010/main" val="326975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(Drainage Patterns)</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149764"/>
            <a:ext cx="10515600" cy="5111888"/>
          </a:xfrm>
        </p:spPr>
        <p:txBody>
          <a:bodyPr>
            <a:normAutofit fontScale="62500" lnSpcReduction="20000"/>
          </a:bodyPr>
          <a:lstStyle/>
          <a:p>
            <a:pPr marL="0" indent="0">
              <a:buNone/>
            </a:pPr>
            <a:r>
              <a:rPr lang="en-US" dirty="0"/>
              <a:t>Designers must demonstrate familiarity with the existing and proposed drainage patterns on a site. These drainage patterns include the paths of water entering, crossing, and leaving the site, as well as the areas where water may be stored on the site. Remember that movement of water includes both surface and subsurface components.</a:t>
            </a:r>
          </a:p>
          <a:p>
            <a:r>
              <a:rPr lang="en-US" dirty="0"/>
              <a:t>In the site plan submittal package, the applicant should provide a plan delineating the </a:t>
            </a:r>
            <a:r>
              <a:rPr lang="en-US" dirty="0">
                <a:highlight>
                  <a:srgbClr val="FFFF00"/>
                </a:highlight>
              </a:rPr>
              <a:t>existing </a:t>
            </a:r>
            <a:r>
              <a:rPr lang="en-US" dirty="0"/>
              <a:t>and </a:t>
            </a:r>
            <a:r>
              <a:rPr lang="en-US" dirty="0">
                <a:highlight>
                  <a:srgbClr val="FF00FF"/>
                </a:highlight>
              </a:rPr>
              <a:t>proposed drainage areas</a:t>
            </a:r>
            <a:r>
              <a:rPr lang="en-US" dirty="0"/>
              <a:t>. It is important to realize that it may or may not be possible to use a property line as a watershed/drainage area boundary. It may be necessary to refer to a topographic map or a USGS map to identify the </a:t>
            </a:r>
            <a:r>
              <a:rPr lang="en-US" dirty="0">
                <a:highlight>
                  <a:srgbClr val="FFFF00"/>
                </a:highlight>
              </a:rPr>
              <a:t>off-site contributing drainage area</a:t>
            </a:r>
            <a:r>
              <a:rPr lang="en-US" dirty="0"/>
              <a:t>, if this information effects the analysis. If possible, municipal drainage information should be consulted to identify any discharge pipes that may also contribute flow to a site. Similar sources of data may need to be used to follow the path of water downstream of the site, when downstream impacts may be of concern.</a:t>
            </a:r>
          </a:p>
          <a:p>
            <a:r>
              <a:rPr lang="en-US" dirty="0"/>
              <a:t>Applicants should identify </a:t>
            </a:r>
            <a:r>
              <a:rPr lang="en-US" dirty="0">
                <a:highlight>
                  <a:srgbClr val="FFFF00"/>
                </a:highlight>
              </a:rPr>
              <a:t>“design points”, which serve as the locations where existing and proposed peak discharge rates will be calculated and impacts will be assessed</a:t>
            </a:r>
            <a:r>
              <a:rPr lang="en-US" dirty="0"/>
              <a:t>. These points are typically the points of discharge leaving the site, the down-gradient property boundary, or the boundary of a resource area. </a:t>
            </a:r>
          </a:p>
          <a:p>
            <a:pPr lvl="1"/>
            <a:r>
              <a:rPr lang="en-US" dirty="0"/>
              <a:t>Depending on the topography and size of the site, there may be more than one design point leaving the site. In some cases, a feature outside of the property boundaries (i.e., a culvert) may be deemed as a more suitable design point. Intermediate watershed areas (sometimes referred to as sub-areas or sub-catchments) may also be delineated to intermediate design points within the overall drainage area, such as catch basins or culverts.</a:t>
            </a:r>
          </a:p>
          <a:p>
            <a:r>
              <a:rPr lang="en-US" dirty="0"/>
              <a:t>The </a:t>
            </a:r>
            <a:r>
              <a:rPr lang="en-US" dirty="0">
                <a:highlight>
                  <a:srgbClr val="FFFF00"/>
                </a:highlight>
              </a:rPr>
              <a:t>pre- and post-development watersheds and drainage patterns should be compared to determine if substantial hydrologic alterations are proposed as a result of the project</a:t>
            </a:r>
            <a:r>
              <a:rPr lang="en-US" dirty="0"/>
              <a:t>. Applicants should provide adequate information to allow reviewers to evaluate the impacts to the drainage patterns on site, the water regime of a project area, and groundwater recharge</a:t>
            </a:r>
          </a:p>
        </p:txBody>
      </p:sp>
    </p:spTree>
    <p:extLst>
      <p:ext uri="{BB962C8B-B14F-4D97-AF65-F5344CB8AC3E}">
        <p14:creationId xmlns:p14="http://schemas.microsoft.com/office/powerpoint/2010/main" val="134009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(Erosion Control)</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149764"/>
            <a:ext cx="10515600" cy="5111888"/>
          </a:xfrm>
        </p:spPr>
        <p:txBody>
          <a:bodyPr>
            <a:normAutofit/>
          </a:bodyPr>
          <a:lstStyle/>
          <a:p>
            <a:r>
              <a:rPr lang="en-US" dirty="0"/>
              <a:t>The submittal package should generally provide a plan denoting the proposed erosion and sediment control practices to be implemented during the construction phase of the project to protect resource areas. </a:t>
            </a:r>
          </a:p>
          <a:p>
            <a:pPr lvl="1"/>
            <a:r>
              <a:rPr lang="en-US" dirty="0"/>
              <a:t>These practices may include the use of hay bales, silt fences, temporary drainage swales and detention basins, temporary sediment traps, stabilized construction entrances, and slope stabilization practices.</a:t>
            </a:r>
          </a:p>
          <a:p>
            <a:pPr lvl="1"/>
            <a:r>
              <a:rPr lang="en-US" dirty="0">
                <a:hlinkClick r:id="rId2"/>
              </a:rPr>
              <a:t>Link to Water Systems Lessons</a:t>
            </a:r>
            <a:endParaRPr lang="en-US" dirty="0"/>
          </a:p>
        </p:txBody>
      </p:sp>
    </p:spTree>
    <p:extLst>
      <p:ext uri="{BB962C8B-B14F-4D97-AF65-F5344CB8AC3E}">
        <p14:creationId xmlns:p14="http://schemas.microsoft.com/office/powerpoint/2010/main" val="427845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fontScale="90000"/>
          </a:bodyPr>
          <a:lstStyle/>
          <a:p>
            <a:r>
              <a:rPr lang="en-US" dirty="0"/>
              <a:t>Evaluating Projects for Hydrologic Impacts (1 of 2)</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212574"/>
            <a:ext cx="10515600" cy="4964389"/>
          </a:xfrm>
        </p:spPr>
        <p:txBody>
          <a:bodyPr>
            <a:normAutofit lnSpcReduction="10000"/>
          </a:bodyPr>
          <a:lstStyle/>
          <a:p>
            <a:pPr marL="0" indent="0">
              <a:buNone/>
            </a:pPr>
            <a:r>
              <a:rPr lang="en-US" sz="1800" dirty="0"/>
              <a:t>This is a basic list of questions reviewers typically consider in the hydrologic review. </a:t>
            </a:r>
          </a:p>
          <a:p>
            <a:r>
              <a:rPr lang="en-US" sz="1800" dirty="0"/>
              <a:t>Have all applicable areas on the site been correctly identified and delineated? </a:t>
            </a:r>
          </a:p>
          <a:p>
            <a:r>
              <a:rPr lang="en-US" sz="1800" dirty="0"/>
              <a:t>Have Critical Areas (as defined in a stormwater management plan) downstream of the project site been correctly identified?</a:t>
            </a:r>
          </a:p>
          <a:p>
            <a:r>
              <a:rPr lang="en-US" sz="1800" dirty="0"/>
              <a:t>Have the existing drainage patterns on the site been accurately represented? </a:t>
            </a:r>
          </a:p>
          <a:p>
            <a:r>
              <a:rPr lang="en-US" sz="1800" dirty="0"/>
              <a:t>Has the Applicant used acceptable methods/models for hydrologic calculations? </a:t>
            </a:r>
          </a:p>
          <a:p>
            <a:pPr lvl="1"/>
            <a:r>
              <a:rPr lang="en-US" sz="1600" dirty="0"/>
              <a:t>Are the values used for soils, land cover, and other factors required for the calculations consistent with actual field conditions? </a:t>
            </a:r>
          </a:p>
          <a:p>
            <a:r>
              <a:rPr lang="en-US" sz="1800" dirty="0"/>
              <a:t>Is the project subject to compliance with various stormwater management standards? </a:t>
            </a:r>
          </a:p>
          <a:p>
            <a:pPr lvl="1"/>
            <a:r>
              <a:rPr lang="en-US" sz="1600" dirty="0"/>
              <a:t>Has applicant verified its status with respect to development/redevelopment and the required water quality volume?</a:t>
            </a:r>
          </a:p>
          <a:p>
            <a:r>
              <a:rPr lang="en-US" sz="1800" dirty="0"/>
              <a:t> Are the design points used in hydrologic calculations adequate to assess impacts on individual resource areas? </a:t>
            </a:r>
          </a:p>
          <a:p>
            <a:pPr lvl="1"/>
            <a:r>
              <a:rPr lang="en-US" sz="1600" dirty="0"/>
              <a:t>The design points should be the same under existing and proposed conditions.</a:t>
            </a:r>
          </a:p>
          <a:p>
            <a:pPr lvl="1"/>
            <a:r>
              <a:rPr lang="en-US" sz="1600" dirty="0"/>
              <a:t> The total drainage area analyzed should also be the same under existing and proposed conditions (although individual sub-areas may differ in size between the two conditions).</a:t>
            </a:r>
          </a:p>
          <a:p>
            <a:r>
              <a:rPr lang="en-US" sz="1800" dirty="0"/>
              <a:t> How will the drainage patterns on the site be altered by the project (e.g., with respect to the volume, location, or rate of discharge)? Is this likely to impact individual resource areas or their functions?</a:t>
            </a:r>
          </a:p>
        </p:txBody>
      </p:sp>
    </p:spTree>
    <p:extLst>
      <p:ext uri="{BB962C8B-B14F-4D97-AF65-F5344CB8AC3E}">
        <p14:creationId xmlns:p14="http://schemas.microsoft.com/office/powerpoint/2010/main" val="368465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fontScale="90000"/>
          </a:bodyPr>
          <a:lstStyle/>
          <a:p>
            <a:r>
              <a:rPr lang="en-US" dirty="0"/>
              <a:t>Evaluating Projects for Hydrologic Impacts (2 of 2)</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212574"/>
            <a:ext cx="10515600" cy="4964389"/>
          </a:xfrm>
        </p:spPr>
        <p:txBody>
          <a:bodyPr>
            <a:normAutofit fontScale="92500" lnSpcReduction="20000"/>
          </a:bodyPr>
          <a:lstStyle/>
          <a:p>
            <a:r>
              <a:rPr lang="en-US" sz="2000" dirty="0"/>
              <a:t>Will the existing peak flow rates from the site be replicated under proposed conditions for at least the 2-year and 10-year storm events? </a:t>
            </a:r>
          </a:p>
          <a:p>
            <a:pPr lvl="1"/>
            <a:r>
              <a:rPr lang="en-US" sz="1800" dirty="0"/>
              <a:t>How will they be controlled?</a:t>
            </a:r>
          </a:p>
          <a:p>
            <a:pPr lvl="1"/>
            <a:r>
              <a:rPr lang="en-US" sz="1800" dirty="0"/>
              <a:t> If peak rates are not controlled, has the applicant submitted documentation to show that such controls are not necessary?</a:t>
            </a:r>
          </a:p>
          <a:p>
            <a:r>
              <a:rPr lang="en-US" sz="2000" dirty="0"/>
              <a:t> Have the impacts of the proposed project on downstream flooding in the 100-year frequency event been adequately assessed and mitigated?</a:t>
            </a:r>
          </a:p>
          <a:p>
            <a:r>
              <a:rPr lang="en-US" sz="2000" dirty="0"/>
              <a:t>What impact will the proposed project have on groundwater recharge? </a:t>
            </a:r>
          </a:p>
          <a:p>
            <a:r>
              <a:rPr lang="en-US" sz="2000" dirty="0"/>
              <a:t>Does the proposed project use appropriate BMPs to treat site runoff? </a:t>
            </a:r>
          </a:p>
          <a:p>
            <a:pPr lvl="1"/>
            <a:r>
              <a:rPr lang="en-US" sz="1800" dirty="0"/>
              <a:t>Has the applicant documented that all stormwater runoff from impervious surfaces (except roof drainage that will be infiltrated) will be treated to achieve 80 percent removal of the TSS?  (or whatever standard applies locally)</a:t>
            </a:r>
          </a:p>
          <a:p>
            <a:pPr lvl="1"/>
            <a:r>
              <a:rPr lang="en-US" sz="1800" dirty="0"/>
              <a:t>Has the applicant sized facilities according to the appropriate sizing rules?</a:t>
            </a:r>
          </a:p>
          <a:p>
            <a:r>
              <a:rPr lang="en-US" sz="2000" dirty="0"/>
              <a:t>Does the proposed project constitute a land use with higher potential pollutant? </a:t>
            </a:r>
          </a:p>
          <a:p>
            <a:pPr lvl="1"/>
            <a:r>
              <a:rPr lang="en-US" sz="1800" dirty="0"/>
              <a:t>If so, are source reduction and pretreatment provided?</a:t>
            </a:r>
          </a:p>
          <a:p>
            <a:r>
              <a:rPr lang="en-US" sz="2000" dirty="0"/>
              <a:t>If the project discharges to a critical area</a:t>
            </a:r>
          </a:p>
          <a:p>
            <a:pPr lvl="1"/>
            <a:r>
              <a:rPr lang="en-US" sz="1800" dirty="0"/>
              <a:t>does the applicant propose one or more of appropriate types of BMPs?</a:t>
            </a:r>
          </a:p>
          <a:p>
            <a:r>
              <a:rPr lang="en-US" sz="2000" dirty="0"/>
              <a:t>Does the proposed project provide compensatory flood storage for any filling within the floodway?</a:t>
            </a:r>
          </a:p>
        </p:txBody>
      </p:sp>
    </p:spTree>
    <p:extLst>
      <p:ext uri="{BB962C8B-B14F-4D97-AF65-F5344CB8AC3E}">
        <p14:creationId xmlns:p14="http://schemas.microsoft.com/office/powerpoint/2010/main" val="232856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a:bodyPr>
          <a:lstStyle/>
          <a:p>
            <a:r>
              <a:rPr lang="en-US" dirty="0"/>
              <a:t>Checklist for Hydrologic Evaluation (1 of 3)</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Site Plans showing all Wetlands Protection Act resource areas and applicable buffer zones, existing and proposed topography, all proposed structures, and existing and proposed land cover (e.g., woods, lawn, impervious surface, etc.).</a:t>
            </a:r>
          </a:p>
          <a:p>
            <a:pPr marL="514350" indent="-514350">
              <a:buFont typeface="+mj-lt"/>
              <a:buAutoNum type="arabicPeriod"/>
            </a:pPr>
            <a:r>
              <a:rPr lang="en-US" dirty="0"/>
              <a:t>Critical Areas (if any) are identified; if none explicit statement in plan notes.</a:t>
            </a:r>
          </a:p>
          <a:p>
            <a:pPr marL="514350" indent="-514350">
              <a:buFont typeface="+mj-lt"/>
              <a:buAutoNum type="arabicPeriod"/>
            </a:pPr>
            <a:r>
              <a:rPr lang="en-US" dirty="0"/>
              <a:t>Areas of Higher Potential Pollutant Loads (if any) are identified; if none explicit statement in plan notes.</a:t>
            </a:r>
          </a:p>
          <a:p>
            <a:pPr marL="514350" indent="-514350">
              <a:buFont typeface="+mj-lt"/>
              <a:buAutoNum type="arabicPeriod"/>
            </a:pPr>
            <a:r>
              <a:rPr lang="en-US" dirty="0"/>
              <a:t>Hydrologic calculations for existing and proposed conditions.</a:t>
            </a:r>
          </a:p>
          <a:p>
            <a:pPr marL="514350" indent="-514350">
              <a:buFont typeface="+mj-lt"/>
              <a:buAutoNum type="arabicPeriod"/>
            </a:pPr>
            <a:r>
              <a:rPr lang="en-US" dirty="0"/>
              <a:t>Maps showing analysis points (same for existing and proposed conditions), existing and proposed drainage areas, and time-of-concentration paths, consistent with the drainage calculations.</a:t>
            </a:r>
          </a:p>
          <a:p>
            <a:pPr marL="514350" indent="-514350">
              <a:buFont typeface="+mj-lt"/>
              <a:buAutoNum type="arabicPeriod"/>
            </a:pPr>
            <a:r>
              <a:rPr lang="en-US" dirty="0"/>
              <a:t>Hydrologic soil groups from applicable U.S. Natural Resources Conservation Service (NRCS) County Soil Survey.</a:t>
            </a:r>
          </a:p>
          <a:p>
            <a:pPr marL="514350" indent="-514350">
              <a:buFont typeface="+mj-lt"/>
              <a:buAutoNum type="arabicPeriod"/>
            </a:pPr>
            <a:endParaRPr lang="en-US" dirty="0"/>
          </a:p>
        </p:txBody>
      </p:sp>
    </p:spTree>
    <p:extLst>
      <p:ext uri="{BB962C8B-B14F-4D97-AF65-F5344CB8AC3E}">
        <p14:creationId xmlns:p14="http://schemas.microsoft.com/office/powerpoint/2010/main" val="220673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a:bodyPr>
          <a:lstStyle/>
          <a:p>
            <a:r>
              <a:rPr lang="en-US" dirty="0"/>
              <a:t>Checklist for Hydrologic Evaluation (1 of #)</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253330"/>
            <a:ext cx="10515600" cy="5127591"/>
          </a:xfrm>
        </p:spPr>
        <p:txBody>
          <a:bodyPr>
            <a:normAutofit fontScale="92500" lnSpcReduction="20000"/>
          </a:bodyPr>
          <a:lstStyle/>
          <a:p>
            <a:pPr marL="514350" indent="-514350">
              <a:buFont typeface="+mj-lt"/>
              <a:buAutoNum type="arabicPeriod" startAt="7"/>
            </a:pPr>
            <a:r>
              <a:rPr lang="en-US" dirty="0"/>
              <a:t>Calculations of existing and proposed peak runoff rates for the 2, 10, and 100-year, 24-hour storms.</a:t>
            </a:r>
          </a:p>
          <a:p>
            <a:pPr marL="514350" indent="-514350">
              <a:buFont typeface="+mj-lt"/>
              <a:buAutoNum type="arabicPeriod" startAt="7"/>
            </a:pPr>
            <a:r>
              <a:rPr lang="en-US" dirty="0"/>
              <a:t>Documentation that proposed peak discharge rates do not exceed existing rates for the 2 and 10-year storm events (typical design standards, sometimes 25-yr; varies by locale).</a:t>
            </a:r>
          </a:p>
          <a:p>
            <a:pPr marL="514350" indent="-514350">
              <a:buFont typeface="+mj-lt"/>
              <a:buAutoNum type="arabicPeriod" startAt="7"/>
            </a:pPr>
            <a:r>
              <a:rPr lang="en-US" dirty="0"/>
              <a:t>Documentation that proposed stormwater design does not result in increased flooding off-site for the 100-year, 24-hour storm event.</a:t>
            </a:r>
          </a:p>
          <a:p>
            <a:pPr marL="514350" indent="-514350">
              <a:buFont typeface="+mj-lt"/>
              <a:buAutoNum type="arabicPeriod" startAt="7"/>
            </a:pPr>
            <a:r>
              <a:rPr lang="en-US" dirty="0"/>
              <a:t>Calculation of runoff “water quality treatment volume”, based on the correct sizing rules.</a:t>
            </a:r>
          </a:p>
          <a:p>
            <a:pPr marL="514350" indent="-514350">
              <a:buFont typeface="+mj-lt"/>
              <a:buAutoNum type="arabicPeriod" startAt="7"/>
            </a:pPr>
            <a:r>
              <a:rPr lang="en-US" dirty="0"/>
              <a:t>Documentation that Total Suspended Solids (TSS) removal rate has been calculated using a locally acceptable methodology (if water quality is an identified control issue) # </a:t>
            </a:r>
          </a:p>
          <a:p>
            <a:pPr marL="514350" indent="-514350">
              <a:buFont typeface="+mj-lt"/>
              <a:buAutoNum type="arabicPeriod" startAt="7"/>
            </a:pPr>
            <a:r>
              <a:rPr lang="en-US" dirty="0"/>
              <a:t>Calculations of volume of runoff to be recharged to groundwater, as specified in appropriate Stormwater Management Plan.</a:t>
            </a:r>
          </a:p>
        </p:txBody>
      </p:sp>
    </p:spTree>
    <p:extLst>
      <p:ext uri="{BB962C8B-B14F-4D97-AF65-F5344CB8AC3E}">
        <p14:creationId xmlns:p14="http://schemas.microsoft.com/office/powerpoint/2010/main" val="9835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a:bodyPr>
          <a:lstStyle/>
          <a:p>
            <a:r>
              <a:rPr lang="en-US" dirty="0"/>
              <a:t>Checklist for Hydrologic Evaluation (1 of #)</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123122"/>
            <a:ext cx="10515600" cy="5053841"/>
          </a:xfrm>
        </p:spPr>
        <p:txBody>
          <a:bodyPr>
            <a:normAutofit fontScale="92500"/>
          </a:bodyPr>
          <a:lstStyle/>
          <a:p>
            <a:pPr marL="514350" indent="-514350">
              <a:buFont typeface="+mj-lt"/>
              <a:buAutoNum type="arabicPeriod" startAt="13"/>
            </a:pPr>
            <a:r>
              <a:rPr lang="en-US" dirty="0"/>
              <a:t>Sizing calculations for all stormwater BMPs (e.g., detention ponds, water quality swales, other BMPs).</a:t>
            </a:r>
          </a:p>
          <a:p>
            <a:pPr marL="514350" indent="-514350">
              <a:buFont typeface="+mj-lt"/>
              <a:buAutoNum type="arabicPeriod" startAt="13"/>
            </a:pPr>
            <a:r>
              <a:rPr lang="en-US" dirty="0"/>
              <a:t>Documentation that BMPs have been sized according to an acceptable sizing methodology.</a:t>
            </a:r>
          </a:p>
          <a:p>
            <a:pPr marL="514350" indent="-514350">
              <a:buFont typeface="+mj-lt"/>
              <a:buAutoNum type="arabicPeriod" startAt="13"/>
            </a:pPr>
            <a:r>
              <a:rPr lang="en-US" dirty="0"/>
              <a:t>Calculations for sizing of proposed conveyance systems (e.g., culverts, storm-drain pipes, open channels).</a:t>
            </a:r>
          </a:p>
          <a:p>
            <a:pPr marL="514350" indent="-514350">
              <a:buFont typeface="+mj-lt"/>
              <a:buAutoNum type="arabicPeriod" startAt="13"/>
            </a:pPr>
            <a:r>
              <a:rPr lang="en-US" dirty="0"/>
              <a:t>Calculations of compensatory flood storage for floodway, if applicable.</a:t>
            </a:r>
          </a:p>
          <a:p>
            <a:pPr marL="514350" indent="-514350">
              <a:buFont typeface="+mj-lt"/>
              <a:buAutoNum type="arabicPeriod" startAt="13"/>
            </a:pPr>
            <a:r>
              <a:rPr lang="en-US" dirty="0"/>
              <a:t>Other calculations as warranted by unique characteristics of project.</a:t>
            </a:r>
          </a:p>
          <a:p>
            <a:pPr marL="514350" indent="-514350">
              <a:buFont typeface="+mj-lt"/>
              <a:buAutoNum type="arabicPeriod" startAt="13"/>
            </a:pPr>
            <a:r>
              <a:rPr lang="en-US" dirty="0"/>
              <a:t>Stormwater Management Facilities Operation and Management (O &amp; M) Plan for proposed stormwater management system.</a:t>
            </a:r>
          </a:p>
          <a:p>
            <a:pPr marL="514350" indent="-514350">
              <a:buFont typeface="+mj-lt"/>
              <a:buAutoNum type="arabicPeriod" startAt="13"/>
            </a:pPr>
            <a:r>
              <a:rPr lang="en-US" dirty="0"/>
              <a:t>Sediment Erosion &amp; Control Plan.</a:t>
            </a:r>
          </a:p>
        </p:txBody>
      </p:sp>
    </p:spTree>
    <p:extLst>
      <p:ext uri="{BB962C8B-B14F-4D97-AF65-F5344CB8AC3E}">
        <p14:creationId xmlns:p14="http://schemas.microsoft.com/office/powerpoint/2010/main" val="350730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lstStyle/>
          <a:p>
            <a:r>
              <a:rPr lang="en-US" dirty="0"/>
              <a:t>What should a hydrology "report" contain in regard to a development design?</a:t>
            </a:r>
          </a:p>
          <a:p>
            <a:r>
              <a:rPr lang="en-US" dirty="0"/>
              <a:t>Significance of Hydrology Reports in Civil Engineering</a:t>
            </a:r>
          </a:p>
          <a:p>
            <a:r>
              <a:rPr lang="en-US" dirty="0"/>
              <a:t>Minimal Site Plan Data</a:t>
            </a:r>
          </a:p>
          <a:p>
            <a:r>
              <a:rPr lang="en-US" dirty="0"/>
              <a:t>Evaluating Projects for Hydrologic Impacts</a:t>
            </a:r>
          </a:p>
          <a:p>
            <a:r>
              <a:rPr lang="en-US" dirty="0"/>
              <a:t>Submittal Checklist for Hydrologic Evaluation</a:t>
            </a:r>
          </a:p>
        </p:txBody>
      </p:sp>
    </p:spTree>
    <p:extLst>
      <p:ext uri="{BB962C8B-B14F-4D97-AF65-F5344CB8AC3E}">
        <p14:creationId xmlns:p14="http://schemas.microsoft.com/office/powerpoint/2010/main" val="375455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Autofit/>
          </a:bodyPr>
          <a:lstStyle/>
          <a:p>
            <a:r>
              <a:rPr lang="en-US" sz="3600" dirty="0"/>
              <a:t>What should a hydrology "report" contain with regards to a development design? (1 of 4)</a:t>
            </a:r>
            <a:br>
              <a:rPr lang="en-US" sz="3600" dirty="0"/>
            </a:br>
            <a:endParaRPr lang="en-US" sz="3600"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707390"/>
            <a:ext cx="10515600" cy="4785485"/>
          </a:xfrm>
        </p:spPr>
        <p:txBody>
          <a:bodyPr>
            <a:normAutofit fontScale="92500" lnSpcReduction="20000"/>
          </a:bodyPr>
          <a:lstStyle/>
          <a:p>
            <a:r>
              <a:rPr lang="en-US" dirty="0"/>
              <a:t>From the mighty internet!</a:t>
            </a:r>
          </a:p>
          <a:p>
            <a:endParaRPr lang="en-US" dirty="0"/>
          </a:p>
          <a:p>
            <a:pPr lvl="1"/>
            <a:r>
              <a:rPr lang="en-US" dirty="0"/>
              <a:t>A hydrology report for a development design is a critical document that provides essential information about the impact of the proposed development on water resources and the surrounding environment. It typically contains a comprehensive analysis of the site's hydrological characteristics and offers recommendations to mitigate potential negative impacts. Here are the key components that should be included in a hydrology report for a development design:</a:t>
            </a:r>
          </a:p>
          <a:p>
            <a:pPr lvl="1"/>
            <a:endParaRPr lang="en-US" dirty="0"/>
          </a:p>
          <a:p>
            <a:pPr lvl="2">
              <a:buFont typeface="+mj-lt"/>
              <a:buAutoNum type="arabicPeriod"/>
            </a:pPr>
            <a:r>
              <a:rPr lang="en-US" dirty="0"/>
              <a:t>Executive Summary:</a:t>
            </a:r>
          </a:p>
          <a:p>
            <a:pPr marL="1657350" lvl="3" indent="-285750">
              <a:buFont typeface="+mj-lt"/>
              <a:buAutoNum type="arabicPeriod"/>
            </a:pPr>
            <a:r>
              <a:rPr lang="en-US" dirty="0"/>
              <a:t>A brief overview of the report's main findings and recommendations.</a:t>
            </a:r>
          </a:p>
          <a:p>
            <a:pPr lvl="2">
              <a:buFont typeface="+mj-lt"/>
              <a:buAutoNum type="arabicPeriod"/>
            </a:pPr>
            <a:r>
              <a:rPr lang="en-US" dirty="0"/>
              <a:t>Introduction:</a:t>
            </a:r>
          </a:p>
          <a:p>
            <a:pPr marL="1657350" lvl="3" indent="-285750">
              <a:buFont typeface="+mj-lt"/>
              <a:buAutoNum type="arabicPeriod"/>
            </a:pPr>
            <a:r>
              <a:rPr lang="en-US" dirty="0"/>
              <a:t>A description of the development project, its location, and its objectives.</a:t>
            </a:r>
          </a:p>
          <a:p>
            <a:pPr marL="1657350" lvl="3" indent="-285750">
              <a:buFont typeface="+mj-lt"/>
              <a:buAutoNum type="arabicPeriod"/>
            </a:pPr>
            <a:r>
              <a:rPr lang="en-US" dirty="0"/>
              <a:t>The purpose of the hydrology report and its relevance to the project.</a:t>
            </a:r>
          </a:p>
          <a:p>
            <a:pPr lvl="2">
              <a:buFont typeface="+mj-lt"/>
              <a:buAutoNum type="arabicPeriod"/>
            </a:pPr>
            <a:r>
              <a:rPr lang="en-US" dirty="0"/>
              <a:t>Site Description:</a:t>
            </a:r>
          </a:p>
          <a:p>
            <a:pPr marL="1657350" lvl="3" indent="-285750">
              <a:buFont typeface="+mj-lt"/>
              <a:buAutoNum type="arabicPeriod"/>
            </a:pPr>
            <a:r>
              <a:rPr lang="en-US" dirty="0"/>
              <a:t>Detailed information about the project site, including topography, soil types, land use, and existing water features (e.g., rivers, lakes, wetlands).</a:t>
            </a:r>
          </a:p>
          <a:p>
            <a:endParaRPr lang="en-US" dirty="0"/>
          </a:p>
        </p:txBody>
      </p:sp>
    </p:spTree>
    <p:extLst>
      <p:ext uri="{BB962C8B-B14F-4D97-AF65-F5344CB8AC3E}">
        <p14:creationId xmlns:p14="http://schemas.microsoft.com/office/powerpoint/2010/main" val="174082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Autofit/>
          </a:bodyPr>
          <a:lstStyle/>
          <a:p>
            <a:r>
              <a:rPr lang="en-US" sz="3600" dirty="0"/>
              <a:t>What should a hydrology "report" contain in regard to a development design? (2 of 4)</a:t>
            </a:r>
            <a:br>
              <a:rPr lang="en-US" sz="3600" dirty="0"/>
            </a:br>
            <a:endParaRPr lang="en-US" sz="3600"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470991"/>
            <a:ext cx="10515600" cy="4904754"/>
          </a:xfrm>
        </p:spPr>
        <p:txBody>
          <a:bodyPr>
            <a:normAutofit fontScale="92500" lnSpcReduction="10000"/>
          </a:bodyPr>
          <a:lstStyle/>
          <a:p>
            <a:pPr marL="1885950" lvl="3" indent="-514350">
              <a:buFont typeface="+mj-lt"/>
              <a:buAutoNum type="arabicPeriod" startAt="4"/>
            </a:pPr>
            <a:r>
              <a:rPr lang="en-US" sz="2000" dirty="0"/>
              <a:t>Regulatory Framework:</a:t>
            </a:r>
          </a:p>
          <a:p>
            <a:pPr marL="2114550" lvl="4" indent="-285750">
              <a:buFont typeface="+mj-lt"/>
              <a:buAutoNum type="arabicPeriod"/>
            </a:pPr>
            <a:r>
              <a:rPr lang="en-US" sz="2000" dirty="0"/>
              <a:t>A summary of relevant local, state, and federal regulations and permits related to water resources and environmental protection.</a:t>
            </a:r>
          </a:p>
          <a:p>
            <a:pPr marL="1657350" lvl="3" indent="-285750">
              <a:buFont typeface="+mj-lt"/>
              <a:buAutoNum type="arabicPeriod" startAt="4"/>
            </a:pPr>
            <a:r>
              <a:rPr lang="en-US" sz="2000" dirty="0"/>
              <a:t>Data Collection and Analysis:</a:t>
            </a:r>
          </a:p>
          <a:p>
            <a:pPr marL="2114550" lvl="4" indent="-285750">
              <a:buFont typeface="+mj-lt"/>
              <a:buAutoNum type="arabicPeriod"/>
            </a:pPr>
            <a:r>
              <a:rPr lang="en-US" sz="2000" dirty="0"/>
              <a:t>Collection of meteorological data, including rainfall patterns and historical records.</a:t>
            </a:r>
          </a:p>
          <a:p>
            <a:pPr marL="2114550" lvl="4" indent="-285750">
              <a:buFont typeface="+mj-lt"/>
              <a:buAutoNum type="arabicPeriod"/>
            </a:pPr>
            <a:r>
              <a:rPr lang="en-US" sz="2000" dirty="0"/>
              <a:t>Hydrological data such as streamflow measurements, groundwater levels, and soil properties.</a:t>
            </a:r>
          </a:p>
          <a:p>
            <a:pPr marL="2114550" lvl="4" indent="-285750">
              <a:buFont typeface="+mj-lt"/>
              <a:buAutoNum type="arabicPeriod"/>
            </a:pPr>
            <a:r>
              <a:rPr lang="en-US" sz="2000" dirty="0">
                <a:highlight>
                  <a:srgbClr val="FFFF00"/>
                </a:highlight>
              </a:rPr>
              <a:t>Analysis of the existing hydrological conditions and potential impacts of the development.</a:t>
            </a:r>
          </a:p>
          <a:p>
            <a:pPr lvl="3">
              <a:buFont typeface="+mj-lt"/>
              <a:buAutoNum type="arabicPeriod" startAt="4"/>
            </a:pPr>
            <a:r>
              <a:rPr lang="en-US" sz="2000" dirty="0"/>
              <a:t>Runoff Analysis:</a:t>
            </a:r>
          </a:p>
          <a:p>
            <a:pPr marL="2114550" lvl="4" indent="-285750">
              <a:buFont typeface="+mj-lt"/>
              <a:buAutoNum type="arabicPeriod"/>
            </a:pPr>
            <a:r>
              <a:rPr lang="en-US" sz="2000" dirty="0">
                <a:highlight>
                  <a:srgbClr val="FFFF00"/>
                </a:highlight>
              </a:rPr>
              <a:t>Calculation of pre-development and post-development runoff volumes and rates.</a:t>
            </a:r>
          </a:p>
          <a:p>
            <a:pPr marL="2114550" lvl="4" indent="-285750">
              <a:buFont typeface="+mj-lt"/>
              <a:buAutoNum type="arabicPeriod"/>
            </a:pPr>
            <a:r>
              <a:rPr lang="en-US" sz="2000" dirty="0"/>
              <a:t>Evaluation of peak flows and flood risks.</a:t>
            </a:r>
          </a:p>
          <a:p>
            <a:pPr lvl="3">
              <a:buFont typeface="+mj-lt"/>
              <a:buAutoNum type="arabicPeriod" startAt="4"/>
            </a:pPr>
            <a:r>
              <a:rPr lang="en-US" sz="2000" dirty="0"/>
              <a:t>Stormwater Management:</a:t>
            </a:r>
          </a:p>
          <a:p>
            <a:pPr marL="2114550" lvl="4" indent="-285750">
              <a:buFont typeface="+mj-lt"/>
              <a:buAutoNum type="arabicPeriod"/>
            </a:pPr>
            <a:r>
              <a:rPr lang="en-US" sz="2000" dirty="0">
                <a:highlight>
                  <a:srgbClr val="FFFF00"/>
                </a:highlight>
              </a:rPr>
              <a:t>Design and description of stormwater management measures, including retention basins, swales, and other drainage infrastructure.</a:t>
            </a:r>
          </a:p>
          <a:p>
            <a:pPr marL="2114550" lvl="4" indent="-285750">
              <a:buFont typeface="+mj-lt"/>
              <a:buAutoNum type="arabicPeriod"/>
            </a:pPr>
            <a:r>
              <a:rPr lang="en-US" sz="2000" dirty="0"/>
              <a:t>Compliance with stormwater quality and quantity regulations.</a:t>
            </a:r>
          </a:p>
          <a:p>
            <a:endParaRPr lang="en-US" sz="3200" dirty="0"/>
          </a:p>
        </p:txBody>
      </p:sp>
    </p:spTree>
    <p:extLst>
      <p:ext uri="{BB962C8B-B14F-4D97-AF65-F5344CB8AC3E}">
        <p14:creationId xmlns:p14="http://schemas.microsoft.com/office/powerpoint/2010/main" val="128611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Autofit/>
          </a:bodyPr>
          <a:lstStyle/>
          <a:p>
            <a:r>
              <a:rPr lang="en-US" sz="3600" dirty="0"/>
              <a:t>What should a hydrology "report" contain in regard to a development design? (3 of 4)</a:t>
            </a:r>
            <a:br>
              <a:rPr lang="en-US" sz="3600" dirty="0"/>
            </a:br>
            <a:endParaRPr lang="en-US" sz="3600"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371600"/>
            <a:ext cx="10515600" cy="5266738"/>
          </a:xfrm>
        </p:spPr>
        <p:txBody>
          <a:bodyPr>
            <a:normAutofit/>
          </a:bodyPr>
          <a:lstStyle/>
          <a:p>
            <a:pPr lvl="2"/>
            <a:endParaRPr lang="en-US" dirty="0"/>
          </a:p>
          <a:p>
            <a:pPr marL="1714500" lvl="3" indent="-342900">
              <a:buFont typeface="+mj-lt"/>
              <a:buAutoNum type="arabicPeriod" startAt="7"/>
            </a:pPr>
            <a:r>
              <a:rPr lang="en-US" dirty="0"/>
              <a:t>Stormwater Management:</a:t>
            </a:r>
          </a:p>
          <a:p>
            <a:pPr marL="2114550" lvl="4" indent="-285750">
              <a:buFont typeface="+mj-lt"/>
              <a:buAutoNum type="arabicPeriod"/>
            </a:pPr>
            <a:r>
              <a:rPr lang="en-US" dirty="0">
                <a:highlight>
                  <a:srgbClr val="FFFF00"/>
                </a:highlight>
              </a:rPr>
              <a:t>Design and description of stormwater management measures, including retention basins, swales, and other drainage infrastructure.</a:t>
            </a:r>
          </a:p>
          <a:p>
            <a:pPr marL="2114550" lvl="4" indent="-285750">
              <a:buFont typeface="+mj-lt"/>
              <a:buAutoNum type="arabicPeriod"/>
            </a:pPr>
            <a:r>
              <a:rPr lang="en-US" dirty="0"/>
              <a:t>Compliance with stormwater quality and quantity regulations.</a:t>
            </a:r>
          </a:p>
          <a:p>
            <a:pPr lvl="3">
              <a:buFont typeface="+mj-lt"/>
              <a:buAutoNum type="arabicPeriod" startAt="7"/>
            </a:pPr>
            <a:r>
              <a:rPr lang="en-US" dirty="0"/>
              <a:t>Erosion and Sediment Control:</a:t>
            </a:r>
          </a:p>
          <a:p>
            <a:pPr marL="2114550" lvl="4" indent="-285750">
              <a:buFont typeface="+mj-lt"/>
              <a:buAutoNum type="arabicPeriod"/>
            </a:pPr>
            <a:r>
              <a:rPr lang="en-US" dirty="0"/>
              <a:t>Measures to prevent erosion during construction and post-construction phases.</a:t>
            </a:r>
          </a:p>
          <a:p>
            <a:pPr marL="2114550" lvl="4" indent="-285750">
              <a:buFont typeface="+mj-lt"/>
              <a:buAutoNum type="arabicPeriod"/>
            </a:pPr>
            <a:r>
              <a:rPr lang="en-US" dirty="0"/>
              <a:t>Sediment control plans to protect water quality.</a:t>
            </a:r>
          </a:p>
          <a:p>
            <a:pPr lvl="3">
              <a:buFont typeface="+mj-lt"/>
              <a:buAutoNum type="arabicPeriod" startAt="7"/>
            </a:pPr>
            <a:r>
              <a:rPr lang="en-US" dirty="0"/>
              <a:t>Water Quality:</a:t>
            </a:r>
          </a:p>
          <a:p>
            <a:pPr marL="2114550" lvl="4" indent="-285750">
              <a:buFont typeface="+mj-lt"/>
              <a:buAutoNum type="arabicPeriod"/>
            </a:pPr>
            <a:r>
              <a:rPr lang="en-US" dirty="0"/>
              <a:t>Assessment of potential impacts on water quality due to the development.</a:t>
            </a:r>
          </a:p>
          <a:p>
            <a:pPr marL="2114550" lvl="4" indent="-285750">
              <a:buFont typeface="+mj-lt"/>
              <a:buAutoNum type="arabicPeriod"/>
            </a:pPr>
            <a:r>
              <a:rPr lang="en-US" dirty="0"/>
              <a:t>Strategies for water quality protection and improvement.</a:t>
            </a:r>
          </a:p>
          <a:p>
            <a:pPr lvl="3">
              <a:buFont typeface="+mj-lt"/>
              <a:buAutoNum type="arabicPeriod" startAt="7"/>
            </a:pPr>
            <a:r>
              <a:rPr lang="en-US" dirty="0"/>
              <a:t>Floodplain Analysis:</a:t>
            </a:r>
          </a:p>
          <a:p>
            <a:pPr marL="2114550" lvl="4" indent="-285750">
              <a:buFont typeface="+mj-lt"/>
              <a:buAutoNum type="arabicPeriod"/>
            </a:pPr>
            <a:r>
              <a:rPr lang="en-US" dirty="0"/>
              <a:t>Identification of floodplain boundaries and analysis of flood hazards.</a:t>
            </a:r>
          </a:p>
          <a:p>
            <a:pPr marL="2114550" lvl="4" indent="-285750">
              <a:buFont typeface="+mj-lt"/>
              <a:buAutoNum type="arabicPeriod"/>
            </a:pPr>
            <a:r>
              <a:rPr lang="en-US" dirty="0"/>
              <a:t>Mitigation strategies for flood-prone areas.</a:t>
            </a:r>
          </a:p>
          <a:p>
            <a:endParaRPr lang="en-US" dirty="0"/>
          </a:p>
        </p:txBody>
      </p:sp>
    </p:spTree>
    <p:extLst>
      <p:ext uri="{BB962C8B-B14F-4D97-AF65-F5344CB8AC3E}">
        <p14:creationId xmlns:p14="http://schemas.microsoft.com/office/powerpoint/2010/main" val="170193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Autofit/>
          </a:bodyPr>
          <a:lstStyle/>
          <a:p>
            <a:r>
              <a:rPr lang="en-US" sz="3600" dirty="0"/>
              <a:t>What should a hydrology "report" contain in regard to a development design? (4 of 4)</a:t>
            </a:r>
            <a:br>
              <a:rPr lang="en-US" sz="3600" dirty="0"/>
            </a:br>
            <a:endParaRPr lang="en-US" sz="3600"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311965"/>
            <a:ext cx="10515600" cy="4864998"/>
          </a:xfrm>
        </p:spPr>
        <p:txBody>
          <a:bodyPr>
            <a:normAutofit lnSpcReduction="10000"/>
          </a:bodyPr>
          <a:lstStyle/>
          <a:p>
            <a:pPr lvl="1"/>
            <a:endParaRPr lang="en-US" sz="1400" dirty="0"/>
          </a:p>
          <a:p>
            <a:pPr marL="1428750" lvl="2" indent="-514350">
              <a:buFont typeface="+mj-lt"/>
              <a:buAutoNum type="arabicPeriod" startAt="11"/>
            </a:pPr>
            <a:r>
              <a:rPr lang="en-US" sz="1800" dirty="0"/>
              <a:t>Environmental Impact Assessment:</a:t>
            </a:r>
          </a:p>
          <a:p>
            <a:pPr marL="1657350" lvl="3" indent="-285750">
              <a:buFont typeface="+mj-lt"/>
              <a:buAutoNum type="arabicPeriod"/>
            </a:pPr>
            <a:r>
              <a:rPr lang="en-US" sz="1600" dirty="0"/>
              <a:t>Evaluation of potential impacts on aquatic ecosystems, wetlands, and wildlife habitats.</a:t>
            </a:r>
          </a:p>
          <a:p>
            <a:pPr marL="1657350" lvl="3" indent="-285750">
              <a:buFont typeface="+mj-lt"/>
              <a:buAutoNum type="arabicPeriod"/>
            </a:pPr>
            <a:r>
              <a:rPr lang="en-US" sz="1600" dirty="0"/>
              <a:t>Mitigation measures to protect sensitive environments.</a:t>
            </a:r>
          </a:p>
          <a:p>
            <a:pPr lvl="2">
              <a:buFont typeface="+mj-lt"/>
              <a:buAutoNum type="arabicPeriod" startAt="11"/>
            </a:pPr>
            <a:r>
              <a:rPr lang="en-US" sz="1800" dirty="0"/>
              <a:t>Recommendations and Mitigation Measures:</a:t>
            </a:r>
          </a:p>
          <a:p>
            <a:pPr marL="1657350" lvl="3" indent="-285750">
              <a:buFont typeface="+mj-lt"/>
              <a:buAutoNum type="arabicPeriod"/>
            </a:pPr>
            <a:r>
              <a:rPr lang="en-US" sz="1600" dirty="0"/>
              <a:t>Specific recommendations for minimizing the project's impact on hydrology and the environment.</a:t>
            </a:r>
          </a:p>
          <a:p>
            <a:pPr marL="1657350" lvl="3" indent="-285750">
              <a:buFont typeface="+mj-lt"/>
              <a:buAutoNum type="arabicPeriod"/>
            </a:pPr>
            <a:r>
              <a:rPr lang="en-US" sz="1600" dirty="0"/>
              <a:t>Engineering and design solutions to address water-related challenges.</a:t>
            </a:r>
          </a:p>
          <a:p>
            <a:pPr lvl="2">
              <a:buFont typeface="+mj-lt"/>
              <a:buAutoNum type="arabicPeriod" startAt="11"/>
            </a:pPr>
            <a:r>
              <a:rPr lang="en-US" sz="1800" dirty="0"/>
              <a:t>Conclusion:</a:t>
            </a:r>
          </a:p>
          <a:p>
            <a:pPr marL="1657350" lvl="3" indent="-285750">
              <a:buFont typeface="+mj-lt"/>
              <a:buAutoNum type="arabicPeriod"/>
            </a:pPr>
            <a:r>
              <a:rPr lang="en-US" sz="1600" dirty="0"/>
              <a:t>A summary of the main findings and recommendations of the report.</a:t>
            </a:r>
          </a:p>
          <a:p>
            <a:pPr lvl="2">
              <a:buFont typeface="+mj-lt"/>
              <a:buAutoNum type="arabicPeriod" startAt="11"/>
            </a:pPr>
            <a:r>
              <a:rPr lang="en-US" sz="1800" dirty="0"/>
              <a:t>Appendices:</a:t>
            </a:r>
          </a:p>
          <a:p>
            <a:pPr marL="1657350" lvl="3" indent="-285750">
              <a:buFont typeface="+mj-lt"/>
              <a:buAutoNum type="arabicPeriod"/>
            </a:pPr>
            <a:r>
              <a:rPr lang="en-US" sz="1600" dirty="0"/>
              <a:t>Additional data, charts, maps, and calculations used in the analysis.</a:t>
            </a:r>
          </a:p>
          <a:p>
            <a:pPr lvl="2">
              <a:buFont typeface="+mj-lt"/>
              <a:buAutoNum type="arabicPeriod" startAt="11"/>
            </a:pPr>
            <a:r>
              <a:rPr lang="en-US" sz="1800" dirty="0"/>
              <a:t>References:</a:t>
            </a:r>
          </a:p>
          <a:p>
            <a:pPr marL="1657350" lvl="3" indent="-285750">
              <a:buFont typeface="+mj-lt"/>
              <a:buAutoNum type="arabicPeriod"/>
            </a:pPr>
            <a:r>
              <a:rPr lang="en-US" sz="1600" dirty="0"/>
              <a:t>Citations of all data sources, studies, and regulations referenced in the report.</a:t>
            </a:r>
          </a:p>
          <a:p>
            <a:r>
              <a:rPr lang="en-US" sz="2000" dirty="0"/>
              <a:t>A well-prepared hydrology report is essential for obtaining necessary permits, ensuring compliance with environmental regulations, and designing a development project that minimizes its impact on water resources and the surrounding environment. It should be prepared by qualified hydrologists or engineers with expertise in hydrological analysis and environmental impact assessment.</a:t>
            </a:r>
          </a:p>
          <a:p>
            <a:endParaRPr lang="en-US" sz="1600" dirty="0"/>
          </a:p>
        </p:txBody>
      </p:sp>
    </p:spTree>
    <p:extLst>
      <p:ext uri="{BB962C8B-B14F-4D97-AF65-F5344CB8AC3E}">
        <p14:creationId xmlns:p14="http://schemas.microsoft.com/office/powerpoint/2010/main" val="37553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normAutofit/>
          </a:bodyPr>
          <a:lstStyle/>
          <a:p>
            <a:r>
              <a:rPr lang="en-US" sz="3600" dirty="0"/>
              <a:t>Significance of Hydrology Reports in Civil Engineering</a:t>
            </a:r>
            <a:br>
              <a:rPr lang="en-US" sz="3600" dirty="0"/>
            </a:br>
            <a:endParaRPr lang="en-US" sz="3600"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a:xfrm>
            <a:off x="838200" y="1401417"/>
            <a:ext cx="10515600" cy="4855059"/>
          </a:xfrm>
        </p:spPr>
        <p:txBody>
          <a:bodyPr>
            <a:normAutofit fontScale="92500" lnSpcReduction="10000"/>
          </a:bodyPr>
          <a:lstStyle/>
          <a:p>
            <a:pPr marL="0" indent="0">
              <a:buNone/>
            </a:pPr>
            <a:r>
              <a:rPr lang="en-US" sz="2000" dirty="0"/>
              <a:t>A hydrology report is important in civil engineering because: </a:t>
            </a:r>
          </a:p>
          <a:p>
            <a:r>
              <a:rPr lang="en-US" sz="2000" dirty="0"/>
              <a:t>It helps hydrologists and engineers establish the relation between underground water resources and surface water. </a:t>
            </a:r>
          </a:p>
          <a:p>
            <a:r>
              <a:rPr lang="en-US" sz="2000" dirty="0"/>
              <a:t>It’s essential for establishing the maximum flood a construction project can cause/endure. </a:t>
            </a:r>
          </a:p>
          <a:p>
            <a:r>
              <a:rPr lang="en-US" sz="2000" dirty="0"/>
              <a:t>It allows engineers to determine the flow over different hydraulic structures like urban storm drainage systems, spillways, and highway culverts. </a:t>
            </a:r>
          </a:p>
          <a:p>
            <a:r>
              <a:rPr lang="en-US" sz="2000" dirty="0"/>
              <a:t>It determines the reservoir capacity that will ensure an adequate water supply for domestic, industrial, and other purposes. </a:t>
            </a:r>
          </a:p>
          <a:p>
            <a:r>
              <a:rPr lang="en-US" sz="2000" dirty="0"/>
              <a:t>Applications of engineering hydrology provide the nature of rainfall patterns, water flow, and more. </a:t>
            </a:r>
          </a:p>
          <a:p>
            <a:r>
              <a:rPr lang="en-US" sz="2000" dirty="0"/>
              <a:t>Lastly, hydrology is important for analyzing the on-site seepage and drainage condition before any engineering project commences. </a:t>
            </a:r>
          </a:p>
          <a:p>
            <a:pPr marL="0" indent="0">
              <a:buNone/>
            </a:pPr>
            <a:r>
              <a:rPr lang="en-US" sz="2000" dirty="0"/>
              <a:t>Hydrology plays an important role in a development project, especially in civil engineering structures. Therefore, hydrology reports are needed to help alert or reassure planners and developers regarding potential issues of concern. More importantly, this will help to establish effective strategies for controlling and reducing water flows resulting from the new project. </a:t>
            </a:r>
          </a:p>
        </p:txBody>
      </p:sp>
    </p:spTree>
    <p:extLst>
      <p:ext uri="{BB962C8B-B14F-4D97-AF65-F5344CB8AC3E}">
        <p14:creationId xmlns:p14="http://schemas.microsoft.com/office/powerpoint/2010/main" val="372288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a:bodyPr>
          <a:lstStyle/>
          <a:p>
            <a:r>
              <a:rPr lang="en-US" dirty="0"/>
              <a:t>The site plan plays an important role in helping reviewers (and the client) understand what activities are being proposed on a site and what the potential impacts of these activities will be.</a:t>
            </a:r>
          </a:p>
          <a:p>
            <a:r>
              <a:rPr lang="en-US" dirty="0"/>
              <a:t>Reviewers (people who issue permits) evaluate whether the plan contains sufficient information to allow the evaluation of potential hydrologic impacts and the development of appropriate permit conditions</a:t>
            </a:r>
            <a:r>
              <a:rPr lang="en-US"/>
              <a:t>. </a:t>
            </a:r>
            <a:endParaRPr lang="en-US" dirty="0"/>
          </a:p>
        </p:txBody>
      </p:sp>
    </p:spTree>
    <p:extLst>
      <p:ext uri="{BB962C8B-B14F-4D97-AF65-F5344CB8AC3E}">
        <p14:creationId xmlns:p14="http://schemas.microsoft.com/office/powerpoint/2010/main" val="263695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F5F0-3EBF-E294-D79D-83DBDB1553C5}"/>
              </a:ext>
            </a:extLst>
          </p:cNvPr>
          <p:cNvSpPr>
            <a:spLocks noGrp="1"/>
          </p:cNvSpPr>
          <p:nvPr>
            <p:ph type="title"/>
          </p:nvPr>
        </p:nvSpPr>
        <p:spPr/>
        <p:txBody>
          <a:bodyPr/>
          <a:lstStyle/>
          <a:p>
            <a:r>
              <a:rPr lang="en-US" dirty="0"/>
              <a:t>Minimal Site Plan Data (Project Area)</a:t>
            </a:r>
            <a:br>
              <a:rPr lang="en-US" dirty="0"/>
            </a:br>
            <a:endParaRPr lang="en-US" dirty="0"/>
          </a:p>
        </p:txBody>
      </p:sp>
      <p:sp>
        <p:nvSpPr>
          <p:cNvPr id="3" name="Content Placeholder 2">
            <a:extLst>
              <a:ext uri="{FF2B5EF4-FFF2-40B4-BE49-F238E27FC236}">
                <a16:creationId xmlns:a16="http://schemas.microsoft.com/office/drawing/2014/main" id="{5FAB8AA9-9A3D-1367-B2B8-593ADB03B57A}"/>
              </a:ext>
            </a:extLst>
          </p:cNvPr>
          <p:cNvSpPr>
            <a:spLocks noGrp="1"/>
          </p:cNvSpPr>
          <p:nvPr>
            <p:ph idx="1"/>
          </p:nvPr>
        </p:nvSpPr>
        <p:spPr/>
        <p:txBody>
          <a:bodyPr>
            <a:normAutofit/>
          </a:bodyPr>
          <a:lstStyle/>
          <a:p>
            <a:r>
              <a:rPr lang="en-US" dirty="0"/>
              <a:t>The boundaries of all development areas, and any associated regulatory buffer zones, should be clearly delineated on the plan. </a:t>
            </a:r>
          </a:p>
          <a:p>
            <a:r>
              <a:rPr lang="en-US" dirty="0"/>
              <a:t>When applicable, the 100-year floodplain boundary should be clearly identified on all grading plans.</a:t>
            </a:r>
          </a:p>
          <a:p>
            <a:pPr lvl="1"/>
            <a:r>
              <a:rPr lang="en-US" dirty="0"/>
              <a:t>Reviewers will typically verify that the boundaries accurately represent the conditions on site, and that all relevant areas have been identified, to ensure that all areas of jurisdiction have been addressed.</a:t>
            </a:r>
          </a:p>
        </p:txBody>
      </p:sp>
    </p:spTree>
    <p:extLst>
      <p:ext uri="{BB962C8B-B14F-4D97-AF65-F5344CB8AC3E}">
        <p14:creationId xmlns:p14="http://schemas.microsoft.com/office/powerpoint/2010/main" val="374802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2746</Words>
  <Application>Microsoft Macintosh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Hydrology Report Components for CE 4330 Fall 2023</vt:lpstr>
      <vt:lpstr>PowerPoint Presentation</vt:lpstr>
      <vt:lpstr>What should a hydrology "report" contain with regards to a development design? (1 of 4) </vt:lpstr>
      <vt:lpstr>What should a hydrology "report" contain in regard to a development design? (2 of 4) </vt:lpstr>
      <vt:lpstr>What should a hydrology "report" contain in regard to a development design? (3 of 4) </vt:lpstr>
      <vt:lpstr>What should a hydrology "report" contain in regard to a development design? (4 of 4) </vt:lpstr>
      <vt:lpstr>Significance of Hydrology Reports in Civil Engineering </vt:lpstr>
      <vt:lpstr>Minimal Site Plan Data </vt:lpstr>
      <vt:lpstr>Minimal Site Plan Data (Project Area) </vt:lpstr>
      <vt:lpstr>Minimal Site Plan Data (Topography) </vt:lpstr>
      <vt:lpstr>Minimal Site Plan Data (Soil Data) </vt:lpstr>
      <vt:lpstr>Minimal Site Plan Data (Conveyance) </vt:lpstr>
      <vt:lpstr>Minimal Site Plan Data (Drainage Patterns) </vt:lpstr>
      <vt:lpstr>Minimal Site Plan Data (Erosion Control) </vt:lpstr>
      <vt:lpstr>Evaluating Projects for Hydrologic Impacts (1 of 2) </vt:lpstr>
      <vt:lpstr>Evaluating Projects for Hydrologic Impacts (2 of 2) </vt:lpstr>
      <vt:lpstr>Checklist for Hydrologic Evaluation (1 of 3) </vt:lpstr>
      <vt:lpstr>Checklist for Hydrologic Evaluation (1 of #) </vt:lpstr>
      <vt:lpstr>Checklist for Hydrologic Evaluation (1 of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Cleveland, Theodore</dc:creator>
  <cp:lastModifiedBy>Cleveland, Theodore</cp:lastModifiedBy>
  <cp:revision>13</cp:revision>
  <dcterms:created xsi:type="dcterms:W3CDTF">2023-10-10T16:34:46Z</dcterms:created>
  <dcterms:modified xsi:type="dcterms:W3CDTF">2023-10-10T18:44:04Z</dcterms:modified>
</cp:coreProperties>
</file>