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0" r:id="rId7"/>
    <p:sldId id="263" r:id="rId8"/>
    <p:sldId id="261"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5"/>
    <p:restoredTop sz="94616"/>
  </p:normalViewPr>
  <p:slideViewPr>
    <p:cSldViewPr snapToGrid="0" snapToObjects="1">
      <p:cViewPr varScale="1">
        <p:scale>
          <a:sx n="143" d="100"/>
          <a:sy n="143" d="100"/>
        </p:scale>
        <p:origin x="224"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1/22/20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1/22/20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40506-66F5-4445-A72C-941FD602C2C3}"/>
              </a:ext>
            </a:extLst>
          </p:cNvPr>
          <p:cNvSpPr>
            <a:spLocks noGrp="1"/>
          </p:cNvSpPr>
          <p:nvPr>
            <p:ph type="ctrTitle"/>
          </p:nvPr>
        </p:nvSpPr>
        <p:spPr/>
        <p:txBody>
          <a:bodyPr/>
          <a:lstStyle/>
          <a:p>
            <a:r>
              <a:rPr lang="en-US" dirty="0"/>
              <a:t>CE 5362 Surface Water Modeling</a:t>
            </a:r>
          </a:p>
        </p:txBody>
      </p:sp>
      <p:sp>
        <p:nvSpPr>
          <p:cNvPr id="3" name="Subtitle 2">
            <a:extLst>
              <a:ext uri="{FF2B5EF4-FFF2-40B4-BE49-F238E27FC236}">
                <a16:creationId xmlns:a16="http://schemas.microsoft.com/office/drawing/2014/main" id="{5F1BD262-2FFC-FA4E-BCCE-649C3CFD534F}"/>
              </a:ext>
            </a:extLst>
          </p:cNvPr>
          <p:cNvSpPr>
            <a:spLocks noGrp="1"/>
          </p:cNvSpPr>
          <p:nvPr>
            <p:ph type="subTitle" idx="1"/>
          </p:nvPr>
        </p:nvSpPr>
        <p:spPr/>
        <p:txBody>
          <a:bodyPr/>
          <a:lstStyle/>
          <a:p>
            <a:r>
              <a:rPr lang="en-US" dirty="0"/>
              <a:t>1D/2D Hydrodynamic Models</a:t>
            </a:r>
          </a:p>
        </p:txBody>
      </p:sp>
    </p:spTree>
    <p:extLst>
      <p:ext uri="{BB962C8B-B14F-4D97-AF65-F5344CB8AC3E}">
        <p14:creationId xmlns:p14="http://schemas.microsoft.com/office/powerpoint/2010/main" val="141582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E411-E469-6C45-93F8-CD0A01B3108D}"/>
              </a:ext>
            </a:extLst>
          </p:cNvPr>
          <p:cNvSpPr>
            <a:spLocks noGrp="1"/>
          </p:cNvSpPr>
          <p:nvPr>
            <p:ph type="title"/>
          </p:nvPr>
        </p:nvSpPr>
        <p:spPr/>
        <p:txBody>
          <a:bodyPr/>
          <a:lstStyle/>
          <a:p>
            <a:r>
              <a:rPr lang="en-US" dirty="0"/>
              <a:t>Why Model?</a:t>
            </a:r>
          </a:p>
        </p:txBody>
      </p:sp>
      <p:sp>
        <p:nvSpPr>
          <p:cNvPr id="3" name="Content Placeholder 2">
            <a:extLst>
              <a:ext uri="{FF2B5EF4-FFF2-40B4-BE49-F238E27FC236}">
                <a16:creationId xmlns:a16="http://schemas.microsoft.com/office/drawing/2014/main" id="{FDA36D42-6D7D-614E-83CF-6639673A4396}"/>
              </a:ext>
            </a:extLst>
          </p:cNvPr>
          <p:cNvSpPr>
            <a:spLocks noGrp="1"/>
          </p:cNvSpPr>
          <p:nvPr>
            <p:ph idx="1"/>
          </p:nvPr>
        </p:nvSpPr>
        <p:spPr>
          <a:xfrm>
            <a:off x="810000" y="2419510"/>
            <a:ext cx="10554574" cy="3636511"/>
          </a:xfrm>
        </p:spPr>
        <p:txBody>
          <a:bodyPr>
            <a:normAutofit fontScale="92500" lnSpcReduction="10000"/>
          </a:bodyPr>
          <a:lstStyle/>
          <a:p>
            <a:r>
              <a:rPr lang="en-US" dirty="0"/>
              <a:t>Models should be investigated and used only if they can answer questions that need to be answered. </a:t>
            </a:r>
          </a:p>
          <a:p>
            <a:pPr lvl="1"/>
            <a:r>
              <a:rPr lang="en-US" dirty="0"/>
              <a:t>A list of questions should be prepared prior to beginning a modeling exercise, there are likely some situations where a model may not even be needed. </a:t>
            </a:r>
          </a:p>
          <a:p>
            <a:r>
              <a:rPr lang="en-US" dirty="0"/>
              <a:t>Models should not be performed to “prove" anything -- a computer model cannot prove anything.</a:t>
            </a:r>
          </a:p>
          <a:p>
            <a:r>
              <a:rPr lang="en-US" dirty="0"/>
              <a:t>Models can be used to identify poor solutions to a problem, but rarely can they identify good solutions.</a:t>
            </a:r>
          </a:p>
          <a:p>
            <a:r>
              <a:rPr lang="en-US" dirty="0"/>
              <a:t>Models can be used to evaluate alternative designs (and perhaps this task is a good use of a model). </a:t>
            </a:r>
          </a:p>
          <a:p>
            <a:r>
              <a:rPr lang="en-US" dirty="0"/>
              <a:t>Models can occasionally be used to infer natural relationships that would otherwise go unnoticed.</a:t>
            </a:r>
          </a:p>
          <a:p>
            <a:pPr marL="0" indent="0">
              <a:buNone/>
            </a:pPr>
            <a:endParaRPr lang="en-US" dirty="0"/>
          </a:p>
        </p:txBody>
      </p:sp>
    </p:spTree>
    <p:extLst>
      <p:ext uri="{BB962C8B-B14F-4D97-AF65-F5344CB8AC3E}">
        <p14:creationId xmlns:p14="http://schemas.microsoft.com/office/powerpoint/2010/main" val="2786387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E411-E469-6C45-93F8-CD0A01B3108D}"/>
              </a:ext>
            </a:extLst>
          </p:cNvPr>
          <p:cNvSpPr>
            <a:spLocks noGrp="1"/>
          </p:cNvSpPr>
          <p:nvPr>
            <p:ph type="title"/>
          </p:nvPr>
        </p:nvSpPr>
        <p:spPr/>
        <p:txBody>
          <a:bodyPr/>
          <a:lstStyle/>
          <a:p>
            <a:r>
              <a:rPr lang="en-US" dirty="0"/>
              <a:t>Principle of Parsimony</a:t>
            </a:r>
          </a:p>
        </p:txBody>
      </p:sp>
      <p:sp>
        <p:nvSpPr>
          <p:cNvPr id="3" name="Content Placeholder 2">
            <a:extLst>
              <a:ext uri="{FF2B5EF4-FFF2-40B4-BE49-F238E27FC236}">
                <a16:creationId xmlns:a16="http://schemas.microsoft.com/office/drawing/2014/main" id="{FDA36D42-6D7D-614E-83CF-6639673A4396}"/>
              </a:ext>
            </a:extLst>
          </p:cNvPr>
          <p:cNvSpPr>
            <a:spLocks noGrp="1"/>
          </p:cNvSpPr>
          <p:nvPr>
            <p:ph idx="1"/>
          </p:nvPr>
        </p:nvSpPr>
        <p:spPr/>
        <p:txBody>
          <a:bodyPr>
            <a:normAutofit/>
          </a:bodyPr>
          <a:lstStyle/>
          <a:p>
            <a:r>
              <a:rPr lang="en-US" dirty="0"/>
              <a:t>The principle of parsimony is fundamental in engineering modeling. </a:t>
            </a:r>
          </a:p>
          <a:p>
            <a:r>
              <a:rPr lang="en-US" dirty="0"/>
              <a:t>A model should only be as complex as necessary to answer the questions asked of it. </a:t>
            </a:r>
          </a:p>
          <a:p>
            <a:pPr lvl="1"/>
            <a:r>
              <a:rPr lang="en-US" dirty="0"/>
              <a:t>All other things being equal a simpler model (fewer parameters) is superior to a complicated model. </a:t>
            </a:r>
          </a:p>
          <a:p>
            <a:pPr lvl="1"/>
            <a:r>
              <a:rPr lang="en-US" dirty="0"/>
              <a:t>This principle is sometimes referred to as Occam's razor.</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10316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E411-E469-6C45-93F8-CD0A01B3108D}"/>
              </a:ext>
            </a:extLst>
          </p:cNvPr>
          <p:cNvSpPr>
            <a:spLocks noGrp="1"/>
          </p:cNvSpPr>
          <p:nvPr>
            <p:ph type="title"/>
          </p:nvPr>
        </p:nvSpPr>
        <p:spPr/>
        <p:txBody>
          <a:bodyPr/>
          <a:lstStyle/>
          <a:p>
            <a:r>
              <a:rPr lang="en-US" dirty="0"/>
              <a:t>A Modeling Protocol</a:t>
            </a:r>
          </a:p>
        </p:txBody>
      </p:sp>
      <p:sp>
        <p:nvSpPr>
          <p:cNvPr id="3" name="Content Placeholder 2">
            <a:extLst>
              <a:ext uri="{FF2B5EF4-FFF2-40B4-BE49-F238E27FC236}">
                <a16:creationId xmlns:a16="http://schemas.microsoft.com/office/drawing/2014/main" id="{FDA36D42-6D7D-614E-83CF-6639673A4396}"/>
              </a:ext>
            </a:extLst>
          </p:cNvPr>
          <p:cNvSpPr>
            <a:spLocks noGrp="1"/>
          </p:cNvSpPr>
          <p:nvPr>
            <p:ph idx="1"/>
          </p:nvPr>
        </p:nvSpPr>
        <p:spPr>
          <a:xfrm>
            <a:off x="810000" y="2885675"/>
            <a:ext cx="10554574" cy="3636511"/>
          </a:xfrm>
        </p:spPr>
        <p:txBody>
          <a:bodyPr>
            <a:normAutofit lnSpcReduction="10000"/>
          </a:bodyPr>
          <a:lstStyle/>
          <a:p>
            <a:r>
              <a:rPr lang="en-US" dirty="0"/>
              <a:t>1. List the questions that need to be answered -- this step is crucial, it is the problem statement.</a:t>
            </a:r>
          </a:p>
          <a:p>
            <a:r>
              <a:rPr lang="en-US" dirty="0"/>
              <a:t>2. List the available and necessary data to answer the questions. </a:t>
            </a:r>
          </a:p>
          <a:p>
            <a:pPr lvl="1"/>
            <a:r>
              <a:rPr lang="en-US" dirty="0"/>
              <a:t>If the data do not exist, that fact should also be noted.</a:t>
            </a:r>
          </a:p>
          <a:p>
            <a:r>
              <a:rPr lang="en-US" dirty="0"/>
              <a:t>3. Assuming a model is the best tool, list the physical principles that need to be preserved in a model.</a:t>
            </a:r>
          </a:p>
          <a:p>
            <a:r>
              <a:rPr lang="en-US" dirty="0"/>
              <a:t>4. Develop and test an algorithm to simulate the physical principles. In many cases, a professional program will be the tool of choice, although sometimes a “roll-your-own” approach makes better sense. </a:t>
            </a:r>
          </a:p>
          <a:p>
            <a:pPr lvl="1"/>
            <a:r>
              <a:rPr lang="en-US" dirty="0"/>
              <a:t>Prior to actually solving the problem in question, develop and test simple problems to which you know the answer. This exercise develops the modelers skill and builds confidence in the tool.</a:t>
            </a:r>
          </a:p>
          <a:p>
            <a:endParaRPr lang="en-US" dirty="0"/>
          </a:p>
        </p:txBody>
      </p:sp>
    </p:spTree>
    <p:extLst>
      <p:ext uri="{BB962C8B-B14F-4D97-AF65-F5344CB8AC3E}">
        <p14:creationId xmlns:p14="http://schemas.microsoft.com/office/powerpoint/2010/main" val="4118099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E411-E469-6C45-93F8-CD0A01B3108D}"/>
              </a:ext>
            </a:extLst>
          </p:cNvPr>
          <p:cNvSpPr>
            <a:spLocks noGrp="1"/>
          </p:cNvSpPr>
          <p:nvPr>
            <p:ph type="title"/>
          </p:nvPr>
        </p:nvSpPr>
        <p:spPr/>
        <p:txBody>
          <a:bodyPr/>
          <a:lstStyle/>
          <a:p>
            <a:r>
              <a:rPr lang="en-US" dirty="0"/>
              <a:t>A Modeling Protocol</a:t>
            </a:r>
          </a:p>
        </p:txBody>
      </p:sp>
      <p:sp>
        <p:nvSpPr>
          <p:cNvPr id="3" name="Content Placeholder 2">
            <a:extLst>
              <a:ext uri="{FF2B5EF4-FFF2-40B4-BE49-F238E27FC236}">
                <a16:creationId xmlns:a16="http://schemas.microsoft.com/office/drawing/2014/main" id="{FDA36D42-6D7D-614E-83CF-6639673A4396}"/>
              </a:ext>
            </a:extLst>
          </p:cNvPr>
          <p:cNvSpPr>
            <a:spLocks noGrp="1"/>
          </p:cNvSpPr>
          <p:nvPr>
            <p:ph idx="1"/>
          </p:nvPr>
        </p:nvSpPr>
        <p:spPr>
          <a:xfrm>
            <a:off x="720100" y="2670522"/>
            <a:ext cx="10554574" cy="3636511"/>
          </a:xfrm>
        </p:spPr>
        <p:txBody>
          <a:bodyPr>
            <a:normAutofit/>
          </a:bodyPr>
          <a:lstStyle/>
          <a:p>
            <a:r>
              <a:rPr lang="en-US" dirty="0"/>
              <a:t>5. Apply the model working from a simple, known solution towards the problem to which you seek the actual solution. </a:t>
            </a:r>
          </a:p>
          <a:p>
            <a:pPr lvl="1"/>
            <a:r>
              <a:rPr lang="en-US" dirty="0"/>
              <a:t>This step requires keeping a “simulation log." In this log, file names should be recorded </a:t>
            </a:r>
            <a:br>
              <a:rPr lang="en-US" dirty="0"/>
            </a:br>
            <a:r>
              <a:rPr lang="en-US" dirty="0"/>
              <a:t>(input files should change name each new run  -- record in the log the general nature of each simulation, the output, and the modelers interpretation for each new run)</a:t>
            </a:r>
          </a:p>
          <a:p>
            <a:r>
              <a:rPr lang="en-US" dirty="0"/>
              <a:t>6. When the real problem is run construct professional exhibits (graphs, tables, etc.) for inclusion in the modeling report. </a:t>
            </a:r>
          </a:p>
          <a:p>
            <a:pPr lvl="1"/>
            <a:r>
              <a:rPr lang="en-US" dirty="0"/>
              <a:t>Pages of output may be meaningful, but are not sufficient for a professional document.</a:t>
            </a:r>
          </a:p>
          <a:p>
            <a:r>
              <a:rPr lang="en-US" dirty="0"/>
              <a:t>7. Build the modeling report, including the methods used, inputs and assumptions, outputs (results) and their interpretation in the context of the original problem.</a:t>
            </a:r>
          </a:p>
          <a:p>
            <a:endParaRPr lang="en-US" dirty="0"/>
          </a:p>
          <a:p>
            <a:endParaRPr lang="en-US" dirty="0"/>
          </a:p>
        </p:txBody>
      </p:sp>
    </p:spTree>
    <p:extLst>
      <p:ext uri="{BB962C8B-B14F-4D97-AF65-F5344CB8AC3E}">
        <p14:creationId xmlns:p14="http://schemas.microsoft.com/office/powerpoint/2010/main" val="2506871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E411-E469-6C45-93F8-CD0A01B3108D}"/>
              </a:ext>
            </a:extLst>
          </p:cNvPr>
          <p:cNvSpPr>
            <a:spLocks noGrp="1"/>
          </p:cNvSpPr>
          <p:nvPr>
            <p:ph type="title"/>
          </p:nvPr>
        </p:nvSpPr>
        <p:spPr/>
        <p:txBody>
          <a:bodyPr/>
          <a:lstStyle/>
          <a:p>
            <a:r>
              <a:rPr lang="en-US" dirty="0"/>
              <a:t>Recommended Reading</a:t>
            </a:r>
          </a:p>
        </p:txBody>
      </p:sp>
      <p:sp>
        <p:nvSpPr>
          <p:cNvPr id="3" name="Content Placeholder 2">
            <a:extLst>
              <a:ext uri="{FF2B5EF4-FFF2-40B4-BE49-F238E27FC236}">
                <a16:creationId xmlns:a16="http://schemas.microsoft.com/office/drawing/2014/main" id="{FDA36D42-6D7D-614E-83CF-6639673A4396}"/>
              </a:ext>
            </a:extLst>
          </p:cNvPr>
          <p:cNvSpPr>
            <a:spLocks noGrp="1"/>
          </p:cNvSpPr>
          <p:nvPr>
            <p:ph idx="1"/>
          </p:nvPr>
        </p:nvSpPr>
        <p:spPr>
          <a:xfrm>
            <a:off x="720100" y="2670522"/>
            <a:ext cx="10554574" cy="3636511"/>
          </a:xfrm>
        </p:spPr>
        <p:txBody>
          <a:bodyPr>
            <a:normAutofit/>
          </a:bodyPr>
          <a:lstStyle/>
          <a:p>
            <a:r>
              <a:rPr lang="en-US" dirty="0"/>
              <a:t>Anderson, M. P. and W. W. </a:t>
            </a:r>
            <a:r>
              <a:rPr lang="en-US" dirty="0" err="1"/>
              <a:t>Woessner</a:t>
            </a:r>
            <a:r>
              <a:rPr lang="en-US" dirty="0"/>
              <a:t> (1992). Applied Groundwater Modeling. San Diego: Academic Press. (pp 2-10)</a:t>
            </a:r>
          </a:p>
          <a:p>
            <a:r>
              <a:rPr lang="en-US" dirty="0"/>
              <a:t>Bear, J. (1972). Dynamics of Fluids in Porous Media. New York: Dover Publications, Inc. (Chapter 11)</a:t>
            </a:r>
          </a:p>
          <a:p>
            <a:endParaRPr lang="en-US" dirty="0"/>
          </a:p>
          <a:p>
            <a:endParaRPr lang="en-US" dirty="0"/>
          </a:p>
        </p:txBody>
      </p:sp>
    </p:spTree>
    <p:extLst>
      <p:ext uri="{BB962C8B-B14F-4D97-AF65-F5344CB8AC3E}">
        <p14:creationId xmlns:p14="http://schemas.microsoft.com/office/powerpoint/2010/main" val="1097225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D27BC-3EF2-CD4F-854F-421B180FC9B0}"/>
              </a:ext>
            </a:extLst>
          </p:cNvPr>
          <p:cNvSpPr>
            <a:spLocks noGrp="1"/>
          </p:cNvSpPr>
          <p:nvPr>
            <p:ph type="title"/>
          </p:nvPr>
        </p:nvSpPr>
        <p:spPr/>
        <p:txBody>
          <a:bodyPr/>
          <a:lstStyle/>
          <a:p>
            <a:r>
              <a:rPr lang="en-US" dirty="0"/>
              <a:t>Modeling Philosophy</a:t>
            </a:r>
          </a:p>
        </p:txBody>
      </p:sp>
      <p:sp>
        <p:nvSpPr>
          <p:cNvPr id="3" name="Content Placeholder 2">
            <a:extLst>
              <a:ext uri="{FF2B5EF4-FFF2-40B4-BE49-F238E27FC236}">
                <a16:creationId xmlns:a16="http://schemas.microsoft.com/office/drawing/2014/main" id="{CB37B862-00DF-6448-986A-AE2F047F0634}"/>
              </a:ext>
            </a:extLst>
          </p:cNvPr>
          <p:cNvSpPr>
            <a:spLocks noGrp="1"/>
          </p:cNvSpPr>
          <p:nvPr>
            <p:ph idx="1"/>
          </p:nvPr>
        </p:nvSpPr>
        <p:spPr/>
        <p:txBody>
          <a:bodyPr>
            <a:normAutofit/>
          </a:bodyPr>
          <a:lstStyle/>
          <a:p>
            <a:r>
              <a:rPr lang="en-US" dirty="0"/>
              <a:t>Modeling</a:t>
            </a:r>
          </a:p>
          <a:p>
            <a:pPr lvl="1"/>
            <a:r>
              <a:rPr lang="en-US" dirty="0"/>
              <a:t>What is a model?</a:t>
            </a:r>
          </a:p>
          <a:p>
            <a:pPr lvl="1"/>
            <a:r>
              <a:rPr lang="en-US" dirty="0"/>
              <a:t>Why model?</a:t>
            </a:r>
          </a:p>
          <a:p>
            <a:r>
              <a:rPr lang="en-US" dirty="0"/>
              <a:t>Parsimony</a:t>
            </a:r>
          </a:p>
          <a:p>
            <a:r>
              <a:rPr lang="en-US" dirty="0"/>
              <a:t>Modeling Protocol</a:t>
            </a:r>
          </a:p>
          <a:p>
            <a:r>
              <a:rPr lang="en-US" dirty="0"/>
              <a:t>Weekly Zoom meeting</a:t>
            </a:r>
          </a:p>
          <a:p>
            <a:endParaRPr lang="en-US" dirty="0"/>
          </a:p>
        </p:txBody>
      </p:sp>
    </p:spTree>
    <p:extLst>
      <p:ext uri="{BB962C8B-B14F-4D97-AF65-F5344CB8AC3E}">
        <p14:creationId xmlns:p14="http://schemas.microsoft.com/office/powerpoint/2010/main" val="868699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55B3E-0494-304A-A513-B82F65CC896B}"/>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F14DBDF4-1CFA-B64C-8DA9-92E4E92B6EC1}"/>
              </a:ext>
            </a:extLst>
          </p:cNvPr>
          <p:cNvSpPr>
            <a:spLocks noGrp="1"/>
          </p:cNvSpPr>
          <p:nvPr>
            <p:ph idx="1"/>
          </p:nvPr>
        </p:nvSpPr>
        <p:spPr/>
        <p:txBody>
          <a:bodyPr/>
          <a:lstStyle/>
          <a:p>
            <a:r>
              <a:rPr lang="en-US" dirty="0"/>
              <a:t>Computational hydraulics aims to provide the engineer with guidance for correct design, construction, and operation of hydraulic works, including closed conduit, open conduit, and porous flow systems. The computational procedures are reasonably complex and typically beyond the limits of hand computation; computer programs are necessary and required for many computational hydraulics problems.</a:t>
            </a:r>
          </a:p>
          <a:p>
            <a:r>
              <a:rPr lang="en-US" dirty="0">
                <a:solidFill>
                  <a:srgbClr val="FFFF00"/>
                </a:solidFill>
              </a:rPr>
              <a:t>Modeling is the art of representing reality in a simplified form, sufficient to answer questions about that reality</a:t>
            </a:r>
          </a:p>
          <a:p>
            <a:pPr marL="0" indent="0">
              <a:buNone/>
            </a:pPr>
            <a:endParaRPr lang="en-US" dirty="0"/>
          </a:p>
        </p:txBody>
      </p:sp>
    </p:spTree>
    <p:extLst>
      <p:ext uri="{BB962C8B-B14F-4D97-AF65-F5344CB8AC3E}">
        <p14:creationId xmlns:p14="http://schemas.microsoft.com/office/powerpoint/2010/main" val="262825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30622-3950-9C4A-8109-F5A3C0E54E0B}"/>
              </a:ext>
            </a:extLst>
          </p:cNvPr>
          <p:cNvSpPr>
            <a:spLocks noGrp="1"/>
          </p:cNvSpPr>
          <p:nvPr>
            <p:ph type="title"/>
          </p:nvPr>
        </p:nvSpPr>
        <p:spPr/>
        <p:txBody>
          <a:bodyPr/>
          <a:lstStyle/>
          <a:p>
            <a:r>
              <a:rPr lang="en-US" dirty="0"/>
              <a:t>What is a Model?</a:t>
            </a:r>
          </a:p>
        </p:txBody>
      </p:sp>
      <p:sp>
        <p:nvSpPr>
          <p:cNvPr id="4" name="Content Placeholder 2">
            <a:extLst>
              <a:ext uri="{FF2B5EF4-FFF2-40B4-BE49-F238E27FC236}">
                <a16:creationId xmlns:a16="http://schemas.microsoft.com/office/drawing/2014/main" id="{C0CDBE8A-AC63-F44E-9CAF-E1F208EDA148}"/>
              </a:ext>
            </a:extLst>
          </p:cNvPr>
          <p:cNvSpPr>
            <a:spLocks noGrp="1"/>
          </p:cNvSpPr>
          <p:nvPr>
            <p:ph idx="1"/>
          </p:nvPr>
        </p:nvSpPr>
        <p:spPr>
          <a:xfrm>
            <a:off x="818712" y="2222287"/>
            <a:ext cx="10554574" cy="3636511"/>
          </a:xfrm>
        </p:spPr>
        <p:txBody>
          <a:bodyPr>
            <a:normAutofit/>
          </a:bodyPr>
          <a:lstStyle/>
          <a:p>
            <a:r>
              <a:rPr lang="en-US" dirty="0"/>
              <a:t>There are many definitions, a few are:</a:t>
            </a:r>
          </a:p>
          <a:p>
            <a:pPr lvl="1">
              <a:buFont typeface="+mj-lt"/>
              <a:buAutoNum type="arabicPeriod"/>
            </a:pPr>
            <a:r>
              <a:rPr lang="en-US" dirty="0"/>
              <a:t>A model is a simplification of reality that duplicates the excitation-response of the real system but is faster, smaller, or more practical to study than the real system.</a:t>
            </a:r>
          </a:p>
          <a:p>
            <a:pPr lvl="1">
              <a:buFont typeface="+mj-lt"/>
              <a:buAutoNum type="arabicPeriod"/>
            </a:pPr>
            <a:r>
              <a:rPr lang="en-US" dirty="0"/>
              <a:t>A mathematical model is composed of mathematical expressions quantifying fundamental physical principles (force, energy, mass, etc.). These expressions are adapted and simplified in each case to the special features of the problem to be tackled.</a:t>
            </a:r>
          </a:p>
          <a:p>
            <a:pPr lvl="1">
              <a:buFont typeface="+mj-lt"/>
              <a:buAutoNum type="arabicPeriod"/>
            </a:pPr>
            <a:r>
              <a:rPr lang="en-US" dirty="0"/>
              <a:t>A model is any device that represents an approximation of a field situation.</a:t>
            </a:r>
          </a:p>
        </p:txBody>
      </p:sp>
    </p:spTree>
    <p:extLst>
      <p:ext uri="{BB962C8B-B14F-4D97-AF65-F5344CB8AC3E}">
        <p14:creationId xmlns:p14="http://schemas.microsoft.com/office/powerpoint/2010/main" val="1277417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30622-3950-9C4A-8109-F5A3C0E54E0B}"/>
              </a:ext>
            </a:extLst>
          </p:cNvPr>
          <p:cNvSpPr>
            <a:spLocks noGrp="1"/>
          </p:cNvSpPr>
          <p:nvPr>
            <p:ph type="title"/>
          </p:nvPr>
        </p:nvSpPr>
        <p:spPr/>
        <p:txBody>
          <a:bodyPr/>
          <a:lstStyle/>
          <a:p>
            <a:r>
              <a:rPr lang="en-US" dirty="0"/>
              <a:t>What is a Model?</a:t>
            </a:r>
          </a:p>
        </p:txBody>
      </p:sp>
      <p:sp>
        <p:nvSpPr>
          <p:cNvPr id="4" name="Content Placeholder 2">
            <a:extLst>
              <a:ext uri="{FF2B5EF4-FFF2-40B4-BE49-F238E27FC236}">
                <a16:creationId xmlns:a16="http://schemas.microsoft.com/office/drawing/2014/main" id="{C0CDBE8A-AC63-F44E-9CAF-E1F208EDA148}"/>
              </a:ext>
            </a:extLst>
          </p:cNvPr>
          <p:cNvSpPr>
            <a:spLocks noGrp="1"/>
          </p:cNvSpPr>
          <p:nvPr>
            <p:ph idx="1"/>
          </p:nvPr>
        </p:nvSpPr>
        <p:spPr>
          <a:xfrm>
            <a:off x="818712" y="2222287"/>
            <a:ext cx="10554574" cy="3636511"/>
          </a:xfrm>
        </p:spPr>
        <p:txBody>
          <a:bodyPr>
            <a:normAutofit fontScale="92500" lnSpcReduction="20000"/>
          </a:bodyPr>
          <a:lstStyle/>
          <a:p>
            <a:r>
              <a:rPr lang="en-US" dirty="0"/>
              <a:t>There are several categories of models</a:t>
            </a:r>
          </a:p>
          <a:p>
            <a:pPr lvl="1"/>
            <a:r>
              <a:rPr lang="en-US" dirty="0">
                <a:solidFill>
                  <a:srgbClr val="FFFF00"/>
                </a:solidFill>
              </a:rPr>
              <a:t>Physical models </a:t>
            </a:r>
            <a:r>
              <a:rPr lang="en-US" dirty="0"/>
              <a:t>such as laboratory sand tanks, flumes, pipe networks, porous columns, batch reactors, and pilot plants are used to directly simulate various conditions anticipated in full scale settings. Physical models tend to be the most costly to build from scratch, but many questions cannot be answered without these kind of model</a:t>
            </a:r>
          </a:p>
          <a:p>
            <a:pPr lvl="1"/>
            <a:r>
              <a:rPr lang="en-US" dirty="0">
                <a:solidFill>
                  <a:srgbClr val="FFFF00"/>
                </a:solidFill>
              </a:rPr>
              <a:t>Analog models </a:t>
            </a:r>
            <a:r>
              <a:rPr lang="en-US" dirty="0"/>
              <a:t>such as electric circuit analogs or Hele-Shaw analogs are used to indirectly simulate field conditions by direct simulation in a domain analogous to the real setting.  Analog computers are quite rare today, but in the 1960's were a principal tool in modeling and were used in aerospace as well as mundane civil engineering applications. A laboratory mouse used to test medicine doses (usually for lethality) is an example of an analog model for human testing.</a:t>
            </a:r>
          </a:p>
          <a:p>
            <a:pPr lvl="1"/>
            <a:r>
              <a:rPr lang="en-US" dirty="0">
                <a:solidFill>
                  <a:srgbClr val="FFFF00"/>
                </a:solidFill>
              </a:rPr>
              <a:t>Mathematical models </a:t>
            </a:r>
            <a:r>
              <a:rPr lang="en-US" dirty="0"/>
              <a:t>indirectly simulate field conditions by solution of a governing equation thought to represent the system, along with auxiliary equations that describe the boundary and forcing conditions. These physics and chemical relationships are represented as sets of algebraic equations. Conversion from physics to the computer is via finite-difference, finite-element, finite-volume analysis. Particle tracking is an alternate approach. Mathematical models are solved analytically or numerically -- both solutions may require a computer.</a:t>
            </a:r>
          </a:p>
        </p:txBody>
      </p:sp>
    </p:spTree>
    <p:extLst>
      <p:ext uri="{BB962C8B-B14F-4D97-AF65-F5344CB8AC3E}">
        <p14:creationId xmlns:p14="http://schemas.microsoft.com/office/powerpoint/2010/main" val="1289126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97E62-3662-EE4E-AB90-4A716467D181}"/>
              </a:ext>
            </a:extLst>
          </p:cNvPr>
          <p:cNvSpPr>
            <a:spLocks noGrp="1"/>
          </p:cNvSpPr>
          <p:nvPr>
            <p:ph type="title"/>
          </p:nvPr>
        </p:nvSpPr>
        <p:spPr/>
        <p:txBody>
          <a:bodyPr/>
          <a:lstStyle/>
          <a:p>
            <a:r>
              <a:rPr lang="en-US" dirty="0"/>
              <a:t>What is a Model?</a:t>
            </a:r>
          </a:p>
        </p:txBody>
      </p:sp>
      <p:sp>
        <p:nvSpPr>
          <p:cNvPr id="3" name="Content Placeholder 2">
            <a:extLst>
              <a:ext uri="{FF2B5EF4-FFF2-40B4-BE49-F238E27FC236}">
                <a16:creationId xmlns:a16="http://schemas.microsoft.com/office/drawing/2014/main" id="{31DDA351-AC22-4141-99BF-8C2D93F5DF0D}"/>
              </a:ext>
            </a:extLst>
          </p:cNvPr>
          <p:cNvSpPr>
            <a:spLocks noGrp="1"/>
          </p:cNvSpPr>
          <p:nvPr>
            <p:ph idx="1"/>
          </p:nvPr>
        </p:nvSpPr>
        <p:spPr/>
        <p:txBody>
          <a:bodyPr>
            <a:normAutofit/>
          </a:bodyPr>
          <a:lstStyle/>
          <a:p>
            <a:r>
              <a:rPr lang="en-US" dirty="0"/>
              <a:t>The set of commands used to solve a mathematical problem on a computer is the program or </a:t>
            </a:r>
            <a:r>
              <a:rPr lang="en-US" dirty="0">
                <a:solidFill>
                  <a:srgbClr val="FFFF00"/>
                </a:solidFill>
              </a:rPr>
              <a:t>code</a:t>
            </a:r>
            <a:r>
              <a:rPr lang="en-US" dirty="0"/>
              <a:t>. The code is generic, whereas a model is comprised of boundary and initial conditions, a computational grid, material properties on that grid, and forcing terms. Thus a </a:t>
            </a:r>
            <a:r>
              <a:rPr lang="en-US" dirty="0">
                <a:solidFill>
                  <a:srgbClr val="FFFF00"/>
                </a:solidFill>
              </a:rPr>
              <a:t>model is both the data and code</a:t>
            </a:r>
            <a:r>
              <a:rPr lang="en-US" dirty="0"/>
              <a:t>, while the program is just a tool.</a:t>
            </a:r>
          </a:p>
          <a:p>
            <a:r>
              <a:rPr lang="en-US" dirty="0"/>
              <a:t>Another kind of model is a </a:t>
            </a:r>
            <a:r>
              <a:rPr lang="en-US" dirty="0">
                <a:solidFill>
                  <a:srgbClr val="FFFF00"/>
                </a:solidFill>
              </a:rPr>
              <a:t>statistical model </a:t>
            </a:r>
            <a:r>
              <a:rPr lang="en-US" dirty="0"/>
              <a:t>that relates observations to excitations without necessarily attempting to relate underlying physics of the problem (Machine Learning; Neural Networks, Regression Trees, Support Vector Machines are these kind of models). </a:t>
            </a:r>
          </a:p>
          <a:p>
            <a:r>
              <a:rPr lang="en-US" dirty="0"/>
              <a:t>All the kinds of models are useful and appropriate tools in their various applications.</a:t>
            </a:r>
          </a:p>
          <a:p>
            <a:endParaRPr lang="en-US" dirty="0"/>
          </a:p>
        </p:txBody>
      </p:sp>
    </p:spTree>
    <p:extLst>
      <p:ext uri="{BB962C8B-B14F-4D97-AF65-F5344CB8AC3E}">
        <p14:creationId xmlns:p14="http://schemas.microsoft.com/office/powerpoint/2010/main" val="3374315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E411-E469-6C45-93F8-CD0A01B3108D}"/>
              </a:ext>
            </a:extLst>
          </p:cNvPr>
          <p:cNvSpPr>
            <a:spLocks noGrp="1"/>
          </p:cNvSpPr>
          <p:nvPr>
            <p:ph type="title"/>
          </p:nvPr>
        </p:nvSpPr>
        <p:spPr/>
        <p:txBody>
          <a:bodyPr/>
          <a:lstStyle/>
          <a:p>
            <a:r>
              <a:rPr lang="en-US" dirty="0"/>
              <a:t>Why Model?</a:t>
            </a:r>
          </a:p>
        </p:txBody>
      </p:sp>
      <p:sp>
        <p:nvSpPr>
          <p:cNvPr id="3" name="Content Placeholder 2">
            <a:extLst>
              <a:ext uri="{FF2B5EF4-FFF2-40B4-BE49-F238E27FC236}">
                <a16:creationId xmlns:a16="http://schemas.microsoft.com/office/drawing/2014/main" id="{FDA36D42-6D7D-614E-83CF-6639673A4396}"/>
              </a:ext>
            </a:extLst>
          </p:cNvPr>
          <p:cNvSpPr>
            <a:spLocks noGrp="1"/>
          </p:cNvSpPr>
          <p:nvPr>
            <p:ph idx="1"/>
          </p:nvPr>
        </p:nvSpPr>
        <p:spPr/>
        <p:txBody>
          <a:bodyPr/>
          <a:lstStyle/>
          <a:p>
            <a:r>
              <a:rPr lang="en-US" dirty="0"/>
              <a:t>There are several good reasons to model, and many poor reasons. </a:t>
            </a:r>
          </a:p>
          <a:p>
            <a:pPr lvl="1"/>
            <a:r>
              <a:rPr lang="en-US" dirty="0"/>
              <a:t>Most modeling efforts are attempts to </a:t>
            </a:r>
            <a:r>
              <a:rPr lang="en-US" dirty="0">
                <a:solidFill>
                  <a:srgbClr val="FFFF00"/>
                </a:solidFill>
              </a:rPr>
              <a:t>predict the consequences of a proposed design </a:t>
            </a:r>
            <a:r>
              <a:rPr lang="en-US" dirty="0"/>
              <a:t>or operation strategy. </a:t>
            </a:r>
          </a:p>
          <a:p>
            <a:pPr lvl="1"/>
            <a:r>
              <a:rPr lang="en-US" dirty="0"/>
              <a:t>Models can also be used to </a:t>
            </a:r>
            <a:r>
              <a:rPr lang="en-US" dirty="0">
                <a:solidFill>
                  <a:srgbClr val="FFFF00"/>
                </a:solidFill>
              </a:rPr>
              <a:t>interpret system dynamics </a:t>
            </a:r>
            <a:r>
              <a:rPr lang="en-US" dirty="0"/>
              <a:t>or as a </a:t>
            </a:r>
            <a:r>
              <a:rPr lang="en-US" dirty="0">
                <a:solidFill>
                  <a:srgbClr val="FFFF00"/>
                </a:solidFill>
              </a:rPr>
              <a:t>framework for organizing data</a:t>
            </a:r>
            <a:r>
              <a:rPr lang="en-US" dirty="0"/>
              <a:t>. </a:t>
            </a:r>
          </a:p>
          <a:p>
            <a:pPr lvl="1"/>
            <a:r>
              <a:rPr lang="en-US" dirty="0"/>
              <a:t>Models can also be used to </a:t>
            </a:r>
            <a:r>
              <a:rPr lang="en-US" dirty="0">
                <a:solidFill>
                  <a:srgbClr val="FFFF00"/>
                </a:solidFill>
              </a:rPr>
              <a:t>study processes in generic settings</a:t>
            </a:r>
            <a:r>
              <a:rPr lang="en-US" dirty="0"/>
              <a:t>. Generic models are useful in formulating regulatory guidelines and as screening tools to identify suitable or unsuitable designs.</a:t>
            </a:r>
          </a:p>
          <a:p>
            <a:r>
              <a:rPr lang="en-US" dirty="0"/>
              <a:t>These three modeling applications are fundamentally different -- even though they use the same toolkits. Table 1 lists these three application types along with some opinions as to the need to calibrate.</a:t>
            </a:r>
          </a:p>
          <a:p>
            <a:endParaRPr lang="en-US" dirty="0"/>
          </a:p>
        </p:txBody>
      </p:sp>
    </p:spTree>
    <p:extLst>
      <p:ext uri="{BB962C8B-B14F-4D97-AF65-F5344CB8AC3E}">
        <p14:creationId xmlns:p14="http://schemas.microsoft.com/office/powerpoint/2010/main" val="1403783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E411-E469-6C45-93F8-CD0A01B3108D}"/>
              </a:ext>
            </a:extLst>
          </p:cNvPr>
          <p:cNvSpPr>
            <a:spLocks noGrp="1"/>
          </p:cNvSpPr>
          <p:nvPr>
            <p:ph type="title"/>
          </p:nvPr>
        </p:nvSpPr>
        <p:spPr/>
        <p:txBody>
          <a:bodyPr/>
          <a:lstStyle/>
          <a:p>
            <a:r>
              <a:rPr lang="en-US" dirty="0"/>
              <a:t>Why Model?</a:t>
            </a:r>
          </a:p>
        </p:txBody>
      </p:sp>
      <p:sp>
        <p:nvSpPr>
          <p:cNvPr id="3" name="Content Placeholder 2">
            <a:extLst>
              <a:ext uri="{FF2B5EF4-FFF2-40B4-BE49-F238E27FC236}">
                <a16:creationId xmlns:a16="http://schemas.microsoft.com/office/drawing/2014/main" id="{FDA36D42-6D7D-614E-83CF-6639673A4396}"/>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EB5C1199-1766-C34D-896F-572053F0CE72}"/>
              </a:ext>
            </a:extLst>
          </p:cNvPr>
          <p:cNvPicPr>
            <a:picLocks noChangeAspect="1"/>
          </p:cNvPicPr>
          <p:nvPr/>
        </p:nvPicPr>
        <p:blipFill>
          <a:blip r:embed="rId2"/>
          <a:stretch>
            <a:fillRect/>
          </a:stretch>
        </p:blipFill>
        <p:spPr>
          <a:xfrm>
            <a:off x="657600" y="2222287"/>
            <a:ext cx="10334624" cy="4491053"/>
          </a:xfrm>
          <a:prstGeom prst="rect">
            <a:avLst/>
          </a:prstGeom>
        </p:spPr>
      </p:pic>
    </p:spTree>
    <p:extLst>
      <p:ext uri="{BB962C8B-B14F-4D97-AF65-F5344CB8AC3E}">
        <p14:creationId xmlns:p14="http://schemas.microsoft.com/office/powerpoint/2010/main" val="1282589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E411-E469-6C45-93F8-CD0A01B3108D}"/>
              </a:ext>
            </a:extLst>
          </p:cNvPr>
          <p:cNvSpPr>
            <a:spLocks noGrp="1"/>
          </p:cNvSpPr>
          <p:nvPr>
            <p:ph type="title"/>
          </p:nvPr>
        </p:nvSpPr>
        <p:spPr/>
        <p:txBody>
          <a:bodyPr/>
          <a:lstStyle/>
          <a:p>
            <a:r>
              <a:rPr lang="en-US" dirty="0"/>
              <a:t>Why Model?</a:t>
            </a:r>
          </a:p>
        </p:txBody>
      </p:sp>
      <p:sp>
        <p:nvSpPr>
          <p:cNvPr id="3" name="Content Placeholder 2">
            <a:extLst>
              <a:ext uri="{FF2B5EF4-FFF2-40B4-BE49-F238E27FC236}">
                <a16:creationId xmlns:a16="http://schemas.microsoft.com/office/drawing/2014/main" id="{FDA36D42-6D7D-614E-83CF-6639673A4396}"/>
              </a:ext>
            </a:extLst>
          </p:cNvPr>
          <p:cNvSpPr>
            <a:spLocks noGrp="1"/>
          </p:cNvSpPr>
          <p:nvPr>
            <p:ph idx="1"/>
          </p:nvPr>
        </p:nvSpPr>
        <p:spPr/>
        <p:txBody>
          <a:bodyPr/>
          <a:lstStyle/>
          <a:p>
            <a:r>
              <a:rPr lang="en-US" dirty="0"/>
              <a:t>Models should be investigated and used only if they can answer questions that need to be answered. </a:t>
            </a:r>
          </a:p>
          <a:p>
            <a:r>
              <a:rPr lang="en-US" dirty="0"/>
              <a:t>A list of questions should be prepared prior to beginning a modeling exercise, there are likely some situations where a model may not even be needed. </a:t>
            </a:r>
          </a:p>
          <a:p>
            <a:r>
              <a:rPr lang="en-US" dirty="0"/>
              <a:t>Models should not be performed to “prove" anything -- a computer model cannot prove anything.</a:t>
            </a:r>
          </a:p>
          <a:p>
            <a:endParaRPr lang="en-US" dirty="0"/>
          </a:p>
        </p:txBody>
      </p:sp>
    </p:spTree>
    <p:extLst>
      <p:ext uri="{BB962C8B-B14F-4D97-AF65-F5344CB8AC3E}">
        <p14:creationId xmlns:p14="http://schemas.microsoft.com/office/powerpoint/2010/main" val="37106677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50</TotalTime>
  <Words>1290</Words>
  <Application>Microsoft Macintosh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Wingdings 2</vt:lpstr>
      <vt:lpstr>Quotable</vt:lpstr>
      <vt:lpstr>CE 5362 Surface Water Modeling</vt:lpstr>
      <vt:lpstr>Modeling Philosophy</vt:lpstr>
      <vt:lpstr>Modeling</vt:lpstr>
      <vt:lpstr>What is a Model?</vt:lpstr>
      <vt:lpstr>What is a Model?</vt:lpstr>
      <vt:lpstr>What is a Model?</vt:lpstr>
      <vt:lpstr>Why Model?</vt:lpstr>
      <vt:lpstr>Why Model?</vt:lpstr>
      <vt:lpstr>Why Model?</vt:lpstr>
      <vt:lpstr>Why Model?</vt:lpstr>
      <vt:lpstr>Principle of Parsimony</vt:lpstr>
      <vt:lpstr>A Modeling Protocol</vt:lpstr>
      <vt:lpstr>A Modeling Protocol</vt:lpstr>
      <vt:lpstr>Recommended Reading</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 5362 Surface Water Modeling</dc:title>
  <dc:creator>Cleveland, Theodore</dc:creator>
  <cp:lastModifiedBy>Microsoft Office User</cp:lastModifiedBy>
  <cp:revision>11</cp:revision>
  <dcterms:created xsi:type="dcterms:W3CDTF">2020-01-15T18:01:13Z</dcterms:created>
  <dcterms:modified xsi:type="dcterms:W3CDTF">2020-01-22T19:06:10Z</dcterms:modified>
</cp:coreProperties>
</file>