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9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0.bin" ContentType="application/vnd.openxmlformats-officedocument.oleObject"/>
  <Override PartName="/ppt/notesSlides/notesSlide10.xml" ContentType="application/vnd.openxmlformats-officedocument.presentationml.notesSlide+xml"/>
  <Override PartName="/ppt/embeddings/Microsoft_Equation11.bin" ContentType="application/vnd.openxmlformats-officedocument.oleObject"/>
  <Override PartName="/ppt/notesSlides/notesSlide11.xml" ContentType="application/vnd.openxmlformats-officedocument.presentationml.notesSlide+xml"/>
  <Override PartName="/ppt/embeddings/Microsoft_Equation12.bin" ContentType="application/vnd.openxmlformats-officedocument.oleObject"/>
  <Override PartName="/ppt/notesSlides/notesSlide12.xml" ContentType="application/vnd.openxmlformats-officedocument.presentationml.notesSlide+xml"/>
  <Override PartName="/ppt/embeddings/Microsoft_Equation13.bin" ContentType="application/vnd.openxmlformats-officedocument.oleObject"/>
  <Override PartName="/ppt/notesSlides/notesSlide13.xml" ContentType="application/vnd.openxmlformats-officedocument.presentationml.notesSlide+xml"/>
  <Override PartName="/ppt/embeddings/Microsoft_Equation14.bin" ContentType="application/vnd.openxmlformats-officedocument.oleObject"/>
  <Override PartName="/ppt/notesSlides/notesSlide14.xml" ContentType="application/vnd.openxmlformats-officedocument.presentationml.notesSlide+xml"/>
  <Override PartName="/ppt/embeddings/Microsoft_Equation1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7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16"/>
  </p:normalViewPr>
  <p:slideViewPr>
    <p:cSldViewPr snapToGrid="0" snapToObjects="1">
      <p:cViewPr varScale="1">
        <p:scale>
          <a:sx n="85" d="100"/>
          <a:sy n="85" d="100"/>
        </p:scale>
        <p:origin x="-3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746C-ADEA-2E4B-9789-FB5BD97F64A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00B3-2115-D944-AB90-ED288991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same inputs (in an algorithm) produce different results, but similar statistical behavior (stochastic)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200B3-2115-D944-AB90-ED288991AC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Equation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14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15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3.e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6.emf"/><Relationship Id="rId8" Type="http://schemas.openxmlformats.org/officeDocument/2006/relationships/oleObject" Target="../embeddings/Microsoft_Equation4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quation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8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quation9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40506-66F5-4445-A72C-941FD602C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5362 Surface Water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1BD262-2FFC-FA4E-BCCE-649C3CFD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1D/2D Hydrodynamic Models</a:t>
            </a:r>
          </a:p>
        </p:txBody>
      </p:sp>
    </p:spTree>
    <p:extLst>
      <p:ext uri="{BB962C8B-B14F-4D97-AF65-F5344CB8AC3E}">
        <p14:creationId xmlns:p14="http://schemas.microsoft.com/office/powerpoint/2010/main" val="14158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33688" y="3154364"/>
            <a:ext cx="2911475" cy="24186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1787977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Rename the leftmost three terms “m” (a function of current state)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38192"/>
              </p:ext>
            </p:extLst>
          </p:nvPr>
        </p:nvGraphicFramePr>
        <p:xfrm>
          <a:off x="2833688" y="3154363"/>
          <a:ext cx="291147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1206500" imgH="939800" progId="Equation.3">
                  <p:embed/>
                </p:oleObj>
              </mc:Choice>
              <mc:Fallback>
                <p:oleObj name="Equation" r:id="rId4" imgW="12065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688" y="3154363"/>
                        <a:ext cx="2911475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74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33688" y="3154363"/>
            <a:ext cx="3561135" cy="2553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1787977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Stipulate that the friction slope is well approximated by Chezy/Manning formulation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35649"/>
              </p:ext>
            </p:extLst>
          </p:nvPr>
        </p:nvGraphicFramePr>
        <p:xfrm>
          <a:off x="3467100" y="3486150"/>
          <a:ext cx="24511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016000" imgH="825500" progId="Equation.3">
                  <p:embed/>
                </p:oleObj>
              </mc:Choice>
              <mc:Fallback>
                <p:oleObj name="Equation" r:id="rId4" imgW="1016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7100" y="3486150"/>
                        <a:ext cx="245110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03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1490" y="3154363"/>
            <a:ext cx="7745570" cy="2555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1787977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Rewrite in terms of momentum equations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45498"/>
              </p:ext>
            </p:extLst>
          </p:nvPr>
        </p:nvGraphicFramePr>
        <p:xfrm>
          <a:off x="810000" y="3257550"/>
          <a:ext cx="7170738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2971800" imgH="1016000" progId="Equation.3">
                  <p:embed/>
                </p:oleObj>
              </mc:Choice>
              <mc:Fallback>
                <p:oleObj name="Equation" r:id="rId4" imgW="29718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00" y="3257550"/>
                        <a:ext cx="7170738" cy="245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9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1490" y="3154363"/>
            <a:ext cx="7745570" cy="2555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1787977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Substitute into continunity, and the result is a diffusion equation in H, quite non-linear.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26340"/>
              </p:ext>
            </p:extLst>
          </p:nvPr>
        </p:nvGraphicFramePr>
        <p:xfrm>
          <a:off x="1008063" y="3884613"/>
          <a:ext cx="67722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2806700" imgH="495300" progId="Equation.3">
                  <p:embed/>
                </p:oleObj>
              </mc:Choice>
              <mc:Fallback>
                <p:oleObj name="Equation" r:id="rId4" imgW="280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063" y="3884613"/>
                        <a:ext cx="677227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3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3843" y="2293234"/>
            <a:ext cx="4394918" cy="861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1" y="1892162"/>
            <a:ext cx="7022354" cy="4965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Solving takes a trial-and-error approach (hence a lot of iteration)</a:t>
            </a:r>
          </a:p>
          <a:p>
            <a:r>
              <a:rPr lang="en-US" dirty="0"/>
              <a:t>General algorithm is: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Between nodes points (velocity grid) compute average Manning’s n, average geometric factors (h)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Assume m=0,estimate nodal flow depths for next time (t+Dt) using the momentum equations (as difference equations)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Use these new depths, and old depths to estimate the midtimestep value of m (including the dynamic components, this could be an elaborate computation)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Recompute values of K using these midstep m values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Find flow depths at next time (t+Dt) using continunity (same as step 2, but with midstep m values)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Return to step 3 and repeat until K matches the midstep estimate </a:t>
            </a:r>
            <a:r>
              <a:rPr lang="mr-IN" dirty="0"/>
              <a:t>–</a:t>
            </a:r>
            <a:r>
              <a:rPr lang="en-US" dirty="0"/>
              <a:t> declare that convergence and update, proceede to next time step.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36288"/>
              </p:ext>
            </p:extLst>
          </p:nvPr>
        </p:nvGraphicFramePr>
        <p:xfrm>
          <a:off x="7832353" y="2410896"/>
          <a:ext cx="4206408" cy="74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4" imgW="2806700" imgH="495300" progId="Equation.3">
                  <p:embed/>
                </p:oleObj>
              </mc:Choice>
              <mc:Fallback>
                <p:oleObj name="Equation" r:id="rId4" imgW="280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32353" y="2410896"/>
                        <a:ext cx="4206408" cy="743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07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55333" y="1921500"/>
            <a:ext cx="4394918" cy="861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1" y="1892162"/>
            <a:ext cx="7022354" cy="4965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Solving takes a trial-and-error approach (hence a lot of iteration)</a:t>
            </a:r>
          </a:p>
          <a:p>
            <a:r>
              <a:rPr lang="en-US" dirty="0"/>
              <a:t>General algorithm is: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Between nodes points (velocity grid) compute average Manning’s n, average geometric factors (h)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Assume m=0,estimate nodal flow depths for next time (t+Dt) using the momentum equations (as difference equations)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Use these new depths, and old depths to estimate the midtimestep value of m (including the dynamic components, this could be an elaborate computation)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Recompute values of K using these midstep m values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Find flow depths at next time (t+Dt) using continunity (same as step 2, but with midstep m values)</a:t>
            </a:r>
          </a:p>
          <a:p>
            <a:pPr lvl="1">
              <a:buFont typeface="+mj-lt"/>
              <a:buAutoNum type="arabicParenR"/>
            </a:pPr>
            <a:r>
              <a:rPr lang="en-US" dirty="0"/>
              <a:t>Return to step 3 and repeat until K matches the midstep estimate </a:t>
            </a:r>
            <a:r>
              <a:rPr lang="mr-IN" dirty="0"/>
              <a:t>–</a:t>
            </a:r>
            <a:r>
              <a:rPr lang="en-US" dirty="0"/>
              <a:t> declare that convergence and update, proceede to next time step.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56823"/>
              </p:ext>
            </p:extLst>
          </p:nvPr>
        </p:nvGraphicFramePr>
        <p:xfrm>
          <a:off x="7643843" y="2039162"/>
          <a:ext cx="4206408" cy="743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2806700" imgH="495300" progId="Equation.3">
                  <p:embed/>
                </p:oleObj>
              </mc:Choice>
              <mc:Fallback>
                <p:oleObj name="Equation" r:id="rId4" imgW="280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3843" y="2039162"/>
                        <a:ext cx="4206408" cy="743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80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2" y="1733175"/>
            <a:ext cx="5833099" cy="3541059"/>
          </a:xfrm>
        </p:spPr>
        <p:txBody>
          <a:bodyPr>
            <a:normAutofit/>
          </a:bodyPr>
          <a:lstStyle/>
          <a:p>
            <a:r>
              <a:rPr lang="en-US" sz="2400" dirty="0"/>
              <a:t>Grid system is complicated, there are 3 grids</a:t>
            </a:r>
          </a:p>
          <a:p>
            <a:pPr lvl="1"/>
            <a:r>
              <a:rPr lang="en-US" sz="2000" dirty="0"/>
              <a:t>A grid of depth nodes,</a:t>
            </a:r>
          </a:p>
          <a:p>
            <a:pPr lvl="1"/>
            <a:r>
              <a:rPr lang="en-US" sz="2000" dirty="0"/>
              <a:t>A grid of Qx nodes,</a:t>
            </a:r>
          </a:p>
          <a:p>
            <a:pPr lvl="1"/>
            <a:r>
              <a:rPr lang="en-US" sz="2000" dirty="0"/>
              <a:t>A grid of Qy nodes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943412"/>
            <a:ext cx="6961654" cy="37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2" y="1733175"/>
            <a:ext cx="5833099" cy="3541059"/>
          </a:xfrm>
        </p:spPr>
        <p:txBody>
          <a:bodyPr>
            <a:normAutofit/>
          </a:bodyPr>
          <a:lstStyle/>
          <a:p>
            <a:r>
              <a:rPr lang="en-US" sz="2400" dirty="0"/>
              <a:t>Grid system is complicated, there are 3 grids</a:t>
            </a:r>
          </a:p>
          <a:p>
            <a:pPr lvl="1"/>
            <a:r>
              <a:rPr lang="en-US" sz="2000" dirty="0"/>
              <a:t>A grid of depth nodes,</a:t>
            </a:r>
          </a:p>
          <a:p>
            <a:pPr lvl="1"/>
            <a:r>
              <a:rPr lang="en-US" sz="2000" dirty="0"/>
              <a:t>A grid of Qx nodes,</a:t>
            </a:r>
          </a:p>
          <a:p>
            <a:pPr lvl="1"/>
            <a:r>
              <a:rPr lang="en-US" sz="2000" dirty="0"/>
              <a:t>A grid of Qy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71" y="2056515"/>
            <a:ext cx="4981451" cy="46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2" y="2179918"/>
            <a:ext cx="5833099" cy="4511488"/>
          </a:xfrm>
        </p:spPr>
        <p:txBody>
          <a:bodyPr>
            <a:normAutofit/>
          </a:bodyPr>
          <a:lstStyle/>
          <a:p>
            <a:r>
              <a:rPr lang="en-US" sz="2800" dirty="0"/>
              <a:t>Grid system is complicated, there are 3 grids</a:t>
            </a:r>
          </a:p>
          <a:p>
            <a:pPr lvl="1"/>
            <a:r>
              <a:rPr lang="en-US" sz="2400" dirty="0"/>
              <a:t>A grid of depth nodes,</a:t>
            </a:r>
          </a:p>
          <a:p>
            <a:pPr lvl="1"/>
            <a:r>
              <a:rPr lang="en-US" sz="2400" dirty="0"/>
              <a:t>A grid of Qx nodes,</a:t>
            </a:r>
          </a:p>
          <a:p>
            <a:pPr lvl="1"/>
            <a:r>
              <a:rPr lang="en-US" sz="2400" dirty="0"/>
              <a:t>A grid of Qy nodes</a:t>
            </a:r>
          </a:p>
          <a:p>
            <a:r>
              <a:rPr lang="en-US" sz="2400" dirty="0"/>
              <a:t>An effective naming scheme is important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82" y="2179918"/>
            <a:ext cx="4784912" cy="45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3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736263"/>
            <a:ext cx="3215406" cy="3636511"/>
          </a:xfrm>
        </p:spPr>
        <p:txBody>
          <a:bodyPr/>
          <a:lstStyle/>
          <a:p>
            <a:r>
              <a:rPr lang="en-US" dirty="0"/>
              <a:t>2D horizontal flow </a:t>
            </a:r>
            <a:r>
              <a:rPr lang="mr-IN" dirty="0"/>
              <a:t>–</a:t>
            </a:r>
            <a:r>
              <a:rPr lang="en-US" dirty="0"/>
              <a:t> an extension of St.Venant-type formulation</a:t>
            </a:r>
            <a:endParaRPr lang="en-US" dirty="0"/>
          </a:p>
          <a:p>
            <a:r>
              <a:rPr lang="en-US" dirty="0"/>
              <a:t>Assume:  Hydrostatic pressure distribution; constant density; planar dimension (x,y) much larger then vertical dimension (z)</a:t>
            </a:r>
          </a:p>
          <a:p>
            <a:r>
              <a:rPr lang="en-US" dirty="0"/>
              <a:t>\cite{DHM-report}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79" y="1987176"/>
            <a:ext cx="4620786" cy="46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362733"/>
            <a:ext cx="4338982" cy="3636511"/>
          </a:xfrm>
        </p:spPr>
        <p:txBody>
          <a:bodyPr/>
          <a:lstStyle/>
          <a:p>
            <a:r>
              <a:rPr lang="en-US" dirty="0"/>
              <a:t>Sketch of a computational cell</a:t>
            </a:r>
          </a:p>
          <a:p>
            <a:r>
              <a:rPr lang="en-US" dirty="0"/>
              <a:t>x, y directions shown, z is up.</a:t>
            </a:r>
          </a:p>
          <a:p>
            <a:r>
              <a:rPr lang="en-US" dirty="0"/>
              <a:t>Within the cell, average flow depth is h</a:t>
            </a:r>
          </a:p>
          <a:p>
            <a:r>
              <a:rPr lang="en-US" dirty="0"/>
              <a:t>On the 4 cell faces, are the flux terms Q, shown here as series expansions about the cell center.</a:t>
            </a:r>
          </a:p>
          <a:p>
            <a:r>
              <a:rPr lang="en-US" dirty="0"/>
              <a:t>Apply continunity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79" y="1987176"/>
            <a:ext cx="4620786" cy="46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9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362733"/>
            <a:ext cx="4338982" cy="3636511"/>
          </a:xfrm>
        </p:spPr>
        <p:txBody>
          <a:bodyPr/>
          <a:lstStyle/>
          <a:p>
            <a:r>
              <a:rPr lang="en-US" dirty="0"/>
              <a:t>Sketch of a computational cell</a:t>
            </a:r>
          </a:p>
          <a:p>
            <a:r>
              <a:rPr lang="en-US" dirty="0"/>
              <a:t>x, y directions shown, z is up.</a:t>
            </a:r>
          </a:p>
          <a:p>
            <a:r>
              <a:rPr lang="en-US" dirty="0"/>
              <a:t>Within the cell, average flow depth is h</a:t>
            </a:r>
          </a:p>
          <a:p>
            <a:r>
              <a:rPr lang="en-US" dirty="0"/>
              <a:t>On the 4 cell faces, are the flux terms Q, shown here as series expansions about the cell center.</a:t>
            </a:r>
          </a:p>
          <a:p>
            <a:r>
              <a:rPr lang="en-US" dirty="0"/>
              <a:t>Apply continunity principle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79" y="1987176"/>
            <a:ext cx="4620786" cy="46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9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54701" y="4590597"/>
            <a:ext cx="2512711" cy="21329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138615"/>
            <a:ext cx="4338982" cy="3636511"/>
          </a:xfrm>
        </p:spPr>
        <p:txBody>
          <a:bodyPr/>
          <a:lstStyle/>
          <a:p>
            <a:r>
              <a:rPr lang="en-US" dirty="0"/>
              <a:t>Apply continunity principle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88" y="2362733"/>
            <a:ext cx="5285729" cy="42070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784" y="2704353"/>
            <a:ext cx="4667687" cy="1523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47640"/>
              </p:ext>
            </p:extLst>
          </p:nvPr>
        </p:nvGraphicFramePr>
        <p:xfrm>
          <a:off x="480976" y="2704353"/>
          <a:ext cx="4315142" cy="1389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498600" imgH="482600" progId="Equation.3">
                  <p:embed/>
                </p:oleObj>
              </mc:Choice>
              <mc:Fallback>
                <p:oleObj name="Equation" r:id="rId5" imgW="1498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976" y="2704353"/>
                        <a:ext cx="4315142" cy="1389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54753"/>
              </p:ext>
            </p:extLst>
          </p:nvPr>
        </p:nvGraphicFramePr>
        <p:xfrm>
          <a:off x="2133626" y="4590597"/>
          <a:ext cx="2107987" cy="202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927100" imgH="889000" progId="Equation.3">
                  <p:embed/>
                </p:oleObj>
              </mc:Choice>
              <mc:Fallback>
                <p:oleObj name="Equation" r:id="rId7" imgW="9271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26" y="4590597"/>
                        <a:ext cx="2107987" cy="2023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1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138615"/>
            <a:ext cx="4338982" cy="3636511"/>
          </a:xfrm>
        </p:spPr>
        <p:txBody>
          <a:bodyPr/>
          <a:lstStyle/>
          <a:p>
            <a:r>
              <a:rPr lang="en-US" dirty="0"/>
              <a:t>Momentum-x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Momentum-y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06" y="1994633"/>
            <a:ext cx="2680593" cy="2689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273" y="4694555"/>
            <a:ext cx="2698713" cy="2147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783" y="2704353"/>
            <a:ext cx="7171865" cy="1320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60568"/>
              </p:ext>
            </p:extLst>
          </p:nvPr>
        </p:nvGraphicFramePr>
        <p:xfrm>
          <a:off x="444720" y="2704353"/>
          <a:ext cx="6927630" cy="125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2870200" imgH="520700" progId="Equation.3">
                  <p:embed/>
                </p:oleObj>
              </mc:Choice>
              <mc:Fallback>
                <p:oleObj name="Equation" r:id="rId6" imgW="28702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720" y="2704353"/>
                        <a:ext cx="6927630" cy="1256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92783" y="5082666"/>
            <a:ext cx="7171865" cy="1320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9286"/>
              </p:ext>
            </p:extLst>
          </p:nvPr>
        </p:nvGraphicFramePr>
        <p:xfrm>
          <a:off x="412750" y="5146675"/>
          <a:ext cx="695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2882900" imgH="520700" progId="Equation.3">
                  <p:embed/>
                </p:oleObj>
              </mc:Choice>
              <mc:Fallback>
                <p:oleObj name="Equation" r:id="rId8" imgW="2882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750" y="5146675"/>
                        <a:ext cx="695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3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138615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DHM moniker comes from next few steps, where the momentum terms are converted into linear-flux law terms so the equations of motion can be placed directly into continunity and a diffusion equation results.</a:t>
            </a:r>
          </a:p>
          <a:p>
            <a:r>
              <a:rPr lang="en-US" dirty="0"/>
              <a:t>The PDE is pretty non-linear, but the construction allows use of very stable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957595"/>
              </p:ext>
            </p:extLst>
          </p:nvPr>
        </p:nvGraphicFramePr>
        <p:xfrm>
          <a:off x="5714638" y="4060878"/>
          <a:ext cx="6927630" cy="1256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870200" imgH="520700" progId="Equation.3">
                  <p:embed/>
                </p:oleObj>
              </mc:Choice>
              <mc:Fallback>
                <p:oleObj name="Equation" r:id="rId4" imgW="28702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4638" y="4060878"/>
                        <a:ext cx="6927630" cy="1256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225095"/>
              </p:ext>
            </p:extLst>
          </p:nvPr>
        </p:nvGraphicFramePr>
        <p:xfrm>
          <a:off x="8992449" y="5317060"/>
          <a:ext cx="695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2882900" imgH="520700" progId="Equation.3">
                  <p:embed/>
                </p:oleObj>
              </mc:Choice>
              <mc:Fallback>
                <p:oleObj name="Equation" r:id="rId6" imgW="2882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2449" y="5317060"/>
                        <a:ext cx="695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2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0199" y="3368418"/>
            <a:ext cx="6559550" cy="194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138615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First divide momentum by gh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6888"/>
              </p:ext>
            </p:extLst>
          </p:nvPr>
        </p:nvGraphicFramePr>
        <p:xfrm>
          <a:off x="1010198" y="3383908"/>
          <a:ext cx="65595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2717800" imgH="749300" progId="Equation.3">
                  <p:embed/>
                </p:oleObj>
              </mc:Choice>
              <mc:Fallback>
                <p:oleObj name="Equation" r:id="rId4" imgW="27178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198" y="3383908"/>
                        <a:ext cx="6559550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00970"/>
              </p:ext>
            </p:extLst>
          </p:nvPr>
        </p:nvGraphicFramePr>
        <p:xfrm>
          <a:off x="8992449" y="5317060"/>
          <a:ext cx="6959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6" imgW="2882900" imgH="520700" progId="Equation.3">
                  <p:embed/>
                </p:oleObj>
              </mc:Choice>
              <mc:Fallback>
                <p:oleObj name="Equation" r:id="rId6" imgW="2882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2449" y="5317060"/>
                        <a:ext cx="6959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0199" y="3368418"/>
            <a:ext cx="6559550" cy="1948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55B3E-0494-304A-A513-B82F65CC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Diffusion Hydrodynamic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4DBDF4-1CFA-B64C-8DA9-92E4E92B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2138615"/>
            <a:ext cx="10110878" cy="3636511"/>
          </a:xfrm>
        </p:spPr>
        <p:txBody>
          <a:bodyPr>
            <a:normAutofit/>
          </a:bodyPr>
          <a:lstStyle/>
          <a:p>
            <a:r>
              <a:rPr lang="en-US" dirty="0"/>
              <a:t>First divide momentum by gh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15108"/>
              </p:ext>
            </p:extLst>
          </p:nvPr>
        </p:nvGraphicFramePr>
        <p:xfrm>
          <a:off x="995363" y="3384550"/>
          <a:ext cx="65897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2730500" imgH="749300" progId="Equation.3">
                  <p:embed/>
                </p:oleObj>
              </mc:Choice>
              <mc:Fallback>
                <p:oleObj name="Equation" r:id="rId4" imgW="27305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3384550"/>
                        <a:ext cx="6589712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29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276</TotalTime>
  <Words>1089</Words>
  <Application>Microsoft Macintosh PowerPoint</Application>
  <PresentationFormat>Custom</PresentationFormat>
  <Paragraphs>139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Quotable</vt:lpstr>
      <vt:lpstr>Microsoft Equation</vt:lpstr>
      <vt:lpstr>CE 5362 Surface Water Modeling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  <vt:lpstr>2D Diffusion Hydrodynamic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5362 Surface Water Modeling</dc:title>
  <dc:creator>Cleveland, Theodore</dc:creator>
  <cp:lastModifiedBy>theodore cleveland</cp:lastModifiedBy>
  <cp:revision>61</cp:revision>
  <cp:lastPrinted>2020-01-29T17:07:07Z</cp:lastPrinted>
  <dcterms:created xsi:type="dcterms:W3CDTF">2020-01-15T18:01:13Z</dcterms:created>
  <dcterms:modified xsi:type="dcterms:W3CDTF">2020-04-06T16:18:05Z</dcterms:modified>
</cp:coreProperties>
</file>