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Grid="0" snapToObjects="1">
      <p:cViewPr varScale="1">
        <p:scale>
          <a:sx n="143" d="100"/>
          <a:sy n="143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27BC-3EF2-CD4F-854F-421B180F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B862-00DF-6448-986A-AE2F047F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algorithm</a:t>
            </a:r>
          </a:p>
          <a:p>
            <a:pPr lvl="1"/>
            <a:r>
              <a:rPr lang="en-US" dirty="0"/>
              <a:t>Why is it important?</a:t>
            </a:r>
          </a:p>
          <a:p>
            <a:r>
              <a:rPr lang="en-US" dirty="0"/>
              <a:t>Programming and Tools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Installing HEC-RAS; EFDC; </a:t>
            </a:r>
            <a:r>
              <a:rPr lang="en-US" dirty="0" err="1"/>
              <a:t>iRIC</a:t>
            </a:r>
            <a:r>
              <a:rPr lang="en-US" dirty="0"/>
              <a:t>; SWMM</a:t>
            </a:r>
          </a:p>
        </p:txBody>
      </p:sp>
    </p:spTree>
    <p:extLst>
      <p:ext uri="{BB962C8B-B14F-4D97-AF65-F5344CB8AC3E}">
        <p14:creationId xmlns:p14="http://schemas.microsoft.com/office/powerpoint/2010/main" val="8686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96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algorithm is a recipe. </a:t>
            </a:r>
          </a:p>
          <a:p>
            <a:pPr lvl="1"/>
            <a:r>
              <a:rPr lang="en-US" dirty="0"/>
              <a:t>An algorithm is a computational method or an ensemble of rules determining the order and form of numerical operations to be applied to a set of data </a:t>
            </a:r>
            <a:r>
              <a:rPr lang="en-US" b="1" i="1" dirty="0"/>
              <a:t>a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dirty="0"/>
              <a:t>, …) in order to </a:t>
            </a:r>
            <a:r>
              <a:rPr lang="en-US" dirty="0" err="1"/>
              <a:t>nd</a:t>
            </a:r>
            <a:r>
              <a:rPr lang="en-US" dirty="0"/>
              <a:t> a new set of values </a:t>
            </a:r>
            <a:r>
              <a:rPr lang="en-US" b="1" i="1" dirty="0"/>
              <a:t>x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1,</a:t>
            </a:r>
            <a:r>
              <a:rPr lang="en-US" i="1" dirty="0"/>
              <a:t> x</a:t>
            </a:r>
            <a:r>
              <a:rPr lang="en-US" i="1" baseline="-25000" dirty="0"/>
              <a:t>2</a:t>
            </a:r>
            <a:r>
              <a:rPr lang="en-US" dirty="0"/>
              <a:t> , … ) forming the solution of a problem.</a:t>
            </a:r>
          </a:p>
          <a:p>
            <a:pPr lvl="1"/>
            <a:r>
              <a:rPr lang="en-US" dirty="0"/>
              <a:t>An algorithmic procedure can be represented as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</a:t>
            </a:r>
            <a:r>
              <a:rPr lang="en-US" b="1" i="1" dirty="0"/>
              <a:t>x</a:t>
            </a:r>
            <a:r>
              <a:rPr lang="en-US" i="1" dirty="0"/>
              <a:t> = f(</a:t>
            </a:r>
            <a:r>
              <a:rPr lang="en-US" b="1" i="1" dirty="0"/>
              <a:t>a</a:t>
            </a:r>
            <a:r>
              <a:rPr lang="en-US" i="1" dirty="0"/>
              <a:t>)</a:t>
            </a:r>
          </a:p>
          <a:p>
            <a:r>
              <a:rPr lang="en-US" dirty="0"/>
              <a:t>From a practical perspective the main concern is that the algorithm is well posed: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solution exists for a given </a:t>
            </a:r>
            <a:r>
              <a:rPr lang="en-US" b="1" i="1" dirty="0"/>
              <a:t>a</a:t>
            </a:r>
            <a:r>
              <a:rPr lang="en-US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computation must lead to a single solution for </a:t>
            </a:r>
            <a:r>
              <a:rPr lang="en-US" b="1" i="1" dirty="0"/>
              <a:t>x</a:t>
            </a:r>
            <a:r>
              <a:rPr lang="en-US" dirty="0"/>
              <a:t> given </a:t>
            </a:r>
            <a:r>
              <a:rPr lang="en-US" b="1" i="1" dirty="0"/>
              <a:t>a</a:t>
            </a:r>
            <a:r>
              <a:rPr lang="en-US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results for x must be connected to the input a through the Lipschitz relation.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|</a:t>
            </a:r>
            <a:r>
              <a:rPr lang="en-US" dirty="0">
                <a:latin typeface="Symbol" pitchFamily="2" charset="2"/>
              </a:rPr>
              <a:t>d</a:t>
            </a:r>
            <a:r>
              <a:rPr lang="en-US" b="1" i="1" dirty="0"/>
              <a:t>a</a:t>
            </a:r>
            <a:r>
              <a:rPr lang="en-US" dirty="0"/>
              <a:t>| &lt;  </a:t>
            </a:r>
            <a:r>
              <a:rPr lang="en-US" dirty="0">
                <a:latin typeface="Symbol" pitchFamily="2" charset="2"/>
              </a:rPr>
              <a:t>h</a:t>
            </a:r>
            <a:r>
              <a:rPr lang="en-US" dirty="0"/>
              <a:t> then |</a:t>
            </a:r>
            <a:r>
              <a:rPr lang="en-US" dirty="0">
                <a:latin typeface="Symbol" pitchFamily="2" charset="2"/>
              </a:rPr>
              <a:t>d</a:t>
            </a:r>
            <a:r>
              <a:rPr lang="en-US" b="1" i="1" dirty="0"/>
              <a:t>x</a:t>
            </a:r>
            <a:r>
              <a:rPr lang="en-US" dirty="0"/>
              <a:t>| &lt; </a:t>
            </a:r>
            <a:r>
              <a:rPr lang="en-US" dirty="0" err="1"/>
              <a:t>M|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b="1" i="1" dirty="0" err="1"/>
              <a:t>a</a:t>
            </a:r>
            <a:r>
              <a:rPr lang="en-US" dirty="0"/>
              <a:t>|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where M is a bounded natural number, M = M(</a:t>
            </a:r>
            <a:r>
              <a:rPr lang="en-US" b="1" i="1" dirty="0" err="1"/>
              <a:t>a</a:t>
            </a:r>
            <a:r>
              <a:rPr lang="en-US" dirty="0" err="1"/>
              <a:t>,</a:t>
            </a:r>
            <a:r>
              <a:rPr lang="en-US" dirty="0" err="1">
                <a:latin typeface="Symbol" pitchFamily="2" charset="2"/>
              </a:rPr>
              <a:t>h</a:t>
            </a:r>
            <a:r>
              <a:rPr lang="en-US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6282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an algorithm is a recipe to take input data and produce output responses through some relationships.</a:t>
            </a:r>
          </a:p>
          <a:p>
            <a:r>
              <a:rPr lang="en-US" dirty="0"/>
              <a:t>If a well posed problem then each result is related to the inputs, </a:t>
            </a:r>
          </a:p>
          <a:p>
            <a:pPr lvl="1"/>
            <a:r>
              <a:rPr lang="en-US" dirty="0"/>
              <a:t>The same inputs (in an algorithm) should produce the same results (deterministic).</a:t>
            </a:r>
          </a:p>
          <a:p>
            <a:r>
              <a:rPr lang="en-US" dirty="0"/>
              <a:t>By the recipe analogy, if you follow the same recipe each time with the same raw materials then the cake should taste the same when it is baked.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0622-3950-9C4A-8109-F5A3C0E5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algorithm?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CDBE8A-AC63-F44E-9CAF-E1F208ED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that algorithm operates on data is procedure-oriented; </a:t>
            </a:r>
          </a:p>
          <a:p>
            <a:r>
              <a:rPr lang="en-US"/>
              <a:t>An algorithm that performs a task (generate response) based on states established by the data is object oriented</a:t>
            </a:r>
          </a:p>
          <a:p>
            <a:pPr lvl="1"/>
            <a:r>
              <a:rPr lang="en-US"/>
              <a:t>Both points of view are valid and equivalent.</a:t>
            </a:r>
          </a:p>
          <a:p>
            <a:r>
              <a:rPr lang="en-US"/>
              <a:t>Most computational hydraulics models are built (by a quirk of history) in a procedure oriented perspective.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1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0622-3950-9C4A-8109-F5A3C0E5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CDBE8A-AC63-F44E-9CAF-E1F208ED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A practicing modeler needs a toolkit -- these tools range from the actual computation engine (EPA-SWMM, HEC-RAS, FESWMS, HSPF, WSPRO, TR-20, etc.) to analysis tools for result interpretation (R, Excel) to actual programming tools (FORTRAN,PERL, etc.) to construct their own special purpose models or to test results from general purpose professional models.</a:t>
            </a:r>
          </a:p>
          <a:p>
            <a:r>
              <a:rPr lang="en-US" dirty="0"/>
              <a:t>Modeling is comprised of computation , interpretation,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8912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E62-3662-EE4E-AB90-4A716467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A351-AC22-4141-99BF-8C2D93F5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95" y="2482264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there fundamental reasons to mention programming:</a:t>
            </a:r>
          </a:p>
          <a:p>
            <a:r>
              <a:rPr lang="en-US" dirty="0"/>
              <a:t>Teaching someone else a subject or procedure forces the teacher to have a reasonable understanding of the subject or procedure. </a:t>
            </a:r>
          </a:p>
          <a:p>
            <a:pPr lvl="1"/>
            <a:r>
              <a:rPr lang="en-US" dirty="0"/>
              <a:t>Teaching a computer (by virtue of programming) forces a very deep understanding of the underlying algorithm.</a:t>
            </a:r>
          </a:p>
          <a:p>
            <a:r>
              <a:rPr lang="en-US" dirty="0"/>
              <a:t>You will encounter situations that general purpose programs are not designed to address; if you have a moderate ability to build your own tools when you need to, then you can. </a:t>
            </a:r>
          </a:p>
          <a:p>
            <a:pPr lvl="1"/>
            <a:r>
              <a:rPr lang="en-US" dirty="0"/>
              <a:t>In all likelihood, you will “trick" the professional program, but you cannot invent tricks unless you know a little bit about programming.</a:t>
            </a:r>
          </a:p>
          <a:p>
            <a:r>
              <a:rPr lang="en-US" dirty="0"/>
              <a:t>Programming a computer requires an algorithmic thought process -- this process is valuable in many other areas of engineering, hence the act of programming is good discipline for other problems you will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E411-E469-6C45-93F8-CD0A01B3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we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6D42-6D7D-614E-83CF-6639673A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HEC-HMS, SWMM</a:t>
            </a:r>
          </a:p>
          <a:p>
            <a:r>
              <a:rPr lang="en-US" dirty="0"/>
              <a:t>EFDC, </a:t>
            </a:r>
            <a:r>
              <a:rPr lang="en-US" dirty="0" err="1"/>
              <a:t>iRIC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3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80</TotalTime>
  <Words>629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Symbol</vt:lpstr>
      <vt:lpstr>Wingdings 2</vt:lpstr>
      <vt:lpstr>Quotable</vt:lpstr>
      <vt:lpstr>CE 5362 Surface Water Modeling</vt:lpstr>
      <vt:lpstr>Algorithms and Software</vt:lpstr>
      <vt:lpstr>What is an algorithm?</vt:lpstr>
      <vt:lpstr>What is an algorithm?</vt:lpstr>
      <vt:lpstr>What is an algorithm?</vt:lpstr>
      <vt:lpstr>Programming and Tools</vt:lpstr>
      <vt:lpstr>Why programming?</vt:lpstr>
      <vt:lpstr>Software we will need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Microsoft Office User</cp:lastModifiedBy>
  <cp:revision>21</cp:revision>
  <dcterms:created xsi:type="dcterms:W3CDTF">2020-01-15T18:01:13Z</dcterms:created>
  <dcterms:modified xsi:type="dcterms:W3CDTF">2020-01-27T17:25:35Z</dcterms:modified>
</cp:coreProperties>
</file>