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3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/>
    <p:restoredTop sz="94616"/>
  </p:normalViewPr>
  <p:slideViewPr>
    <p:cSldViewPr snapToGrid="0" snapToObjects="1">
      <p:cViewPr varScale="1">
        <p:scale>
          <a:sx n="137" d="100"/>
          <a:sy n="137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Characteristics for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Unsteady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9266582" cy="3636511"/>
          </a:xfrm>
        </p:spPr>
        <p:txBody>
          <a:bodyPr/>
          <a:lstStyle/>
          <a:p>
            <a:r>
              <a:rPr lang="en-US" dirty="0"/>
              <a:t>Unsteady flow where depth and discharge are changing in time and space</a:t>
            </a:r>
          </a:p>
          <a:p>
            <a:r>
              <a:rPr lang="en-US" dirty="0"/>
              <a:t>Illustrate the Lax Scheme to map the St. </a:t>
            </a:r>
            <a:r>
              <a:rPr lang="en-US" dirty="0" err="1"/>
              <a:t>Venant</a:t>
            </a:r>
            <a:r>
              <a:rPr lang="en-US" dirty="0"/>
              <a:t> Equations into a set of difference 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and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Continuity (here y is flow depth)</a:t>
            </a:r>
          </a:p>
          <a:p>
            <a:r>
              <a:rPr lang="en-US" dirty="0"/>
              <a:t>Momentum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1C1EE-7769-9B46-B841-5CBD3FCA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57957"/>
            <a:ext cx="2715558" cy="98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1A353-9921-4C4B-88BE-62E78EAD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7" y="3928270"/>
            <a:ext cx="4024779" cy="10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Continunity</a:t>
            </a:r>
            <a:r>
              <a:rPr lang="en-US" dirty="0"/>
              <a:t> and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11544290" cy="3636511"/>
          </a:xfrm>
        </p:spPr>
        <p:txBody>
          <a:bodyPr>
            <a:normAutofit/>
          </a:bodyPr>
          <a:lstStyle/>
          <a:p>
            <a:r>
              <a:rPr lang="en-US" dirty="0"/>
              <a:t>Mesh courant number:</a:t>
            </a:r>
          </a:p>
          <a:p>
            <a:endParaRPr lang="en-US" dirty="0"/>
          </a:p>
          <a:p>
            <a:r>
              <a:rPr lang="en-US" dirty="0"/>
              <a:t>Update formula for depth at each cell center from known velocities and depths at the current time level.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formula for velocity at each cell center from known velocities and depths at the current time level.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87E6-CABE-7A4B-BFB3-34B880B0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84" y="1998062"/>
            <a:ext cx="973875" cy="580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CDF68-61D7-A440-A0BB-AB1F086B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0" y="3400013"/>
            <a:ext cx="11544290" cy="68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FA937-014B-F841-AD8F-12109C99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00" y="4837099"/>
            <a:ext cx="11544290" cy="7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Update formulas handle interior nodes (cells)</a:t>
            </a:r>
          </a:p>
          <a:p>
            <a:r>
              <a:rPr lang="en-US" dirty="0"/>
              <a:t>Special considerations required at the boundaries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10C1D-EBCA-4442-8E3F-471033FA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5" y="1991768"/>
            <a:ext cx="6923315" cy="48029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107516-3CBC-3E49-BAC9-2C186D8E5DB9}"/>
              </a:ext>
            </a:extLst>
          </p:cNvPr>
          <p:cNvCxnSpPr/>
          <p:nvPr/>
        </p:nvCxnSpPr>
        <p:spPr>
          <a:xfrm>
            <a:off x="2444620" y="3918857"/>
            <a:ext cx="4469364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821A8-024A-E948-8613-F1757CCAAC62}"/>
              </a:ext>
            </a:extLst>
          </p:cNvPr>
          <p:cNvCxnSpPr/>
          <p:nvPr/>
        </p:nvCxnSpPr>
        <p:spPr>
          <a:xfrm>
            <a:off x="4497355" y="3760237"/>
            <a:ext cx="502920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0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1EB59-3111-3A44-BC8A-72831E53DD14}"/>
              </a:ext>
            </a:extLst>
          </p:cNvPr>
          <p:cNvSpPr/>
          <p:nvPr/>
        </p:nvSpPr>
        <p:spPr>
          <a:xfrm>
            <a:off x="5279116" y="2171541"/>
            <a:ext cx="5990342" cy="18512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9" y="2402312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Types of boundaries:  Specified stage (depth)</a:t>
            </a:r>
          </a:p>
          <a:p>
            <a:pPr lvl="1"/>
            <a:r>
              <a:rPr lang="en-US" dirty="0"/>
              <a:t>Compute velocity</a:t>
            </a:r>
          </a:p>
          <a:p>
            <a:pPr lvl="1"/>
            <a:r>
              <a:rPr lang="en-US" dirty="0"/>
              <a:t>Specified velocity</a:t>
            </a:r>
          </a:p>
          <a:p>
            <a:r>
              <a:rPr lang="en-US" dirty="0"/>
              <a:t>Specified velocity</a:t>
            </a:r>
          </a:p>
          <a:p>
            <a:pPr lvl="1"/>
            <a:r>
              <a:rPr lang="en-US" dirty="0"/>
              <a:t>Compute depth</a:t>
            </a:r>
          </a:p>
          <a:p>
            <a:pPr lvl="1"/>
            <a:r>
              <a:rPr lang="en-US" dirty="0"/>
              <a:t>Known depth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C66CC-81ED-6C47-AD63-9D5364ACA4DD}"/>
              </a:ext>
            </a:extLst>
          </p:cNvPr>
          <p:cNvSpPr/>
          <p:nvPr/>
        </p:nvSpPr>
        <p:spPr>
          <a:xfrm>
            <a:off x="5257802" y="2174033"/>
            <a:ext cx="461864" cy="18512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7E4A-740F-F84C-8444-1F9CB90BCC5F}"/>
              </a:ext>
            </a:extLst>
          </p:cNvPr>
          <p:cNvSpPr/>
          <p:nvPr/>
        </p:nvSpPr>
        <p:spPr>
          <a:xfrm>
            <a:off x="5719666" y="2174033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C4613-7147-4947-BA99-DC45D628420E}"/>
              </a:ext>
            </a:extLst>
          </p:cNvPr>
          <p:cNvSpPr/>
          <p:nvPr/>
        </p:nvSpPr>
        <p:spPr>
          <a:xfrm>
            <a:off x="6189304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2C0D8-A480-EC42-B8EC-9BFE382DAA26}"/>
              </a:ext>
            </a:extLst>
          </p:cNvPr>
          <p:cNvSpPr/>
          <p:nvPr/>
        </p:nvSpPr>
        <p:spPr>
          <a:xfrm>
            <a:off x="7575346" y="216159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5C2D7-3FB2-DB4B-B88D-ED836190AEB4}"/>
              </a:ext>
            </a:extLst>
          </p:cNvPr>
          <p:cNvSpPr/>
          <p:nvPr/>
        </p:nvSpPr>
        <p:spPr>
          <a:xfrm>
            <a:off x="7117420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ABC85-A2EF-5343-BBB8-0C83104BFE9F}"/>
              </a:ext>
            </a:extLst>
          </p:cNvPr>
          <p:cNvSpPr/>
          <p:nvPr/>
        </p:nvSpPr>
        <p:spPr>
          <a:xfrm>
            <a:off x="6657386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43F8B-E1F9-E34D-9098-BCD1C3CEAC78}"/>
              </a:ext>
            </a:extLst>
          </p:cNvPr>
          <p:cNvSpPr/>
          <p:nvPr/>
        </p:nvSpPr>
        <p:spPr>
          <a:xfrm>
            <a:off x="10352875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F5BFD-BF2F-FB42-AA64-104CF5BE20DB}"/>
              </a:ext>
            </a:extLst>
          </p:cNvPr>
          <p:cNvSpPr/>
          <p:nvPr/>
        </p:nvSpPr>
        <p:spPr>
          <a:xfrm>
            <a:off x="10807593" y="2171540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AF1ED-2102-584A-B080-E1A3E4B6BE0C}"/>
              </a:ext>
            </a:extLst>
          </p:cNvPr>
          <p:cNvSpPr/>
          <p:nvPr/>
        </p:nvSpPr>
        <p:spPr>
          <a:xfrm>
            <a:off x="8968123" y="2179003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82A094-5487-194E-A2FD-FAAA14368B3A}"/>
              </a:ext>
            </a:extLst>
          </p:cNvPr>
          <p:cNvSpPr/>
          <p:nvPr/>
        </p:nvSpPr>
        <p:spPr>
          <a:xfrm>
            <a:off x="8496856" y="2179004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38C9D-8E77-934C-9D7B-6B58B0B60AD1}"/>
              </a:ext>
            </a:extLst>
          </p:cNvPr>
          <p:cNvSpPr/>
          <p:nvPr/>
        </p:nvSpPr>
        <p:spPr>
          <a:xfrm>
            <a:off x="8035380" y="219144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1FF5E6-1BF2-6B47-BEBA-BA394EF6DFBA}"/>
              </a:ext>
            </a:extLst>
          </p:cNvPr>
          <p:cNvSpPr/>
          <p:nvPr/>
        </p:nvSpPr>
        <p:spPr>
          <a:xfrm>
            <a:off x="9434964" y="217154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D490E5-1B23-6742-B6E9-27BD635DA2A2}"/>
              </a:ext>
            </a:extLst>
          </p:cNvPr>
          <p:cNvSpPr/>
          <p:nvPr/>
        </p:nvSpPr>
        <p:spPr>
          <a:xfrm>
            <a:off x="9898157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37CAB-68C0-2245-AFAB-1DB45FDE08B1}"/>
              </a:ext>
            </a:extLst>
          </p:cNvPr>
          <p:cNvSpPr txBox="1"/>
          <p:nvPr/>
        </p:nvSpPr>
        <p:spPr>
          <a:xfrm>
            <a:off x="5760091" y="3662128"/>
            <a:ext cx="4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23E-F3DC-BD45-BF9F-C90902A979BE}"/>
              </a:ext>
            </a:extLst>
          </p:cNvPr>
          <p:cNvSpPr txBox="1"/>
          <p:nvPr/>
        </p:nvSpPr>
        <p:spPr>
          <a:xfrm>
            <a:off x="6249561" y="3646659"/>
            <a:ext cx="6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32FBC-5BB4-6842-90DE-B16FA18099A3}"/>
              </a:ext>
            </a:extLst>
          </p:cNvPr>
          <p:cNvSpPr txBox="1"/>
          <p:nvPr/>
        </p:nvSpPr>
        <p:spPr>
          <a:xfrm>
            <a:off x="7127411" y="3643466"/>
            <a:ext cx="8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EE558-7961-3E4C-BC25-1856AD42575D}"/>
              </a:ext>
            </a:extLst>
          </p:cNvPr>
          <p:cNvSpPr txBox="1"/>
          <p:nvPr/>
        </p:nvSpPr>
        <p:spPr>
          <a:xfrm>
            <a:off x="6749136" y="3643466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673F1-FB8C-B442-A79D-68D75844D9C0}"/>
              </a:ext>
            </a:extLst>
          </p:cNvPr>
          <p:cNvCxnSpPr/>
          <p:nvPr/>
        </p:nvCxnSpPr>
        <p:spPr>
          <a:xfrm>
            <a:off x="5719666" y="1926451"/>
            <a:ext cx="0" cy="28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CF2ECE-DB7B-D64B-9C2D-910BC075FC95}"/>
              </a:ext>
            </a:extLst>
          </p:cNvPr>
          <p:cNvSpPr txBox="1"/>
          <p:nvPr/>
        </p:nvSpPr>
        <p:spPr>
          <a:xfrm>
            <a:off x="5232144" y="4786603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</a:t>
            </a:r>
            <a:br>
              <a:rPr lang="en-US" dirty="0"/>
            </a:br>
            <a:r>
              <a:rPr lang="en-US" dirty="0"/>
              <a:t>Boundary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F1E778-C40B-5B41-A974-62FB437DC4D6}"/>
              </a:ext>
            </a:extLst>
          </p:cNvPr>
          <p:cNvCxnSpPr/>
          <p:nvPr/>
        </p:nvCxnSpPr>
        <p:spPr>
          <a:xfrm>
            <a:off x="10807593" y="1926450"/>
            <a:ext cx="0" cy="28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BF872F-7805-294D-AD9E-CDF937DA231F}"/>
              </a:ext>
            </a:extLst>
          </p:cNvPr>
          <p:cNvSpPr txBox="1"/>
          <p:nvPr/>
        </p:nvSpPr>
        <p:spPr>
          <a:xfrm>
            <a:off x="10229674" y="4796553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</a:t>
            </a:r>
            <a:br>
              <a:rPr lang="en-US" dirty="0"/>
            </a:br>
            <a:r>
              <a:rPr lang="en-US" dirty="0"/>
              <a:t>Boundary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6746E0-B1F7-CF4E-948B-18713BCE8BF0}"/>
              </a:ext>
            </a:extLst>
          </p:cNvPr>
          <p:cNvSpPr/>
          <p:nvPr/>
        </p:nvSpPr>
        <p:spPr>
          <a:xfrm>
            <a:off x="7029397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5ED92DA-9C7B-FF48-9AEF-73D172FCFA7C}"/>
              </a:ext>
            </a:extLst>
          </p:cNvPr>
          <p:cNvSpPr/>
          <p:nvPr/>
        </p:nvSpPr>
        <p:spPr>
          <a:xfrm>
            <a:off x="6545302" y="2952823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433D12B-F934-C64F-AE05-9E608A69C070}"/>
              </a:ext>
            </a:extLst>
          </p:cNvPr>
          <p:cNvSpPr/>
          <p:nvPr/>
        </p:nvSpPr>
        <p:spPr>
          <a:xfrm>
            <a:off x="6073193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99E50D-1B2F-AE46-86F1-2846E282DA42}"/>
              </a:ext>
            </a:extLst>
          </p:cNvPr>
          <p:cNvSpPr/>
          <p:nvPr/>
        </p:nvSpPr>
        <p:spPr>
          <a:xfrm>
            <a:off x="5601084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298A8B9-F487-184F-B95D-05F7F7F229D3}"/>
              </a:ext>
            </a:extLst>
          </p:cNvPr>
          <p:cNvSpPr/>
          <p:nvPr/>
        </p:nvSpPr>
        <p:spPr>
          <a:xfrm>
            <a:off x="7477209" y="2962166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01AA0A1-40A4-3944-A474-2A6BB4D31E22}"/>
              </a:ext>
            </a:extLst>
          </p:cNvPr>
          <p:cNvSpPr/>
          <p:nvPr/>
        </p:nvSpPr>
        <p:spPr>
          <a:xfrm>
            <a:off x="10707956" y="2946604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9" y="2402312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Types of boundaries:  Specified stage (depth)</a:t>
            </a:r>
          </a:p>
          <a:p>
            <a:pPr lvl="1"/>
            <a:r>
              <a:rPr lang="en-US" dirty="0"/>
              <a:t>Compute velocity</a:t>
            </a:r>
          </a:p>
          <a:p>
            <a:pPr lvl="1"/>
            <a:r>
              <a:rPr lang="en-US" dirty="0"/>
              <a:t>Specified velocity</a:t>
            </a:r>
          </a:p>
          <a:p>
            <a:r>
              <a:rPr lang="en-US" dirty="0"/>
              <a:t>Specified velocity</a:t>
            </a:r>
          </a:p>
          <a:p>
            <a:pPr lvl="1"/>
            <a:r>
              <a:rPr lang="en-US" dirty="0"/>
              <a:t>Compute depth</a:t>
            </a:r>
          </a:p>
          <a:p>
            <a:pPr lvl="1"/>
            <a:r>
              <a:rPr lang="en-US" dirty="0"/>
              <a:t>Known depth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7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226</TotalTime>
  <Words>188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CE 5362 Surface Water Modeling</vt:lpstr>
      <vt:lpstr>Unsteady Flow</vt:lpstr>
      <vt:lpstr>Continuity and Momentum</vt:lpstr>
      <vt:lpstr>Continunity and Momentum</vt:lpstr>
      <vt:lpstr>Boundary Conditions</vt:lpstr>
      <vt:lpstr>Boundary Conditions</vt:lpstr>
      <vt:lpstr>Characteristic Curves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Cleveland, Theodore</cp:lastModifiedBy>
  <cp:revision>64</cp:revision>
  <cp:lastPrinted>2020-01-29T17:07:07Z</cp:lastPrinted>
  <dcterms:created xsi:type="dcterms:W3CDTF">2020-01-15T18:01:13Z</dcterms:created>
  <dcterms:modified xsi:type="dcterms:W3CDTF">2020-02-19T17:48:07Z</dcterms:modified>
</cp:coreProperties>
</file>