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256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13"/>
    <p:restoredTop sz="94616"/>
  </p:normalViewPr>
  <p:slideViewPr>
    <p:cSldViewPr snapToGrid="0" snapToObjects="1">
      <p:cViewPr varScale="1">
        <p:scale>
          <a:sx n="112" d="100"/>
          <a:sy n="112" d="100"/>
        </p:scale>
        <p:origin x="208" y="9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7A746C-ADEA-2E4B-9789-FB5BD97F64A0}" type="datetimeFigureOut">
              <a:rPr lang="en-US" smtClean="0"/>
              <a:t>2/12/20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4200B3-2115-D944-AB90-ED288991A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7654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If the same inputs (in an algorithm) produce different results, but similar statistical behavior (stochastic)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4200B3-2115-D944-AB90-ED288991AC0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3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2/12/20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2/12/20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2/12/20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2/12/20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2/12/20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2/12/20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2/12/20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2/12/20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2/12/20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2/12/20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2/12/20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2/12/20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2/12/20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2/12/20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2/12/20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40506-66F5-4445-A72C-941FD602C2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CE 5362 Surface Water Modeling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1BD262-2FFC-FA4E-BCCE-649C3CFD53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1D/2D Hydrodynamic Models</a:t>
            </a:r>
          </a:p>
        </p:txBody>
      </p:sp>
    </p:spTree>
    <p:extLst>
      <p:ext uri="{BB962C8B-B14F-4D97-AF65-F5344CB8AC3E}">
        <p14:creationId xmlns:p14="http://schemas.microsoft.com/office/powerpoint/2010/main" val="14158295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ECA0D-CB3B-5C42-9BC9-A8F4907EC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Continunity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2FB35-B9FB-2E45-B077-BA312827F7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817" y="932413"/>
            <a:ext cx="4398747" cy="3636511"/>
          </a:xfrm>
        </p:spPr>
        <p:txBody>
          <a:bodyPr>
            <a:normAutofit/>
          </a:bodyPr>
          <a:lstStyle/>
          <a:p>
            <a:r>
              <a:rPr lang="en-US" dirty="0"/>
              <a:t>Then replace the space derivatives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961514-1EA1-6947-BDAD-EC617FFB2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72" y="3023516"/>
            <a:ext cx="6261100" cy="11811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3BA0DA6-1DBA-FA41-8CB0-ACE2AD55B9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390" y="5147310"/>
            <a:ext cx="8597900" cy="1181100"/>
          </a:xfrm>
          <a:prstGeom prst="rect">
            <a:avLst/>
          </a:prstGeom>
        </p:spPr>
      </p:pic>
      <p:sp>
        <p:nvSpPr>
          <p:cNvPr id="9" name="Down Arrow 8">
            <a:extLst>
              <a:ext uri="{FF2B5EF4-FFF2-40B4-BE49-F238E27FC236}">
                <a16:creationId xmlns:a16="http://schemas.microsoft.com/office/drawing/2014/main" id="{BCEF91C3-1A19-BD45-8CE9-83BA17112CBA}"/>
              </a:ext>
            </a:extLst>
          </p:cNvPr>
          <p:cNvSpPr/>
          <p:nvPr/>
        </p:nvSpPr>
        <p:spPr>
          <a:xfrm rot="1314714">
            <a:off x="6415629" y="3984167"/>
            <a:ext cx="422910" cy="12115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E7293450-63D0-C64B-8D86-D600CEA6E368}"/>
              </a:ext>
            </a:extLst>
          </p:cNvPr>
          <p:cNvSpPr/>
          <p:nvPr/>
        </p:nvSpPr>
        <p:spPr>
          <a:xfrm rot="20111535">
            <a:off x="8125496" y="4042634"/>
            <a:ext cx="484632" cy="12666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0433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ECA0D-CB3B-5C42-9BC9-A8F4907EC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2FB35-B9FB-2E45-B077-BA312827F7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900" y="1926451"/>
            <a:ext cx="4398747" cy="3636511"/>
          </a:xfrm>
        </p:spPr>
        <p:txBody>
          <a:bodyPr>
            <a:normAutofit/>
          </a:bodyPr>
          <a:lstStyle/>
          <a:p>
            <a:r>
              <a:rPr lang="en-US" dirty="0"/>
              <a:t>then the spatial averages for the remaining terms.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3359CE-9707-404F-9548-08EA2807FC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4510" y="2136318"/>
            <a:ext cx="7413240" cy="101836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046A3DC-21A9-694A-B21B-34A57F898F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698" y="4483370"/>
            <a:ext cx="11748922" cy="124306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030941E-33A9-1043-8628-4E038F38C105}"/>
              </a:ext>
            </a:extLst>
          </p:cNvPr>
          <p:cNvCxnSpPr/>
          <p:nvPr/>
        </p:nvCxnSpPr>
        <p:spPr>
          <a:xfrm flipH="1">
            <a:off x="4857750" y="2891790"/>
            <a:ext cx="3028950" cy="192024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0CB2B6E-5EF7-0E48-9860-F59D071BE680}"/>
              </a:ext>
            </a:extLst>
          </p:cNvPr>
          <p:cNvCxnSpPr/>
          <p:nvPr/>
        </p:nvCxnSpPr>
        <p:spPr>
          <a:xfrm flipH="1">
            <a:off x="8983980" y="2743200"/>
            <a:ext cx="948690" cy="206883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69476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ECA0D-CB3B-5C42-9BC9-A8F4907EC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Continunity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2FB35-B9FB-2E45-B077-BA312827F7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501" y="2073213"/>
            <a:ext cx="4398747" cy="3636511"/>
          </a:xfrm>
        </p:spPr>
        <p:txBody>
          <a:bodyPr>
            <a:normAutofit/>
          </a:bodyPr>
          <a:lstStyle/>
          <a:p>
            <a:r>
              <a:rPr lang="en-US" dirty="0"/>
              <a:t>Next multiply by </a:t>
            </a:r>
            <a:r>
              <a:rPr lang="en-US" i="1" dirty="0">
                <a:latin typeface="Symbol" pitchFamily="2" charset="2"/>
              </a:rPr>
              <a:t>D</a:t>
            </a:r>
            <a:r>
              <a:rPr lang="en-US" i="1" dirty="0"/>
              <a:t>t</a:t>
            </a:r>
          </a:p>
          <a:p>
            <a:endParaRPr lang="en-US" i="1" dirty="0"/>
          </a:p>
          <a:p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r>
              <a:rPr lang="en-US" dirty="0"/>
              <a:t>Move the time level </a:t>
            </a:r>
            <a:r>
              <a:rPr lang="en-US" i="1" dirty="0"/>
              <a:t>t</a:t>
            </a:r>
            <a:r>
              <a:rPr lang="en-US" dirty="0"/>
              <a:t> term to the right hand side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305CC77-590B-6D4C-BFB2-AB40C3407271}"/>
              </a:ext>
            </a:extLst>
          </p:cNvPr>
          <p:cNvGrpSpPr/>
          <p:nvPr/>
        </p:nvGrpSpPr>
        <p:grpSpPr>
          <a:xfrm>
            <a:off x="497204" y="3054521"/>
            <a:ext cx="11197590" cy="939818"/>
            <a:chOff x="497204" y="3054521"/>
            <a:chExt cx="11197590" cy="93981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DB99C8A-CF1F-904D-8BD3-EAF4FE26BC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7204" y="3054521"/>
              <a:ext cx="11197590" cy="939818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1B9BE52-B6EE-E54D-AA32-1DBCC0E4DB63}"/>
                </a:ext>
              </a:extLst>
            </p:cNvPr>
            <p:cNvSpPr/>
            <p:nvPr/>
          </p:nvSpPr>
          <p:spPr>
            <a:xfrm>
              <a:off x="4046220" y="3268980"/>
              <a:ext cx="388620" cy="560070"/>
            </a:xfrm>
            <a:prstGeom prst="rect">
              <a:avLst/>
            </a:prstGeom>
            <a:solidFill>
              <a:srgbClr val="FFFF00">
                <a:alpha val="34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3263DCC-526F-E64F-92DD-108169D1171F}"/>
                </a:ext>
              </a:extLst>
            </p:cNvPr>
            <p:cNvSpPr/>
            <p:nvPr/>
          </p:nvSpPr>
          <p:spPr>
            <a:xfrm>
              <a:off x="7983856" y="3268980"/>
              <a:ext cx="388620" cy="560070"/>
            </a:xfrm>
            <a:prstGeom prst="rect">
              <a:avLst/>
            </a:prstGeom>
            <a:solidFill>
              <a:srgbClr val="FFFF00">
                <a:alpha val="34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44E93597-B3CE-7742-8113-477F2227F9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474" y="5126032"/>
            <a:ext cx="11449050" cy="960923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E177A685-7CF8-5D47-A4C0-9E00BEAB54D3}"/>
              </a:ext>
            </a:extLst>
          </p:cNvPr>
          <p:cNvSpPr/>
          <p:nvPr/>
        </p:nvSpPr>
        <p:spPr>
          <a:xfrm>
            <a:off x="628650" y="5364308"/>
            <a:ext cx="845820" cy="278344"/>
          </a:xfrm>
          <a:prstGeom prst="ellipse">
            <a:avLst/>
          </a:prstGeom>
          <a:solidFill>
            <a:srgbClr val="FFFF00">
              <a:alpha val="2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0619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ECA0D-CB3B-5C42-9BC9-A8F4907EC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Continunity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2FB35-B9FB-2E45-B077-BA312827F7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900" y="1926451"/>
            <a:ext cx="4398747" cy="3636511"/>
          </a:xfrm>
        </p:spPr>
        <p:txBody>
          <a:bodyPr>
            <a:normAutofit/>
          </a:bodyPr>
          <a:lstStyle/>
          <a:p>
            <a:r>
              <a:rPr lang="en-US" dirty="0"/>
              <a:t>Rename the mesh courant number and simplify</a:t>
            </a:r>
          </a:p>
          <a:p>
            <a:r>
              <a:rPr lang="en-US" dirty="0"/>
              <a:t>The result is an update formula for depth at each cell center from known velocities and depths at the current time level.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9587E6-CABE-7A4B-BFB3-34B880B03B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4709" y="2632545"/>
            <a:ext cx="973875" cy="5803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A4CDF68-61D7-A440-A0BB-AB1F086B37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900" y="4702618"/>
            <a:ext cx="11544290" cy="689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8583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ECA0D-CB3B-5C42-9BC9-A8F4907EC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Continunity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2FB35-B9FB-2E45-B077-BA312827F7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900" y="1926451"/>
            <a:ext cx="4398747" cy="363651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Starting with the PDE,</a:t>
            </a:r>
          </a:p>
          <a:p>
            <a:r>
              <a:rPr lang="en-US"/>
              <a:t>first </a:t>
            </a:r>
            <a:r>
              <a:rPr lang="en-US" dirty="0"/>
              <a:t>replace the time derivative</a:t>
            </a:r>
          </a:p>
          <a:p>
            <a:r>
              <a:rPr lang="en-US" dirty="0"/>
              <a:t>then replace the space derivatives</a:t>
            </a:r>
          </a:p>
          <a:p>
            <a:r>
              <a:rPr lang="en-US" dirty="0"/>
              <a:t>then the spatial averages for the remaining terms.</a:t>
            </a:r>
          </a:p>
          <a:p>
            <a:r>
              <a:rPr lang="en-US" dirty="0"/>
              <a:t>Next multiply by t</a:t>
            </a:r>
          </a:p>
          <a:p>
            <a:r>
              <a:rPr lang="en-US" dirty="0"/>
              <a:t>Move the time level t term to the right hand side</a:t>
            </a:r>
          </a:p>
          <a:p>
            <a:r>
              <a:rPr lang="en-US" dirty="0"/>
              <a:t>Rename the constant t</a:t>
            </a:r>
          </a:p>
          <a:p>
            <a:r>
              <a:rPr lang="en-US" dirty="0"/>
              <a:t>2x = r and simplify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343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55B3E-0494-304A-A513-B82F65CC8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Unsteady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DBDF4-1CFA-B64C-8DA9-92E4E92B6E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489" y="2213322"/>
            <a:ext cx="9266582" cy="3636511"/>
          </a:xfrm>
        </p:spPr>
        <p:txBody>
          <a:bodyPr/>
          <a:lstStyle/>
          <a:p>
            <a:r>
              <a:rPr lang="en-US" dirty="0"/>
              <a:t>Unsteady flow where depth and discharge are changing in time and space</a:t>
            </a:r>
          </a:p>
          <a:p>
            <a:r>
              <a:rPr lang="en-US" dirty="0"/>
              <a:t>Illustrate the Lax Scheme to map the St. </a:t>
            </a:r>
            <a:r>
              <a:rPr lang="en-US" dirty="0" err="1"/>
              <a:t>Venant</a:t>
            </a:r>
            <a:r>
              <a:rPr lang="en-US" dirty="0"/>
              <a:t> Equations into a set of difference equations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025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ECA0D-CB3B-5C42-9BC9-A8F4907EC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Continuity and Momentum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2FB35-B9FB-2E45-B077-BA312827F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Continuity (here y is flow depth)</a:t>
            </a:r>
          </a:p>
          <a:p>
            <a:r>
              <a:rPr lang="en-US" dirty="0"/>
              <a:t>Momentum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E1C1EE-7769-9B46-B841-5CBD3FCA56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600" y="2757957"/>
            <a:ext cx="2715558" cy="9801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BE1A353-9921-4C4B-88BE-62E78EAD0C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7387" y="3928270"/>
            <a:ext cx="4024779" cy="1044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619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ECA0D-CB3B-5C42-9BC9-A8F4907EC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 from the Physical to Computational Domain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2FB35-B9FB-2E45-B077-BA312827F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Physical domain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Computational (Spatial) Domain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AE05C7-1FAA-BD49-80E5-452DEBD196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1271" y="2078852"/>
            <a:ext cx="6828180" cy="20354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156F07C-98CA-3844-A186-9FB0A314D0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1271" y="4400711"/>
            <a:ext cx="6828180" cy="2197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962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ECA0D-CB3B-5C42-9BC9-A8F4907EC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 from the Physical to Computational Domain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2FB35-B9FB-2E45-B077-BA312827F7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0830" y="2589840"/>
            <a:ext cx="4398747" cy="3636511"/>
          </a:xfrm>
        </p:spPr>
        <p:txBody>
          <a:bodyPr/>
          <a:lstStyle/>
          <a:p>
            <a:r>
              <a:rPr lang="en-US" dirty="0"/>
              <a:t>Physical domain –Cross Sections</a:t>
            </a:r>
          </a:p>
          <a:p>
            <a:r>
              <a:rPr lang="en-US" dirty="0"/>
              <a:t>Correspond to each end of a reach</a:t>
            </a:r>
          </a:p>
          <a:p>
            <a:pPr lvl="1"/>
            <a:r>
              <a:rPr lang="en-US" dirty="0"/>
              <a:t>Could also be an average for a reach</a:t>
            </a:r>
          </a:p>
          <a:p>
            <a:endParaRPr lang="en-US" dirty="0"/>
          </a:p>
          <a:p>
            <a:r>
              <a:rPr lang="en-US" dirty="0"/>
              <a:t>Left is referenced to looking downstream (convention all over the world)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42A9AD-8650-7946-9F70-0F158D1C4F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7459" y="2222287"/>
            <a:ext cx="6562166" cy="4141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161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ECA0D-CB3B-5C42-9BC9-A8F4907EC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 from the Physical to Computational Domain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2FB35-B9FB-2E45-B077-BA312827F7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0830" y="2589840"/>
            <a:ext cx="4398747" cy="3636511"/>
          </a:xfrm>
        </p:spPr>
        <p:txBody>
          <a:bodyPr/>
          <a:lstStyle/>
          <a:p>
            <a:r>
              <a:rPr lang="en-US" dirty="0"/>
              <a:t>Computational domain “indexing”</a:t>
            </a:r>
          </a:p>
          <a:p>
            <a:pPr lvl="1"/>
            <a:r>
              <a:rPr lang="en-US" dirty="0"/>
              <a:t>Depth and velocity not always at same location</a:t>
            </a:r>
          </a:p>
          <a:p>
            <a:pPr lvl="1"/>
            <a:r>
              <a:rPr lang="en-US" dirty="0"/>
              <a:t>Usually depth a cell center, velocity at cell interface</a:t>
            </a:r>
          </a:p>
          <a:p>
            <a:r>
              <a:rPr lang="en-US" dirty="0"/>
              <a:t>Problematic only at boundaries and when plotting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F2051B-2556-F749-BCAD-E468F15797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3969" y="2143780"/>
            <a:ext cx="6497391" cy="4409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72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ECA0D-CB3B-5C42-9BC9-A8F4907EC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the Difference Equations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2FB35-B9FB-2E45-B077-BA312827F7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900" y="1926451"/>
            <a:ext cx="4398747" cy="3636511"/>
          </a:xfrm>
        </p:spPr>
        <p:txBody>
          <a:bodyPr/>
          <a:lstStyle/>
          <a:p>
            <a:r>
              <a:rPr lang="en-US" dirty="0"/>
              <a:t>First order time difference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Lax replaced the known value with a spatial average for both depth and velocity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03B40B-85CE-8B4F-A8D4-BE4B712BA2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6324" y="2045073"/>
            <a:ext cx="2432418" cy="8074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3F52A9-3688-8B42-A2A3-CF431CAFD6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3614" y="3347571"/>
            <a:ext cx="4635500" cy="1041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654196A-A448-E846-BFE2-013972C2DC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3614" y="4782489"/>
            <a:ext cx="4635500" cy="104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870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ECA0D-CB3B-5C42-9BC9-A8F4907EC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the Difference Equations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2FB35-B9FB-2E45-B077-BA312827F7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900" y="1926451"/>
            <a:ext cx="4398747" cy="3636511"/>
          </a:xfrm>
        </p:spPr>
        <p:txBody>
          <a:bodyPr/>
          <a:lstStyle/>
          <a:p>
            <a:r>
              <a:rPr lang="en-US" dirty="0"/>
              <a:t>Centered difference in space</a:t>
            </a:r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Lax used centered differences for the spatial derivatives</a:t>
            </a:r>
          </a:p>
          <a:p>
            <a:pPr lvl="1"/>
            <a:r>
              <a:rPr lang="en-US" dirty="0"/>
              <a:t>Lax also used spatial averages for the depth-area and slope functions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02F3C9-56F7-204D-8F34-8A8D5DCD1D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9675" y="2059028"/>
            <a:ext cx="2608730" cy="7662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EC544F4-F6CB-B84D-830D-979AFC9362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1647" y="3427979"/>
            <a:ext cx="2156758" cy="6334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3F7AF5F-DE9B-7D4A-A05B-10C5ECE2B2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6269" y="4304775"/>
            <a:ext cx="2210547" cy="7188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16AE6DC-3C58-5947-A077-B148F94675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0386" y="5702246"/>
            <a:ext cx="2255927" cy="733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994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ECA0D-CB3B-5C42-9BC9-A8F4907EC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2FB35-B9FB-2E45-B077-BA312827F7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3583" y="2607769"/>
            <a:ext cx="4398747" cy="3636511"/>
          </a:xfrm>
        </p:spPr>
        <p:txBody>
          <a:bodyPr>
            <a:normAutofit/>
          </a:bodyPr>
          <a:lstStyle/>
          <a:p>
            <a:r>
              <a:rPr lang="en-US" dirty="0"/>
              <a:t>Starting with the PDE, first replace the time derivative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76A8A0-E0E4-6B4A-99DC-84F29F9827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583" y="5063180"/>
            <a:ext cx="3632200" cy="1181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45FC1A9-2852-B64A-A8F7-720E5A9237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6227" y="5063180"/>
            <a:ext cx="6261100" cy="118110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A294E79-C5BD-DC46-B1F5-FDB633AFF9CF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3975783" y="5653730"/>
            <a:ext cx="1840444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7469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209</TotalTime>
  <Words>337</Words>
  <Application>Microsoft Macintosh PowerPoint</Application>
  <PresentationFormat>Widescreen</PresentationFormat>
  <Paragraphs>67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Calibri</vt:lpstr>
      <vt:lpstr>Century Gothic</vt:lpstr>
      <vt:lpstr>Symbol</vt:lpstr>
      <vt:lpstr>Wingdings 2</vt:lpstr>
      <vt:lpstr>Quotable</vt:lpstr>
      <vt:lpstr>CE 5362 Surface Water Modeling</vt:lpstr>
      <vt:lpstr>Unsteady Flow</vt:lpstr>
      <vt:lpstr>Continuity and Momentum</vt:lpstr>
      <vt:lpstr>Mapping from the Physical to Computational Domain</vt:lpstr>
      <vt:lpstr>Mapping from the Physical to Computational Domain</vt:lpstr>
      <vt:lpstr>Mapping from the Physical to Computational Domain</vt:lpstr>
      <vt:lpstr>Building the Difference Equations</vt:lpstr>
      <vt:lpstr>Building the Difference Equations</vt:lpstr>
      <vt:lpstr>Continuity</vt:lpstr>
      <vt:lpstr>Continunity</vt:lpstr>
      <vt:lpstr>Continuity</vt:lpstr>
      <vt:lpstr>Continunity</vt:lpstr>
      <vt:lpstr>Continunity</vt:lpstr>
      <vt:lpstr>Continunity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 5362 Surface Water Modeling</dc:title>
  <dc:creator>Cleveland, Theodore</dc:creator>
  <cp:lastModifiedBy>Microsoft Office User</cp:lastModifiedBy>
  <cp:revision>60</cp:revision>
  <cp:lastPrinted>2020-01-29T17:07:07Z</cp:lastPrinted>
  <dcterms:created xsi:type="dcterms:W3CDTF">2020-01-15T18:01:13Z</dcterms:created>
  <dcterms:modified xsi:type="dcterms:W3CDTF">2020-02-12T21:38:17Z</dcterms:modified>
</cp:coreProperties>
</file>