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9" r:id="rId3"/>
    <p:sldId id="297" r:id="rId4"/>
    <p:sldId id="280" r:id="rId5"/>
    <p:sldId id="339" r:id="rId6"/>
    <p:sldId id="322" r:id="rId7"/>
    <p:sldId id="338" r:id="rId8"/>
    <p:sldId id="299" r:id="rId9"/>
    <p:sldId id="281" r:id="rId10"/>
  </p:sldIdLst>
  <p:sldSz cx="9601200" cy="7315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99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94669" autoAdjust="0"/>
  </p:normalViewPr>
  <p:slideViewPr>
    <p:cSldViewPr snapToGrid="0">
      <p:cViewPr varScale="1">
        <p:scale>
          <a:sx n="100" d="100"/>
          <a:sy n="100" d="100"/>
        </p:scale>
        <p:origin x="1623" y="36"/>
      </p:cViewPr>
      <p:guideLst>
        <p:guide orient="horz" pos="2304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4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74535C12-8DE6-4974-BB3B-CD84BA5192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5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DC460F07-6D2E-415C-B37F-640F8EF258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8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0" y="711200"/>
            <a:ext cx="4445000" cy="337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1052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3F133D-BE3D-4703-BB90-9022BBF8D85A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 cap="flat"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65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6E939-0D39-4A93-BA1D-D51AA750A0F5}" type="slidenum">
              <a:rPr lang="en-US" altLang="en-US" sz="1000" smtClean="0"/>
              <a:pPr/>
              <a:t>2</a:t>
            </a:fld>
            <a:endParaRPr lang="en-US" altLang="en-US" sz="10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7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CC7487-2F06-4CE9-BD5C-1C1CBD37914C}" type="slidenum">
              <a:rPr lang="en-US" altLang="en-US" sz="1000" smtClean="0"/>
              <a:pPr/>
              <a:t>3</a:t>
            </a:fld>
            <a:endParaRPr lang="en-US" altLang="en-US" sz="10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9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3D82C2-46D6-47D8-B792-7BD8BBD3CB13}" type="slidenum">
              <a:rPr lang="en-US" altLang="en-US" sz="1000" smtClean="0"/>
              <a:pPr/>
              <a:t>4</a:t>
            </a:fld>
            <a:endParaRPr lang="en-US" altLang="en-US" sz="10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33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F7D09F-402C-4BBF-A8EE-E001833FD29E}" type="slidenum">
              <a:rPr lang="en-US" altLang="en-US" sz="1000" smtClean="0"/>
              <a:pPr/>
              <a:t>5</a:t>
            </a:fld>
            <a:endParaRPr lang="en-US" altLang="en-US" sz="1000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93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136D17-4D67-48F7-BAFB-532B3B9E69DD}" type="slidenum">
              <a:rPr lang="en-US" altLang="en-US" sz="1000" smtClean="0"/>
              <a:pPr/>
              <a:t>7</a:t>
            </a:fld>
            <a:endParaRPr lang="en-US" altLang="en-US" sz="1000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294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9069A5-D516-4E6E-88D8-6DF560615780}" type="slidenum">
              <a:rPr lang="en-US" altLang="en-US" sz="1000" smtClean="0"/>
              <a:pPr/>
              <a:t>8</a:t>
            </a:fld>
            <a:endParaRPr lang="en-US" altLang="en-US" sz="10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88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4EDD12-F867-4C58-9C99-0E3B4C09352D}" type="slidenum">
              <a:rPr lang="en-US" altLang="en-US" sz="1000" smtClean="0"/>
              <a:pPr/>
              <a:t>9</a:t>
            </a:fld>
            <a:endParaRPr lang="en-US" altLang="en-US" sz="10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11200"/>
            <a:ext cx="4435475" cy="33782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30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06363" y="1463675"/>
            <a:ext cx="9388475" cy="5080000"/>
            <a:chOff x="67" y="922"/>
            <a:chExt cx="5914" cy="32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67" y="922"/>
              <a:ext cx="5914" cy="192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68" y="1190"/>
              <a:ext cx="5712" cy="103"/>
            </a:xfrm>
            <a:prstGeom prst="rect">
              <a:avLst/>
            </a:prstGeom>
            <a:gradFill rotWithShape="0">
              <a:gsLst>
                <a:gs pos="0">
                  <a:srgbClr val="777777"/>
                </a:gs>
                <a:gs pos="50000">
                  <a:srgbClr val="FFFFFF"/>
                </a:gs>
                <a:gs pos="100000">
                  <a:srgbClr val="7777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7" y="4058"/>
              <a:ext cx="5914" cy="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40" y="3981"/>
              <a:ext cx="5568" cy="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</p:grpSp>
      <p:sp>
        <p:nvSpPr>
          <p:cNvPr id="11572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720725" y="2438400"/>
            <a:ext cx="81597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572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858000"/>
            <a:ext cx="683577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000" dirty="0"/>
            </a:lvl1pPr>
          </a:lstStyle>
          <a:p>
            <a:pPr>
              <a:defRPr/>
            </a:pPr>
            <a:r>
              <a:rPr lang="en-US"/>
              <a:t>Mamlouk/Zaniewski, Materials for Civil and Construction Engineers, Fourth Edition. Copyright © 2016 Pearson Education, Inc.</a:t>
            </a:r>
            <a:br>
              <a:rPr lang="en-US"/>
            </a:b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EAD39-5F41-4242-9745-0ED4DC01A8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1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762000"/>
            <a:ext cx="23812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0"/>
            <a:ext cx="69913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AB0F2-6C9D-4B85-A0A7-5EAAFA2965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880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490075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3863" y="1752600"/>
            <a:ext cx="4473575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9838" y="1752600"/>
            <a:ext cx="4475162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CFCDF-D4DE-465F-B4D0-5AAF0B229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2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Tx/>
              <a:buFont typeface="Wingdings" pitchFamily="2" charset="2"/>
              <a:buChar char="§"/>
              <a:defRPr/>
            </a:lvl2pPr>
            <a:lvl3pPr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DDD8-2FC0-4885-97BA-C486CC3197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196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D544F-F563-4687-B7BF-D0314DEEEF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08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1752600"/>
            <a:ext cx="4473575" cy="5257800"/>
          </a:xfrm>
        </p:spPr>
        <p:txBody>
          <a:bodyPr/>
          <a:lstStyle>
            <a:lvl1pPr>
              <a:defRPr sz="2800"/>
            </a:lvl1pPr>
            <a:lvl2pPr>
              <a:buFont typeface="Wingdings" pitchFamily="2" charset="2"/>
              <a:buChar char="§"/>
              <a:defRPr sz="2800"/>
            </a:lvl2pPr>
            <a:lvl3pPr>
              <a:buFont typeface="Courier New" pitchFamily="49" charset="0"/>
              <a:buChar char="o"/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9838" y="1752600"/>
            <a:ext cx="4475162" cy="5257800"/>
          </a:xfrm>
        </p:spPr>
        <p:txBody>
          <a:bodyPr/>
          <a:lstStyle>
            <a:lvl1pPr>
              <a:defRPr sz="2800"/>
            </a:lvl1pPr>
            <a:lvl2pPr>
              <a:buFont typeface="Wingdings" pitchFamily="2" charset="2"/>
              <a:buChar char="§"/>
              <a:defRPr sz="2800"/>
            </a:lvl2pPr>
            <a:lvl3pPr>
              <a:buFont typeface="Courier New" pitchFamily="49" charset="0"/>
              <a:buChar char="o"/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F33E0-FAD0-49B1-908B-DEED286B15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449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7C6F9-2898-4795-B7D1-E201BD7660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2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0133-3ED2-4487-9610-5EE36E0F12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23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C8B4C-5E2C-44FA-8444-D027E3849B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80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A6246-6ADD-4DA1-B4A5-BD2242D576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65BD8-9733-4E53-8492-735D2CE77D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0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858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51C75D-02D7-4CF0-BE74-96015D00DC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106363" y="161925"/>
            <a:ext cx="9388475" cy="6788150"/>
            <a:chOff x="67" y="102"/>
            <a:chExt cx="5914" cy="4276"/>
          </a:xfrm>
        </p:grpSpPr>
        <p:sp>
          <p:nvSpPr>
            <p:cNvPr id="1031" name="Rectangle 6"/>
            <p:cNvSpPr>
              <a:spLocks noChangeArrowheads="1"/>
            </p:cNvSpPr>
            <p:nvPr/>
          </p:nvSpPr>
          <p:spPr bwMode="auto">
            <a:xfrm>
              <a:off x="67" y="102"/>
              <a:ext cx="5914" cy="192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168" y="371"/>
              <a:ext cx="5712" cy="103"/>
            </a:xfrm>
            <a:prstGeom prst="rect">
              <a:avLst/>
            </a:prstGeom>
            <a:gradFill rotWithShape="0">
              <a:gsLst>
                <a:gs pos="0">
                  <a:srgbClr val="777777"/>
                </a:gs>
                <a:gs pos="50000">
                  <a:srgbClr val="FFFFFF"/>
                </a:gs>
                <a:gs pos="100000">
                  <a:srgbClr val="77777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67" y="4314"/>
              <a:ext cx="5914" cy="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240" y="4237"/>
              <a:ext cx="5568" cy="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altLang="en-US" dirty="0"/>
            </a:p>
          </p:txBody>
        </p:sp>
      </p:grp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9490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838" tIns="47625" rIns="96838" bIns="476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1752600"/>
            <a:ext cx="91011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838" tIns="47625" rIns="96838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986588"/>
            <a:ext cx="7519988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2016 Pearson Education, Inc.</a:t>
            </a:r>
            <a:br>
              <a:rPr lang="en-US" sz="1050" dirty="0"/>
            </a:br>
            <a:endParaRPr lang="en-US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hf hdr="0" ftr="0" dt="0"/>
  <p:txStyles>
    <p:titleStyle>
      <a:lvl1pPr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2pPr>
      <a:lvl3pPr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3pPr>
      <a:lvl4pPr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4pPr>
      <a:lvl5pPr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5pPr>
      <a:lvl6pPr marL="457200"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6pPr>
      <a:lvl7pPr marL="914400"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7pPr>
      <a:lvl8pPr marL="1371600"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8pPr>
      <a:lvl9pPr marL="1828800" algn="ctr" defTabSz="1008063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95288" indent="-395288" algn="l" defTabSz="1008063" rtl="0" eaLnBrk="0" fontAlgn="base" hangingPunct="0"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0988" algn="l" defTabSz="10080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400">
          <a:solidFill>
            <a:schemeClr val="tx1"/>
          </a:solidFill>
          <a:latin typeface="+mn-lt"/>
        </a:defRPr>
      </a:lvl2pPr>
      <a:lvl3pPr marL="1254125" indent="-282575" algn="l" defTabSz="10080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1788" indent="-23336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1997075" indent="-16351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–"/>
        <a:defRPr>
          <a:solidFill>
            <a:schemeClr val="tx1"/>
          </a:solidFill>
          <a:latin typeface="+mn-lt"/>
        </a:defRPr>
      </a:lvl5pPr>
      <a:lvl6pPr marL="2454275" indent="-16351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6pPr>
      <a:lvl7pPr marL="2911475" indent="-16351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7pPr>
      <a:lvl8pPr marL="3368675" indent="-16351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8pPr>
      <a:lvl9pPr marL="3825875" indent="-16351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705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76600" y="67056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2288" y="3128963"/>
            <a:ext cx="8491537" cy="1219200"/>
          </a:xfrm>
          <a:noFill/>
        </p:spPr>
        <p:txBody>
          <a:bodyPr lIns="101600" tIns="50800" rIns="101600" bIns="50800"/>
          <a:lstStyle/>
          <a:p>
            <a:r>
              <a:rPr lang="en-US" altLang="en-US" sz="4000">
                <a:solidFill>
                  <a:schemeClr val="tx1"/>
                </a:solidFill>
                <a:latin typeface="Arial" panose="020B0604020202020204" pitchFamily="34" charset="0"/>
              </a:rPr>
              <a:t>Materials for Civil and Construction Engineers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00600"/>
            <a:ext cx="9144000" cy="1870075"/>
          </a:xfrm>
        </p:spPr>
        <p:txBody>
          <a:bodyPr lIns="101600" tIns="50800" rIns="101600" bIns="50800"/>
          <a:lstStyle/>
          <a:p>
            <a:pPr>
              <a:spcBef>
                <a:spcPct val="20000"/>
              </a:spcBef>
              <a:defRPr/>
            </a:pPr>
            <a:r>
              <a:rPr lang="en-US" sz="3800" b="1" dirty="0">
                <a:solidFill>
                  <a:srgbClr val="000099"/>
                </a:solidFill>
              </a:rPr>
              <a:t>CHAPTER 1</a:t>
            </a:r>
          </a:p>
          <a:p>
            <a:pPr>
              <a:spcBef>
                <a:spcPct val="20000"/>
              </a:spcBef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Materials Engineering Concepts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413625" y="6826250"/>
            <a:ext cx="20002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31775" y="6827838"/>
            <a:ext cx="30416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838" tIns="47625" rIns="96838" bIns="47625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5128" name="Object 8"/>
          <p:cNvGraphicFramePr>
            <a:graphicFrameLocks/>
          </p:cNvGraphicFramePr>
          <p:nvPr/>
        </p:nvGraphicFramePr>
        <p:xfrm>
          <a:off x="3090863" y="0"/>
          <a:ext cx="651033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6510338" imgH="2997200" progId="MS_ClipArt_Gallery.5">
                  <p:embed/>
                </p:oleObj>
              </mc:Choice>
              <mc:Fallback>
                <p:oleObj name="Clip" r:id="rId3" imgW="6510338" imgH="2997200" progId="MS_ClipArt_Gallery.5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0"/>
                        <a:ext cx="651033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304800" y="6910388"/>
            <a:ext cx="30416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6986588"/>
            <a:ext cx="7519988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  <a:br>
              <a:rPr lang="en-US" sz="1050" dirty="0"/>
            </a:b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FFF6D9-2AC4-4216-9624-51CF3CB925B4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58800"/>
            <a:ext cx="9490075" cy="838200"/>
          </a:xfrm>
        </p:spPr>
        <p:txBody>
          <a:bodyPr/>
          <a:lstStyle/>
          <a:p>
            <a:r>
              <a:rPr lang="en-US" altLang="en-US"/>
              <a:t>1.7 Material Variability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71600"/>
            <a:ext cx="9101137" cy="5257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All materials have variability</a:t>
            </a:r>
          </a:p>
          <a:p>
            <a:pPr lvl="1">
              <a:buClr>
                <a:schemeClr val="tx1"/>
              </a:buClr>
            </a:pPr>
            <a:r>
              <a:rPr lang="en-US" altLang="en-US" sz="2800"/>
              <a:t>Some materials are more uniform than others</a:t>
            </a:r>
          </a:p>
          <a:p>
            <a:pPr lvl="2">
              <a:buClr>
                <a:schemeClr val="tx1"/>
              </a:buClr>
            </a:pPr>
            <a:r>
              <a:rPr lang="en-US" altLang="en-US" sz="2800"/>
              <a:t>Steel vs. concrete vs. wood</a:t>
            </a:r>
          </a:p>
          <a:p>
            <a:pPr>
              <a:buClr>
                <a:schemeClr val="tx1"/>
              </a:buClr>
            </a:pPr>
            <a:r>
              <a:rPr lang="en-US" altLang="en-US" i="1"/>
              <a:t>Error vs. blunder</a:t>
            </a:r>
            <a:r>
              <a:rPr lang="en-US" altLang="en-US"/>
              <a:t> </a:t>
            </a:r>
          </a:p>
          <a:p>
            <a:pPr>
              <a:buClr>
                <a:schemeClr val="tx1"/>
              </a:buClr>
            </a:pPr>
            <a:r>
              <a:rPr lang="en-US" altLang="en-US"/>
              <a:t>Three sources of variance:</a:t>
            </a:r>
          </a:p>
          <a:p>
            <a:pPr lvl="1">
              <a:buClr>
                <a:schemeClr val="tx1"/>
              </a:buClr>
            </a:pPr>
            <a:r>
              <a:rPr lang="en-US" altLang="en-US" sz="2800"/>
              <a:t>Material</a:t>
            </a:r>
          </a:p>
          <a:p>
            <a:pPr lvl="1">
              <a:buClr>
                <a:schemeClr val="tx1"/>
              </a:buClr>
            </a:pPr>
            <a:r>
              <a:rPr lang="en-US" altLang="en-US" sz="2800"/>
              <a:t>Sampling</a:t>
            </a:r>
          </a:p>
          <a:p>
            <a:pPr lvl="1">
              <a:buClr>
                <a:schemeClr val="tx1"/>
              </a:buClr>
            </a:pPr>
            <a:r>
              <a:rPr lang="en-US" altLang="en-US" sz="2800"/>
              <a:t>Testing</a:t>
            </a:r>
          </a:p>
          <a:p>
            <a:pPr>
              <a:buClr>
                <a:schemeClr val="tx1"/>
              </a:buClr>
            </a:pPr>
            <a:r>
              <a:rPr lang="en-US" altLang="en-US"/>
              <a:t>Use good sampling and testing techniques to minimize those variabilities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6AE854-490A-4D88-A803-0151AA11FA0D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0888"/>
            <a:ext cx="9525000" cy="21336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/>
              <a:t>Precision:</a:t>
            </a:r>
            <a:r>
              <a:rPr lang="en-US" altLang="en-US"/>
              <a:t> measure many times and get same result</a:t>
            </a:r>
          </a:p>
          <a:p>
            <a:pPr>
              <a:buClr>
                <a:schemeClr val="tx1"/>
              </a:buClr>
            </a:pPr>
            <a:r>
              <a:rPr lang="en-US" altLang="en-US" b="1"/>
              <a:t>Bias:</a:t>
            </a:r>
            <a:r>
              <a:rPr lang="en-US" altLang="en-US"/>
              <a:t> tendency to deviate in one direction from true value</a:t>
            </a:r>
          </a:p>
          <a:p>
            <a:pPr>
              <a:buClr>
                <a:schemeClr val="tx1"/>
              </a:buClr>
            </a:pPr>
            <a:r>
              <a:rPr lang="en-US" altLang="en-US" b="1"/>
              <a:t>Accuracy:</a:t>
            </a:r>
            <a:r>
              <a:rPr lang="en-US" altLang="en-US"/>
              <a:t> close to true value; absence of bias</a:t>
            </a:r>
          </a:p>
        </p:txBody>
      </p:sp>
      <p:pic>
        <p:nvPicPr>
          <p:cNvPr id="75780" name="Picture 6" descr="Fi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1"/>
          <a:stretch>
            <a:fillRect/>
          </a:stretch>
        </p:blipFill>
        <p:spPr bwMode="auto">
          <a:xfrm>
            <a:off x="0" y="3224213"/>
            <a:ext cx="93726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88D90F-1835-4492-A54D-4F990D490E72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xfrm>
            <a:off x="153193" y="693882"/>
            <a:ext cx="9490075" cy="480254"/>
          </a:xfrm>
        </p:spPr>
        <p:txBody>
          <a:bodyPr/>
          <a:lstStyle/>
          <a:p>
            <a:r>
              <a:rPr lang="en-US" altLang="en-US" dirty="0"/>
              <a:t>Sampling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832" y="1139411"/>
            <a:ext cx="7031688" cy="4683991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Proper sampling must ensure that a </a:t>
            </a:r>
            <a:r>
              <a:rPr lang="en-US" altLang="en-US" sz="2400" b="1" dirty="0"/>
              <a:t>random and representative</a:t>
            </a:r>
            <a:r>
              <a:rPr lang="en-US" altLang="en-US" sz="2400" dirty="0"/>
              <a:t> sample is taken from the </a:t>
            </a:r>
            <a:r>
              <a:rPr lang="en-US" altLang="en-US" sz="2400" b="1" u="sng" dirty="0"/>
              <a:t>population</a:t>
            </a:r>
            <a:r>
              <a:rPr lang="en-US" altLang="en-US" sz="2400" dirty="0"/>
              <a:t>  (e.g., stockpile, lot, etc.) </a:t>
            </a:r>
          </a:p>
          <a:p>
            <a:pPr marL="684213" lvl="1" indent="-287338">
              <a:spcBef>
                <a:spcPts val="600"/>
              </a:spcBef>
              <a:buClr>
                <a:schemeClr val="tx1"/>
              </a:buClr>
            </a:pPr>
            <a:r>
              <a:rPr lang="en-US" altLang="en-US" sz="2200" u="sng" dirty="0"/>
              <a:t>Random</a:t>
            </a:r>
            <a:r>
              <a:rPr lang="en-US" altLang="en-US" sz="2200" dirty="0"/>
              <a:t>: have an equal chance of being selected</a:t>
            </a:r>
          </a:p>
          <a:p>
            <a:pPr marL="684213" lvl="1" indent="-287338">
              <a:spcBef>
                <a:spcPts val="600"/>
              </a:spcBef>
              <a:buClr>
                <a:schemeClr val="tx1"/>
              </a:buClr>
            </a:pPr>
            <a:r>
              <a:rPr lang="en-US" altLang="en-US" sz="2200" u="sng" dirty="0"/>
              <a:t>Representative</a:t>
            </a:r>
            <a:r>
              <a:rPr lang="en-US" altLang="en-US" sz="2200" dirty="0"/>
              <a:t>: perfect average of the entire stockpile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altLang="en-US" sz="2400" dirty="0"/>
              <a:t>Sample size: </a:t>
            </a:r>
          </a:p>
          <a:p>
            <a:pPr marL="684213" lvl="1" indent="-287338">
              <a:spcBef>
                <a:spcPts val="600"/>
              </a:spcBef>
              <a:buClr>
                <a:schemeClr val="tx1"/>
              </a:buClr>
            </a:pPr>
            <a:r>
              <a:rPr lang="en-US" altLang="en-US" sz="2200" dirty="0"/>
              <a:t>depends on materials variability &amp; tolerance level of results</a:t>
            </a:r>
          </a:p>
          <a:p>
            <a:pPr marL="684213" lvl="1" indent="-287338">
              <a:spcBef>
                <a:spcPts val="600"/>
              </a:spcBef>
              <a:buClr>
                <a:schemeClr val="tx1"/>
              </a:buClr>
            </a:pPr>
            <a:r>
              <a:rPr lang="en-US" altLang="en-US" dirty="0"/>
              <a:t>more variability dictates a larger sample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altLang="en-US" sz="2400" dirty="0"/>
              <a:t>Rigorous statistical evaluations required for special applications:</a:t>
            </a:r>
          </a:p>
          <a:p>
            <a:pPr marL="684213" lvl="1" indent="-287338">
              <a:spcBef>
                <a:spcPts val="600"/>
              </a:spcBef>
              <a:buClr>
                <a:schemeClr val="tx1"/>
              </a:buClr>
            </a:pPr>
            <a:r>
              <a:rPr lang="en-US" altLang="en-US" sz="2200" dirty="0"/>
              <a:t>high quality asphalt and </a:t>
            </a:r>
            <a:r>
              <a:rPr lang="en-US" altLang="en-US" sz="2200" dirty="0" err="1"/>
              <a:t>portland</a:t>
            </a:r>
            <a:r>
              <a:rPr lang="en-US" altLang="en-US" sz="2200" dirty="0"/>
              <a:t> cement concrete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  <p:pic>
        <p:nvPicPr>
          <p:cNvPr id="6146" name="Picture 2" descr="Aggregate Sampling from Stockp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2753871"/>
            <a:ext cx="2204425" cy="1653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gure 19. Photo. Sampling RAP from the stockpile. Click here for more inform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0" y="4801864"/>
            <a:ext cx="2204425" cy="1661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49BB8F-8F4B-4E8E-AC50-227D19ED3382}" type="slidenum">
              <a:rPr lang="en-US" altLang="en-US" sz="1200" smtClean="0"/>
              <a:pPr/>
              <a:t>5</a:t>
            </a:fld>
            <a:endParaRPr lang="en-US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  <p:sp>
        <p:nvSpPr>
          <p:cNvPr id="6042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1.47</a:t>
            </a:r>
          </a:p>
        </p:txBody>
      </p:sp>
      <p:pic>
        <p:nvPicPr>
          <p:cNvPr id="604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4" t="29773" r="1646" b="42783"/>
          <a:stretch>
            <a:fillRect/>
          </a:stretch>
        </p:blipFill>
        <p:spPr bwMode="auto">
          <a:xfrm>
            <a:off x="1039813" y="1793875"/>
            <a:ext cx="7566025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11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0" y="4325938"/>
            <a:ext cx="9525000" cy="2684462"/>
          </a:xfrm>
        </p:spPr>
        <p:txBody>
          <a:bodyPr/>
          <a:lstStyle/>
          <a:p>
            <a:r>
              <a:rPr lang="en-US" altLang="en-US"/>
              <a:t>Describes many populations that occur in nature, including material properties</a:t>
            </a:r>
          </a:p>
          <a:p>
            <a:r>
              <a:rPr lang="en-US" altLang="en-US"/>
              <a:t>Area under the curve between any two values represents the probability of occurrence </a:t>
            </a:r>
          </a:p>
        </p:txBody>
      </p:sp>
      <p:pic>
        <p:nvPicPr>
          <p:cNvPr id="798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796925"/>
            <a:ext cx="71278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01600" y="1154113"/>
            <a:ext cx="2613025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38" tIns="47625" rIns="96838" bIns="47625" anchor="ctr"/>
          <a:lstStyle/>
          <a:p>
            <a:pPr defTabSz="1008063">
              <a:defRPr/>
            </a:pPr>
            <a:r>
              <a:rPr lang="en-US" sz="3600" b="1" i="1" kern="0" dirty="0">
                <a:latin typeface="+mj-lt"/>
                <a:ea typeface="+mj-ea"/>
                <a:cs typeface="+mj-cs"/>
              </a:rPr>
              <a:t>Normal Distribution</a:t>
            </a:r>
          </a:p>
        </p:txBody>
      </p:sp>
      <p:sp>
        <p:nvSpPr>
          <p:cNvPr id="798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2F9973-5F58-4A61-8EB6-3494F31E78BA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8D891A-95FA-440D-98E5-5EB32CBAF044}" type="slidenum">
              <a:rPr lang="en-US" altLang="en-US" sz="1200" smtClean="0"/>
              <a:pPr/>
              <a:t>7</a:t>
            </a:fld>
            <a:endParaRPr lang="en-US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  <p:sp>
        <p:nvSpPr>
          <p:cNvPr id="56324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490075" cy="688975"/>
          </a:xfrm>
        </p:spPr>
        <p:txBody>
          <a:bodyPr/>
          <a:lstStyle/>
          <a:p>
            <a:r>
              <a:rPr lang="en-US" altLang="en-US" dirty="0"/>
              <a:t>Material Property Data Analysis</a:t>
            </a:r>
          </a:p>
        </p:txBody>
      </p:sp>
      <p:sp>
        <p:nvSpPr>
          <p:cNvPr id="56325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Arithmetic average or Mean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spcBef>
                <a:spcPts val="1900"/>
              </a:spcBef>
            </a:pPr>
            <a:endParaRPr lang="en-US" altLang="en-US" dirty="0"/>
          </a:p>
          <a:p>
            <a:pPr>
              <a:spcBef>
                <a:spcPts val="1900"/>
              </a:spcBef>
            </a:pPr>
            <a:r>
              <a:rPr lang="en-US" altLang="en-US" dirty="0"/>
              <a:t>Standard Deviation (</a:t>
            </a:r>
            <a:r>
              <a:rPr lang="en-US" altLang="en-US" b="1" i="1" dirty="0"/>
              <a:t>s</a:t>
            </a:r>
            <a:r>
              <a:rPr lang="en-US" altLang="en-US" dirty="0"/>
              <a:t> or </a:t>
            </a:r>
            <a:r>
              <a:rPr lang="en-US" altLang="en-US" b="1" i="1" dirty="0">
                <a:latin typeface="GreekC" panose="00000400000000000000" pitchFamily="2" charset="0"/>
                <a:cs typeface="GreekC" panose="00000400000000000000" pitchFamily="2" charset="0"/>
              </a:rPr>
              <a:t>s</a:t>
            </a:r>
            <a:r>
              <a:rPr lang="en-US" altLang="en-US" dirty="0">
                <a:latin typeface="GreekC" panose="00000400000000000000" pitchFamily="2" charset="0"/>
                <a:cs typeface="GreekC" panose="00000400000000000000" pitchFamily="2" charset="0"/>
              </a:rPr>
              <a:t>)</a:t>
            </a:r>
            <a:endParaRPr lang="en-US" altLang="en-US" dirty="0"/>
          </a:p>
        </p:txBody>
      </p:sp>
      <p:pic>
        <p:nvPicPr>
          <p:cNvPr id="11" name="Picture 8" descr="normalcurve.gif (4541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8288" y="4308475"/>
            <a:ext cx="3852862" cy="238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21178" t="72234" r="69414" b="22012"/>
          <a:stretch>
            <a:fillRect/>
          </a:stretch>
        </p:blipFill>
        <p:spPr bwMode="auto">
          <a:xfrm>
            <a:off x="930275" y="2281238"/>
            <a:ext cx="1709738" cy="1503362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 l="20770" t="78082" r="60152" b="12881"/>
          <a:stretch>
            <a:fillRect/>
          </a:stretch>
        </p:blipFill>
        <p:spPr bwMode="auto">
          <a:xfrm>
            <a:off x="960438" y="4786313"/>
            <a:ext cx="2800350" cy="190658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0512" t="63689" r="18864" b="13916"/>
          <a:stretch/>
        </p:blipFill>
        <p:spPr>
          <a:xfrm>
            <a:off x="5419725" y="1625600"/>
            <a:ext cx="3825875" cy="203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59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7BA8B6-B81F-4E0C-9B20-E64CD5DC8E4B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4252913"/>
            <a:ext cx="8985250" cy="2397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Decrease inspection frequency</a:t>
            </a:r>
          </a:p>
          <a:p>
            <a:pPr>
              <a:buClr>
                <a:schemeClr val="tx1"/>
              </a:buClr>
            </a:pPr>
            <a:r>
              <a:rPr lang="en-US" altLang="en-US"/>
              <a:t>Early detection of troubles</a:t>
            </a:r>
          </a:p>
          <a:p>
            <a:pPr>
              <a:buClr>
                <a:schemeClr val="tx1"/>
              </a:buClr>
            </a:pPr>
            <a:r>
              <a:rPr lang="en-US" altLang="en-US"/>
              <a:t>Provide a record of quality</a:t>
            </a:r>
          </a:p>
          <a:p>
            <a:pPr>
              <a:buClr>
                <a:schemeClr val="tx1"/>
              </a:buClr>
            </a:pPr>
            <a:r>
              <a:rPr lang="en-US" altLang="en-US"/>
              <a:t>Basis of acceptance</a:t>
            </a:r>
          </a:p>
        </p:txBody>
      </p:sp>
      <p:pic>
        <p:nvPicPr>
          <p:cNvPr id="80900" name="Picture 7" descr="Fi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906" r="2431" b="60277"/>
          <a:stretch>
            <a:fillRect/>
          </a:stretch>
        </p:blipFill>
        <p:spPr bwMode="auto">
          <a:xfrm>
            <a:off x="2322513" y="0"/>
            <a:ext cx="7278687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TextBox 4"/>
          <p:cNvSpPr txBox="1">
            <a:spLocks noChangeArrowheads="1"/>
          </p:cNvSpPr>
          <p:nvPr/>
        </p:nvSpPr>
        <p:spPr bwMode="auto">
          <a:xfrm>
            <a:off x="304800" y="1335088"/>
            <a:ext cx="1857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 b="1" i="1"/>
              <a:t>Control Charts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389F5D-860F-4E49-BB86-8FA19C037D3C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829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Error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/>
              <a:t>Caused by 3 factors:</a:t>
            </a:r>
          </a:p>
          <a:p>
            <a:pPr>
              <a:buClr>
                <a:schemeClr val="tx1"/>
              </a:buClr>
            </a:pPr>
            <a:r>
              <a:rPr lang="en-US" altLang="en-US"/>
              <a:t>Procedural errors</a:t>
            </a:r>
          </a:p>
          <a:p>
            <a:pPr lvl="1">
              <a:buClr>
                <a:schemeClr val="tx1"/>
              </a:buClr>
            </a:pPr>
            <a:r>
              <a:rPr lang="en-US" altLang="en-US"/>
              <a:t>are often undiscovered</a:t>
            </a:r>
          </a:p>
          <a:p>
            <a:pPr>
              <a:buClr>
                <a:schemeClr val="tx1"/>
              </a:buClr>
            </a:pPr>
            <a:r>
              <a:rPr lang="en-US" altLang="en-US"/>
              <a:t>Machine errors (bias)</a:t>
            </a:r>
          </a:p>
          <a:p>
            <a:pPr lvl="1">
              <a:buClr>
                <a:schemeClr val="tx1"/>
              </a:buClr>
            </a:pPr>
            <a:r>
              <a:rPr lang="en-US" altLang="en-US"/>
              <a:t>if known and constant can be easily corrected</a:t>
            </a:r>
          </a:p>
          <a:p>
            <a:pPr>
              <a:buClr>
                <a:schemeClr val="tx1"/>
              </a:buClr>
            </a:pPr>
            <a:r>
              <a:rPr lang="en-US" altLang="en-US"/>
              <a:t>Human errors</a:t>
            </a:r>
          </a:p>
          <a:p>
            <a:pPr lvl="1">
              <a:buClr>
                <a:schemeClr val="tx1"/>
              </a:buClr>
            </a:pPr>
            <a:r>
              <a:rPr lang="en-US" altLang="en-US"/>
              <a:t>minimize by repetition, double-checking, etc.</a:t>
            </a:r>
          </a:p>
          <a:p>
            <a:pPr lvl="2">
              <a:buClr>
                <a:schemeClr val="tx1"/>
              </a:buClr>
            </a:pPr>
            <a:r>
              <a:rPr lang="en-US" altLang="en-US"/>
              <a:t>Always do more than one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13" y="6954838"/>
            <a:ext cx="7519987" cy="254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/>
              <a:t>Mamlouk/Zaniewski, Materials for Civil and Construction Engineers, Fourth Edition. Copyright © 2017 Pearson Education,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inancial Report">
  <a:themeElements>
    <a:clrScheme name="">
      <a:dk1>
        <a:srgbClr val="000000"/>
      </a:dk1>
      <a:lt1>
        <a:srgbClr val="FFFFFF"/>
      </a:lt1>
      <a:dk2>
        <a:srgbClr val="777777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1_Financial Repor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Financial Repor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ncial Repor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ncial Repor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ncial Repor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ncial Repor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ncial Repor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ncial Repor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11460</TotalTime>
  <Words>477</Words>
  <Application>Microsoft Office PowerPoint</Application>
  <PresentationFormat>Custom</PresentationFormat>
  <Paragraphs>74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GreekC</vt:lpstr>
      <vt:lpstr>Times New Roman</vt:lpstr>
      <vt:lpstr>Wingdings</vt:lpstr>
      <vt:lpstr>1_Financial Report</vt:lpstr>
      <vt:lpstr>Clip</vt:lpstr>
      <vt:lpstr>Materials for Civil and Construction Engineers</vt:lpstr>
      <vt:lpstr>1.7 Material Variability</vt:lpstr>
      <vt:lpstr>PowerPoint Presentation</vt:lpstr>
      <vt:lpstr>Sampling</vt:lpstr>
      <vt:lpstr>Problem 1.47</vt:lpstr>
      <vt:lpstr>PowerPoint Presentation</vt:lpstr>
      <vt:lpstr>Material Property Data Analysis</vt:lpstr>
      <vt:lpstr>PowerPoint Presentation</vt:lpstr>
      <vt:lpstr>Experimental Error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353 – Civil Engineering Materials</dc:title>
  <dc:subject>Civil Engineering Materials</dc:subject>
  <dc:creator>Javed Bari</dc:creator>
  <cp:lastModifiedBy>Senadheera, Sanjaya</cp:lastModifiedBy>
  <cp:revision>247</cp:revision>
  <cp:lastPrinted>2001-10-23T17:23:12Z</cp:lastPrinted>
  <dcterms:created xsi:type="dcterms:W3CDTF">1995-05-28T16:36:34Z</dcterms:created>
  <dcterms:modified xsi:type="dcterms:W3CDTF">2021-09-11T17:19:59Z</dcterms:modified>
</cp:coreProperties>
</file>