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465" r:id="rId2"/>
    <p:sldId id="722" r:id="rId3"/>
    <p:sldId id="748" r:id="rId4"/>
    <p:sldId id="750" r:id="rId5"/>
    <p:sldId id="733" r:id="rId6"/>
    <p:sldId id="723" r:id="rId7"/>
    <p:sldId id="721" r:id="rId8"/>
    <p:sldId id="751" r:id="rId9"/>
    <p:sldId id="761" r:id="rId10"/>
    <p:sldId id="752" r:id="rId11"/>
    <p:sldId id="753" r:id="rId12"/>
    <p:sldId id="754" r:id="rId13"/>
    <p:sldId id="756" r:id="rId14"/>
    <p:sldId id="757" r:id="rId15"/>
    <p:sldId id="758" r:id="rId16"/>
    <p:sldId id="759" r:id="rId17"/>
    <p:sldId id="747" r:id="rId1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465"/>
            <p14:sldId id="722"/>
            <p14:sldId id="748"/>
            <p14:sldId id="750"/>
            <p14:sldId id="733"/>
            <p14:sldId id="723"/>
            <p14:sldId id="721"/>
            <p14:sldId id="751"/>
            <p14:sldId id="761"/>
            <p14:sldId id="752"/>
            <p14:sldId id="753"/>
            <p14:sldId id="754"/>
            <p14:sldId id="756"/>
            <p14:sldId id="757"/>
            <p14:sldId id="758"/>
            <p14:sldId id="759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9" autoAdjust="0"/>
    <p:restoredTop sz="93277" autoAdjust="0"/>
  </p:normalViewPr>
  <p:slideViewPr>
    <p:cSldViewPr>
      <p:cViewPr varScale="1">
        <p:scale>
          <a:sx n="103" d="100"/>
          <a:sy n="103" d="100"/>
        </p:scale>
        <p:origin x="17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8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9/6/2020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F5232C-5DBD-4CB6-9376-50ACDA94FE37}"/>
              </a:ext>
            </a:extLst>
          </p:cNvPr>
          <p:cNvSpPr txBox="1"/>
          <p:nvPr/>
        </p:nvSpPr>
        <p:spPr>
          <a:xfrm>
            <a:off x="185222" y="1093907"/>
            <a:ext cx="87735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ENGR 1330: Computational Thinking with</a:t>
            </a:r>
            <a:b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Data Science</a:t>
            </a:r>
            <a:endParaRPr lang="en-US" sz="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975A3-28E6-4C9B-8C15-53428F3033FE}"/>
              </a:ext>
            </a:extLst>
          </p:cNvPr>
          <p:cNvSpPr txBox="1"/>
          <p:nvPr/>
        </p:nvSpPr>
        <p:spPr>
          <a:xfrm>
            <a:off x="2022488" y="4389125"/>
            <a:ext cx="5099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Dinesh S. Devarajan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Whitacre College of Engineering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Texas Tech University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AC73E-FABF-4955-83B7-153AA1A91A58}"/>
              </a:ext>
            </a:extLst>
          </p:cNvPr>
          <p:cNvSpPr txBox="1"/>
          <p:nvPr/>
        </p:nvSpPr>
        <p:spPr>
          <a:xfrm>
            <a:off x="2040697" y="3072376"/>
            <a:ext cx="50626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Lesson 6: </a:t>
            </a:r>
            <a:r>
              <a:rPr lang="en-US" sz="33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NumPy In Python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23583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7F77BC-5B2D-4687-ADBB-E068165B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71" y="4665524"/>
            <a:ext cx="6516009" cy="12193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 Arrays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971080"/>
            <a:ext cx="83338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NumPy arrays can be 1-dimensional (1D) or 2-dimensional (2D)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FD18-7867-45A0-9D70-92430A53B511}"/>
              </a:ext>
            </a:extLst>
          </p:cNvPr>
          <p:cNvSpPr txBox="1"/>
          <p:nvPr/>
        </p:nvSpPr>
        <p:spPr>
          <a:xfrm>
            <a:off x="232234" y="2392065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1D array: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Vector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78747E-919B-423B-8B38-F5F751E2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54" y="3307290"/>
            <a:ext cx="5068007" cy="8287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EFD497-EF15-44F1-8A88-FE46F2733866}"/>
              </a:ext>
            </a:extLst>
          </p:cNvPr>
          <p:cNvCxnSpPr>
            <a:cxnSpLocks/>
          </p:cNvCxnSpPr>
          <p:nvPr/>
        </p:nvCxnSpPr>
        <p:spPr>
          <a:xfrm flipH="1" flipV="1">
            <a:off x="3995925" y="5694895"/>
            <a:ext cx="499267" cy="30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8B2A90-DEC4-4870-952E-2841E7959407}"/>
              </a:ext>
            </a:extLst>
          </p:cNvPr>
          <p:cNvSpPr txBox="1"/>
          <p:nvPr/>
        </p:nvSpPr>
        <p:spPr>
          <a:xfrm>
            <a:off x="3112610" y="6002135"/>
            <a:ext cx="4915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create a NumPy array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8003304" y="505976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31D5-06A6-422E-AF90-D3D6BBCD9469}"/>
              </a:ext>
            </a:extLst>
          </p:cNvPr>
          <p:cNvSpPr txBox="1"/>
          <p:nvPr/>
        </p:nvSpPr>
        <p:spPr>
          <a:xfrm>
            <a:off x="6748920" y="3294435"/>
            <a:ext cx="255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Importing NumPy library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946173-0B6D-456C-8010-E477A8A5981C}"/>
              </a:ext>
            </a:extLst>
          </p:cNvPr>
          <p:cNvCxnSpPr>
            <a:cxnSpLocks/>
          </p:cNvCxnSpPr>
          <p:nvPr/>
        </p:nvCxnSpPr>
        <p:spPr>
          <a:xfrm flipV="1">
            <a:off x="6684275" y="3775015"/>
            <a:ext cx="2688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032195F-C832-46EE-B907-D0AA8A28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666" y="2443362"/>
            <a:ext cx="3725283" cy="3870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B40AE8-6D4D-4959-B9E5-D80C9D1A718E}"/>
              </a:ext>
            </a:extLst>
          </p:cNvPr>
          <p:cNvSpPr/>
          <p:nvPr/>
        </p:nvSpPr>
        <p:spPr>
          <a:xfrm>
            <a:off x="4802827" y="2446122"/>
            <a:ext cx="3687121" cy="3815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 Arrays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FD18-7867-45A0-9D70-92430A53B511}"/>
              </a:ext>
            </a:extLst>
          </p:cNvPr>
          <p:cNvSpPr txBox="1"/>
          <p:nvPr/>
        </p:nvSpPr>
        <p:spPr>
          <a:xfrm>
            <a:off x="142661" y="1218996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2D array: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Matrix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FC71-AB6E-461F-BC06-BC895E1F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3" y="2805025"/>
            <a:ext cx="7725853" cy="12479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0744A-36EF-4AEF-8136-F564E49FED4A}"/>
              </a:ext>
            </a:extLst>
          </p:cNvPr>
          <p:cNvCxnSpPr>
            <a:cxnSpLocks/>
          </p:cNvCxnSpPr>
          <p:nvPr/>
        </p:nvCxnSpPr>
        <p:spPr>
          <a:xfrm flipH="1" flipV="1">
            <a:off x="3496660" y="3841695"/>
            <a:ext cx="499267" cy="30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C1C499-3A49-4847-B562-3AE4E5AF39EB}"/>
              </a:ext>
            </a:extLst>
          </p:cNvPr>
          <p:cNvSpPr txBox="1"/>
          <p:nvPr/>
        </p:nvSpPr>
        <p:spPr>
          <a:xfrm>
            <a:off x="2613345" y="4148935"/>
            <a:ext cx="4915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create a NumPy array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75C811-331D-4DEF-9443-66B6E837A4F0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E4C22-48BF-4EEA-BF17-7B5D22830E9C}"/>
              </a:ext>
            </a:extLst>
          </p:cNvPr>
          <p:cNvSpPr txBox="1"/>
          <p:nvPr/>
        </p:nvSpPr>
        <p:spPr>
          <a:xfrm>
            <a:off x="142660" y="5161124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will be the shape of the above 2D NumPy array?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447E66-F3B6-4879-A44F-33E3E225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30" y="1178322"/>
            <a:ext cx="3381847" cy="13432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372388-D469-4251-9636-1A4E33F053A8}"/>
              </a:ext>
            </a:extLst>
          </p:cNvPr>
          <p:cNvSpPr/>
          <p:nvPr/>
        </p:nvSpPr>
        <p:spPr>
          <a:xfrm>
            <a:off x="4838230" y="1245426"/>
            <a:ext cx="3381847" cy="123220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8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 Arrays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923926" y="1700775"/>
            <a:ext cx="7988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arange(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evenly spaced array elements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48F0C-CD68-461C-86A2-98C013004637}"/>
              </a:ext>
            </a:extLst>
          </p:cNvPr>
          <p:cNvSpPr txBox="1"/>
          <p:nvPr/>
        </p:nvSpPr>
        <p:spPr>
          <a:xfrm>
            <a:off x="923926" y="2410859"/>
            <a:ext cx="7681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linspace(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evenly spaced array elements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0085" y="995138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Other functions to create NumPy arrays easily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951E8-B8F7-4EF9-8108-D1F264634BE2}"/>
              </a:ext>
            </a:extLst>
          </p:cNvPr>
          <p:cNvSpPr txBox="1"/>
          <p:nvPr/>
        </p:nvSpPr>
        <p:spPr>
          <a:xfrm>
            <a:off x="923926" y="3120943"/>
            <a:ext cx="5914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zeros(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an array of zeros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30318-11AE-4DB8-AED2-25C7D0B4EDA8}"/>
              </a:ext>
            </a:extLst>
          </p:cNvPr>
          <p:cNvSpPr txBox="1"/>
          <p:nvPr/>
        </p:nvSpPr>
        <p:spPr>
          <a:xfrm>
            <a:off x="923926" y="3833637"/>
            <a:ext cx="60298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ones(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an array of 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741C-46B6-4BBA-8C4E-31052B6297DA}"/>
              </a:ext>
            </a:extLst>
          </p:cNvPr>
          <p:cNvSpPr txBox="1"/>
          <p:nvPr/>
        </p:nvSpPr>
        <p:spPr>
          <a:xfrm>
            <a:off x="926194" y="4543721"/>
            <a:ext cx="55523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eye(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an identity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DFF13-1961-459A-B2D3-F4AE17448F50}"/>
              </a:ext>
            </a:extLst>
          </p:cNvPr>
          <p:cNvSpPr txBox="1"/>
          <p:nvPr/>
        </p:nvSpPr>
        <p:spPr>
          <a:xfrm>
            <a:off x="927793" y="5253805"/>
            <a:ext cx="7562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random.randint(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random integers</a:t>
            </a:r>
          </a:p>
        </p:txBody>
      </p:sp>
    </p:spTree>
    <p:extLst>
      <p:ext uri="{BB962C8B-B14F-4D97-AF65-F5344CB8AC3E}">
        <p14:creationId xmlns:p14="http://schemas.microsoft.com/office/powerpoint/2010/main" val="335042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Basic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731500" y="1700775"/>
            <a:ext cx="7988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min(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minimum value in an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48F0C-CD68-461C-86A2-98C013004637}"/>
              </a:ext>
            </a:extLst>
          </p:cNvPr>
          <p:cNvSpPr txBox="1"/>
          <p:nvPr/>
        </p:nvSpPr>
        <p:spPr>
          <a:xfrm>
            <a:off x="731500" y="2410859"/>
            <a:ext cx="7681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max(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maximum value in an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0085" y="995138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basic operations on NumPy arrays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951E8-B8F7-4EF9-8108-D1F264634BE2}"/>
              </a:ext>
            </a:extLst>
          </p:cNvPr>
          <p:cNvSpPr txBox="1"/>
          <p:nvPr/>
        </p:nvSpPr>
        <p:spPr>
          <a:xfrm>
            <a:off x="731500" y="3120943"/>
            <a:ext cx="84102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argmin(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minimum value position in an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30318-11AE-4DB8-AED2-25C7D0B4EDA8}"/>
              </a:ext>
            </a:extLst>
          </p:cNvPr>
          <p:cNvSpPr txBox="1"/>
          <p:nvPr/>
        </p:nvSpPr>
        <p:spPr>
          <a:xfrm>
            <a:off x="731500" y="3833637"/>
            <a:ext cx="8525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argmax(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maximum value position in an array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741C-46B6-4BBA-8C4E-31052B6297DA}"/>
              </a:ext>
            </a:extLst>
          </p:cNvPr>
          <p:cNvSpPr txBox="1"/>
          <p:nvPr/>
        </p:nvSpPr>
        <p:spPr>
          <a:xfrm>
            <a:off x="733768" y="4543721"/>
            <a:ext cx="7831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reshape(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Reshaping an array to a specific 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847587" y="6211551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DFF13-1961-459A-B2D3-F4AE17448F50}"/>
              </a:ext>
            </a:extLst>
          </p:cNvPr>
          <p:cNvSpPr txBox="1"/>
          <p:nvPr/>
        </p:nvSpPr>
        <p:spPr>
          <a:xfrm>
            <a:off x="731500" y="5919127"/>
            <a:ext cx="75621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sum(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Summing the array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9010F-95DE-45E4-A992-1DE85925C944}"/>
              </a:ext>
            </a:extLst>
          </p:cNvPr>
          <p:cNvSpPr txBox="1"/>
          <p:nvPr/>
        </p:nvSpPr>
        <p:spPr>
          <a:xfrm>
            <a:off x="731500" y="5251201"/>
            <a:ext cx="7831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sort(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Sorting an array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146128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Mathematical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2292F-30EF-43CB-AFDB-590BADC5E493}"/>
              </a:ext>
            </a:extLst>
          </p:cNvPr>
          <p:cNvSpPr txBox="1"/>
          <p:nvPr/>
        </p:nvSpPr>
        <p:spPr>
          <a:xfrm>
            <a:off x="731500" y="1700775"/>
            <a:ext cx="81802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sqrt(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square root of array elements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48F0C-CD68-461C-86A2-98C013004637}"/>
              </a:ext>
            </a:extLst>
          </p:cNvPr>
          <p:cNvSpPr txBox="1"/>
          <p:nvPr/>
        </p:nvSpPr>
        <p:spPr>
          <a:xfrm>
            <a:off x="731499" y="2410859"/>
            <a:ext cx="8257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exp(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exponential of array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0085" y="995138"/>
            <a:ext cx="89817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mathematical operations on NumPy arrays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951E8-B8F7-4EF9-8108-D1F264634BE2}"/>
              </a:ext>
            </a:extLst>
          </p:cNvPr>
          <p:cNvSpPr txBox="1"/>
          <p:nvPr/>
        </p:nvSpPr>
        <p:spPr>
          <a:xfrm>
            <a:off x="731500" y="3120943"/>
            <a:ext cx="84102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sin(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trigonometric sine of array elements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30318-11AE-4DB8-AED2-25C7D0B4EDA8}"/>
              </a:ext>
            </a:extLst>
          </p:cNvPr>
          <p:cNvSpPr txBox="1"/>
          <p:nvPr/>
        </p:nvSpPr>
        <p:spPr>
          <a:xfrm>
            <a:off x="731500" y="3833637"/>
            <a:ext cx="86795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cos(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trigonometric cosine of array elements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741C-46B6-4BBA-8C4E-31052B6297DA}"/>
              </a:ext>
            </a:extLst>
          </p:cNvPr>
          <p:cNvSpPr txBox="1"/>
          <p:nvPr/>
        </p:nvSpPr>
        <p:spPr>
          <a:xfrm>
            <a:off x="733768" y="4543721"/>
            <a:ext cx="82548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log(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natural logarithm of array elements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DFF13-1961-459A-B2D3-F4AE17448F50}"/>
              </a:ext>
            </a:extLst>
          </p:cNvPr>
          <p:cNvSpPr txBox="1"/>
          <p:nvPr/>
        </p:nvSpPr>
        <p:spPr>
          <a:xfrm>
            <a:off x="735367" y="5253805"/>
            <a:ext cx="82532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log10(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base 10 logarithm of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109806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7" y="38407"/>
            <a:ext cx="7488578" cy="817460"/>
          </a:xfrm>
        </p:spPr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Arrays: Indexing, Selection, &amp; Copying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36A6-0D42-48D6-8CDE-C39B95348AB0}"/>
              </a:ext>
            </a:extLst>
          </p:cNvPr>
          <p:cNvSpPr txBox="1"/>
          <p:nvPr/>
        </p:nvSpPr>
        <p:spPr>
          <a:xfrm>
            <a:off x="162291" y="1314349"/>
            <a:ext cx="89817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Indexing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An important step in manipulating and analyzing arrays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E9D30-9CF1-44E9-9807-7A18BC974DC1}"/>
              </a:ext>
            </a:extLst>
          </p:cNvPr>
          <p:cNvSpPr txBox="1"/>
          <p:nvPr/>
        </p:nvSpPr>
        <p:spPr>
          <a:xfrm>
            <a:off x="162291" y="4815541"/>
            <a:ext cx="87878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Copying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Always use the copy( ) function to copy arrays and to preserve the original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F4AAC-4229-4018-987E-0C9C463F42FE}"/>
              </a:ext>
            </a:extLst>
          </p:cNvPr>
          <p:cNvSpPr txBox="1"/>
          <p:nvPr/>
        </p:nvSpPr>
        <p:spPr>
          <a:xfrm>
            <a:off x="162291" y="3064945"/>
            <a:ext cx="87878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Conditional selection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Selecting array elements based on specific conditions typed using conditional operators </a:t>
            </a:r>
          </a:p>
        </p:txBody>
      </p:sp>
    </p:spTree>
    <p:extLst>
      <p:ext uri="{BB962C8B-B14F-4D97-AF65-F5344CB8AC3E}">
        <p14:creationId xmlns:p14="http://schemas.microsoft.com/office/powerpoint/2010/main" val="132667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Discussion Exercise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26384-FCEA-47FC-8B59-94B524AAC538}"/>
              </a:ext>
            </a:extLst>
          </p:cNvPr>
          <p:cNvSpPr txBox="1"/>
          <p:nvPr/>
        </p:nvSpPr>
        <p:spPr>
          <a:xfrm>
            <a:off x="3932375" y="614346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EC4A6B-9A9B-4535-8286-F634DF18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11" y="1201510"/>
            <a:ext cx="6477904" cy="2514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21AE3C-DD59-47B6-8D0C-7C34B699ADCB}"/>
              </a:ext>
            </a:extLst>
          </p:cNvPr>
          <p:cNvSpPr/>
          <p:nvPr/>
        </p:nvSpPr>
        <p:spPr>
          <a:xfrm>
            <a:off x="4571874" y="2276849"/>
            <a:ext cx="2573135" cy="14396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04552-DFD7-4D5F-8D18-E2CCFA30ADF9}"/>
              </a:ext>
            </a:extLst>
          </p:cNvPr>
          <p:cNvSpPr txBox="1"/>
          <p:nvPr/>
        </p:nvSpPr>
        <p:spPr>
          <a:xfrm>
            <a:off x="734462" y="1264169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mat1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E6FA0-05B4-41B6-971E-12F45E091738}"/>
              </a:ext>
            </a:extLst>
          </p:cNvPr>
          <p:cNvSpPr txBox="1"/>
          <p:nvPr/>
        </p:nvSpPr>
        <p:spPr>
          <a:xfrm>
            <a:off x="203303" y="3954226"/>
            <a:ext cx="87371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index and slice the elements within the red-dashed box above from the matrix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mat1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49E207-4E4B-465C-B7C4-7B2F0FD1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86" y="5084543"/>
            <a:ext cx="483937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77249" y="3005083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interpreting, manipulating, and analyzing data within NumPy arrays are covered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BF950-4C38-4641-882E-85F995A18783}"/>
              </a:ext>
            </a:extLst>
          </p:cNvPr>
          <p:cNvSpPr txBox="1"/>
          <p:nvPr/>
        </p:nvSpPr>
        <p:spPr>
          <a:xfrm>
            <a:off x="277249" y="1292154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representing data in the form of NumPy arrays are covered</a:t>
            </a:r>
          </a:p>
        </p:txBody>
      </p:sp>
    </p:spTree>
    <p:extLst>
      <p:ext uri="{BB962C8B-B14F-4D97-AF65-F5344CB8AC3E}">
        <p14:creationId xmlns:p14="http://schemas.microsoft.com/office/powerpoint/2010/main" val="378269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424260" y="1330212"/>
            <a:ext cx="2813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NumPy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941866" y="2226905"/>
            <a:ext cx="727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representation: Arrays - vectors and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matrices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AF74A-77AA-4EEF-92A3-7934225AC939}"/>
              </a:ext>
            </a:extLst>
          </p:cNvPr>
          <p:cNvSpPr txBox="1"/>
          <p:nvPr/>
        </p:nvSpPr>
        <p:spPr>
          <a:xfrm>
            <a:off x="942227" y="3774645"/>
            <a:ext cx="8123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operations: Mathematical operations,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indexing, selection, and copying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33490" y="1296370"/>
            <a:ext cx="8410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represent data in different forms via the NumPy library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233490" y="3167390"/>
            <a:ext cx="863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access data within a NumPy array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142D2-1D00-4500-BE95-87A2CEC4F700}"/>
              </a:ext>
            </a:extLst>
          </p:cNvPr>
          <p:cNvSpPr txBox="1"/>
          <p:nvPr/>
        </p:nvSpPr>
        <p:spPr>
          <a:xfrm>
            <a:off x="233489" y="4607523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perform basic mathematical functions on the NumPy arrays</a:t>
            </a: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Computational Thinking Concepts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E7BA2-4640-4651-B00F-2B196BAD79E3}"/>
              </a:ext>
            </a:extLst>
          </p:cNvPr>
          <p:cNvSpPr txBox="1"/>
          <p:nvPr/>
        </p:nvSpPr>
        <p:spPr>
          <a:xfrm>
            <a:off x="274249" y="1694351"/>
            <a:ext cx="349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NumPy arrays: Vectors and matrices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0B87-B43E-4A28-8288-CF9BC39EF836}"/>
              </a:ext>
            </a:extLst>
          </p:cNvPr>
          <p:cNvSpPr txBox="1"/>
          <p:nvPr/>
        </p:nvSpPr>
        <p:spPr>
          <a:xfrm>
            <a:off x="361" y="3922699"/>
            <a:ext cx="41111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interpretation, manipulation, and analysis of NumPy arrays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B2EB1C-C51D-4DAE-8FBD-47E26503F1D4}"/>
              </a:ext>
            </a:extLst>
          </p:cNvPr>
          <p:cNvSpPr/>
          <p:nvPr/>
        </p:nvSpPr>
        <p:spPr>
          <a:xfrm>
            <a:off x="4253207" y="1952294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F77EE-6AD0-46F9-B136-F6390CAF3833}"/>
              </a:ext>
            </a:extLst>
          </p:cNvPr>
          <p:cNvSpPr/>
          <p:nvPr/>
        </p:nvSpPr>
        <p:spPr>
          <a:xfrm>
            <a:off x="4253207" y="4451852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76C12-657E-44EF-8B2E-C044FAC5635E}"/>
              </a:ext>
            </a:extLst>
          </p:cNvPr>
          <p:cNvSpPr txBox="1"/>
          <p:nvPr/>
        </p:nvSpPr>
        <p:spPr>
          <a:xfrm>
            <a:off x="5541555" y="1854029"/>
            <a:ext cx="3319741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Data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FFDC7-D9CE-4ECC-B09F-0339274C93DA}"/>
              </a:ext>
            </a:extLst>
          </p:cNvPr>
          <p:cNvSpPr txBox="1"/>
          <p:nvPr/>
        </p:nvSpPr>
        <p:spPr>
          <a:xfrm>
            <a:off x="5770943" y="4091976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A7419-47CC-4AA2-BAAB-D0666D7135E2}"/>
              </a:ext>
            </a:extLst>
          </p:cNvPr>
          <p:cNvSpPr txBox="1"/>
          <p:nvPr/>
        </p:nvSpPr>
        <p:spPr>
          <a:xfrm>
            <a:off x="5770943" y="5046084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Algorithm design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D3FD78E-3EBD-4C0F-84AC-429BDDCBB0C3}"/>
              </a:ext>
            </a:extLst>
          </p:cNvPr>
          <p:cNvSpPr/>
          <p:nvPr/>
        </p:nvSpPr>
        <p:spPr>
          <a:xfrm>
            <a:off x="5186480" y="4173202"/>
            <a:ext cx="230430" cy="12912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4592BB-2159-4C66-8D7A-E17186F0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204170"/>
          </a:xfrm>
        </p:spPr>
        <p:txBody>
          <a:bodyPr/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Built-in with CoCalc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You do not have to do any extra steps to install the library in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417EF0-8799-46B2-AFB0-04CBFDC99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0ACD79-4C81-4393-90AB-A32E35C3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Library Setup</a:t>
            </a:r>
          </a:p>
        </p:txBody>
      </p:sp>
    </p:spTree>
    <p:extLst>
      <p:ext uri="{BB962C8B-B14F-4D97-AF65-F5344CB8AC3E}">
        <p14:creationId xmlns:p14="http://schemas.microsoft.com/office/powerpoint/2010/main" val="379411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790102" y="3105834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NumPy in Python</a:t>
            </a:r>
          </a:p>
        </p:txBody>
      </p:sp>
    </p:spTree>
    <p:extLst>
      <p:ext uri="{BB962C8B-B14F-4D97-AF65-F5344CB8AC3E}">
        <p14:creationId xmlns:p14="http://schemas.microsoft.com/office/powerpoint/2010/main" val="5117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NumPy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355130"/>
            <a:ext cx="4427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Numerical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5CBC1-70B9-4D5A-9DE4-38F21D18989B}"/>
              </a:ext>
            </a:extLst>
          </p:cNvPr>
          <p:cNvSpPr txBox="1"/>
          <p:nvPr/>
        </p:nvSpPr>
        <p:spPr>
          <a:xfrm>
            <a:off x="232235" y="2591507"/>
            <a:ext cx="69426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Foundational library for scientific computing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D7077-2476-40A8-A8E9-BCD053956ED5}"/>
              </a:ext>
            </a:extLst>
          </p:cNvPr>
          <p:cNvSpPr txBox="1"/>
          <p:nvPr/>
        </p:nvSpPr>
        <p:spPr>
          <a:xfrm>
            <a:off x="232235" y="3827884"/>
            <a:ext cx="8679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All data science libraries rely on NumPy as one of their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6824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Features of NumPy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118744"/>
            <a:ext cx="19605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5CBC1-70B9-4D5A-9DE4-38F21D18989B}"/>
              </a:ext>
            </a:extLst>
          </p:cNvPr>
          <p:cNvSpPr txBox="1"/>
          <p:nvPr/>
        </p:nvSpPr>
        <p:spPr>
          <a:xfrm>
            <a:off x="923926" y="1812828"/>
            <a:ext cx="810305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Provides a fast and efficient multi-dimensional array object called ‘ndarray’ (n-dimensional array) –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NumPy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73AE3-C7D8-4330-92D5-EE6A55BD0043}"/>
              </a:ext>
            </a:extLst>
          </p:cNvPr>
          <p:cNvSpPr txBox="1"/>
          <p:nvPr/>
        </p:nvSpPr>
        <p:spPr>
          <a:xfrm>
            <a:off x="923926" y="3730272"/>
            <a:ext cx="8103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Functions for performing computations with arrays and mathematical operations between arrays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92FFC-F676-4CB5-9ABB-DB9DA74CA0C8}"/>
              </a:ext>
            </a:extLst>
          </p:cNvPr>
          <p:cNvSpPr txBox="1"/>
          <p:nvPr/>
        </p:nvSpPr>
        <p:spPr>
          <a:xfrm>
            <a:off x="919183" y="5247606"/>
            <a:ext cx="8103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algebra operations and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56616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0AD716-7CA7-46AD-B58A-DCFFAD0E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460860"/>
          </a:xfrm>
        </p:spPr>
        <p:txBody>
          <a:bodyPr/>
          <a:lstStyle/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1D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2F58A-628B-4A24-ACE2-39A059F5F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04AD73-4B6F-42D6-93DD-60B1CE4D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Multi-dimensional Array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B16AA0-B298-4AD1-9C3A-1AFFA84DCE75}"/>
              </a:ext>
            </a:extLst>
          </p:cNvPr>
          <p:cNvGrpSpPr/>
          <p:nvPr/>
        </p:nvGrpSpPr>
        <p:grpSpPr>
          <a:xfrm>
            <a:off x="3112610" y="1861826"/>
            <a:ext cx="2765160" cy="460860"/>
            <a:chOff x="1038740" y="1854395"/>
            <a:chExt cx="2765160" cy="460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D51624-DB60-4885-9382-FC63D61D40D7}"/>
                </a:ext>
              </a:extLst>
            </p:cNvPr>
            <p:cNvSpPr/>
            <p:nvPr/>
          </p:nvSpPr>
          <p:spPr>
            <a:xfrm>
              <a:off x="103874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828A62-C120-4ACF-AEB3-A271978FEA89}"/>
                </a:ext>
              </a:extLst>
            </p:cNvPr>
            <p:cNvSpPr/>
            <p:nvPr/>
          </p:nvSpPr>
          <p:spPr>
            <a:xfrm>
              <a:off x="173003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DC237D-3717-4554-B048-20B632F585EB}"/>
                </a:ext>
              </a:extLst>
            </p:cNvPr>
            <p:cNvSpPr/>
            <p:nvPr/>
          </p:nvSpPr>
          <p:spPr>
            <a:xfrm>
              <a:off x="242132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8208E2-EE5C-4805-9032-D56544E63B25}"/>
                </a:ext>
              </a:extLst>
            </p:cNvPr>
            <p:cNvSpPr/>
            <p:nvPr/>
          </p:nvSpPr>
          <p:spPr>
            <a:xfrm>
              <a:off x="311261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4C32805-93BE-4542-B666-9EFBA24F25C6}"/>
              </a:ext>
            </a:extLst>
          </p:cNvPr>
          <p:cNvSpPr txBox="1">
            <a:spLocks/>
          </p:cNvSpPr>
          <p:nvPr/>
        </p:nvSpPr>
        <p:spPr bwMode="auto">
          <a:xfrm>
            <a:off x="693095" y="3429000"/>
            <a:ext cx="8026647" cy="46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143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744538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2870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112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2D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D61D1-4E71-46F7-A68C-D0CCCD1F4F49}"/>
              </a:ext>
            </a:extLst>
          </p:cNvPr>
          <p:cNvSpPr/>
          <p:nvPr/>
        </p:nvSpPr>
        <p:spPr>
          <a:xfrm>
            <a:off x="3112610" y="4235505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EA5447-0A7D-4FB9-A9B3-3F97B4F82EF7}"/>
              </a:ext>
            </a:extLst>
          </p:cNvPr>
          <p:cNvSpPr/>
          <p:nvPr/>
        </p:nvSpPr>
        <p:spPr>
          <a:xfrm>
            <a:off x="3803900" y="4235505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E8DC5C-67A5-4CA0-8C34-E445BEC762F8}"/>
              </a:ext>
            </a:extLst>
          </p:cNvPr>
          <p:cNvSpPr/>
          <p:nvPr/>
        </p:nvSpPr>
        <p:spPr>
          <a:xfrm>
            <a:off x="4495190" y="4235505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4EA66-DFAB-4DB1-AE4D-7D2503CB16F0}"/>
              </a:ext>
            </a:extLst>
          </p:cNvPr>
          <p:cNvSpPr/>
          <p:nvPr/>
        </p:nvSpPr>
        <p:spPr>
          <a:xfrm>
            <a:off x="5186480" y="4235505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D666B-3E59-429E-87D7-B9E18A780821}"/>
              </a:ext>
            </a:extLst>
          </p:cNvPr>
          <p:cNvSpPr/>
          <p:nvPr/>
        </p:nvSpPr>
        <p:spPr>
          <a:xfrm>
            <a:off x="3112610" y="4696365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5C7803-A0DC-4491-9857-DAC632B84760}"/>
              </a:ext>
            </a:extLst>
          </p:cNvPr>
          <p:cNvSpPr/>
          <p:nvPr/>
        </p:nvSpPr>
        <p:spPr>
          <a:xfrm>
            <a:off x="3803900" y="4696365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85577-8808-48BC-8909-4E2E330FB532}"/>
              </a:ext>
            </a:extLst>
          </p:cNvPr>
          <p:cNvSpPr/>
          <p:nvPr/>
        </p:nvSpPr>
        <p:spPr>
          <a:xfrm>
            <a:off x="4495190" y="4696365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F253D-ED2F-494B-A08E-468F22FD7A56}"/>
              </a:ext>
            </a:extLst>
          </p:cNvPr>
          <p:cNvSpPr/>
          <p:nvPr/>
        </p:nvSpPr>
        <p:spPr>
          <a:xfrm>
            <a:off x="5186480" y="4696365"/>
            <a:ext cx="691290" cy="460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09BFDE-12BF-44AE-A706-4D20701B2680}"/>
              </a:ext>
            </a:extLst>
          </p:cNvPr>
          <p:cNvGrpSpPr/>
          <p:nvPr/>
        </p:nvGrpSpPr>
        <p:grpSpPr>
          <a:xfrm>
            <a:off x="3112610" y="5157225"/>
            <a:ext cx="2765160" cy="460860"/>
            <a:chOff x="1038740" y="1854395"/>
            <a:chExt cx="2765160" cy="4608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74E511-AA7F-4AB2-A1AC-302B81E642BD}"/>
                </a:ext>
              </a:extLst>
            </p:cNvPr>
            <p:cNvSpPr/>
            <p:nvPr/>
          </p:nvSpPr>
          <p:spPr>
            <a:xfrm>
              <a:off x="103874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149F3B-E896-4406-A4FE-2D8C5B9A9973}"/>
                </a:ext>
              </a:extLst>
            </p:cNvPr>
            <p:cNvSpPr/>
            <p:nvPr/>
          </p:nvSpPr>
          <p:spPr>
            <a:xfrm>
              <a:off x="173003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544CF0-B3E1-46FD-AD66-82F002B77F59}"/>
                </a:ext>
              </a:extLst>
            </p:cNvPr>
            <p:cNvSpPr/>
            <p:nvPr/>
          </p:nvSpPr>
          <p:spPr>
            <a:xfrm>
              <a:off x="242132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FE370A-E91B-47B9-910B-97F060E15FF2}"/>
                </a:ext>
              </a:extLst>
            </p:cNvPr>
            <p:cNvSpPr/>
            <p:nvPr/>
          </p:nvSpPr>
          <p:spPr>
            <a:xfrm>
              <a:off x="3112610" y="1854395"/>
              <a:ext cx="691290" cy="460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99810C-2C2D-4A6B-8114-ACDFC013A05B}"/>
              </a:ext>
            </a:extLst>
          </p:cNvPr>
          <p:cNvSpPr txBox="1"/>
          <p:nvPr/>
        </p:nvSpPr>
        <p:spPr>
          <a:xfrm>
            <a:off x="3301802" y="2506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5282B-AE86-43C7-8DFD-562E3CA555C6}"/>
              </a:ext>
            </a:extLst>
          </p:cNvPr>
          <p:cNvSpPr txBox="1"/>
          <p:nvPr/>
        </p:nvSpPr>
        <p:spPr>
          <a:xfrm>
            <a:off x="3993092" y="2506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ED3FF-16B3-4877-A094-0DC95273221A}"/>
              </a:ext>
            </a:extLst>
          </p:cNvPr>
          <p:cNvSpPr txBox="1"/>
          <p:nvPr/>
        </p:nvSpPr>
        <p:spPr>
          <a:xfrm>
            <a:off x="4657187" y="2506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AC172-32B9-4F2B-A6DB-A6128356DBB1}"/>
              </a:ext>
            </a:extLst>
          </p:cNvPr>
          <p:cNvSpPr txBox="1"/>
          <p:nvPr/>
        </p:nvSpPr>
        <p:spPr>
          <a:xfrm>
            <a:off x="5372841" y="25065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E7C1A-4FF5-48B1-8C27-33D6DCD73C01}"/>
              </a:ext>
            </a:extLst>
          </p:cNvPr>
          <p:cNvSpPr txBox="1"/>
          <p:nvPr/>
        </p:nvSpPr>
        <p:spPr>
          <a:xfrm>
            <a:off x="2610512" y="42812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5DD878-B5F7-460A-8761-9084AB527DAD}"/>
              </a:ext>
            </a:extLst>
          </p:cNvPr>
          <p:cNvSpPr txBox="1"/>
          <p:nvPr/>
        </p:nvSpPr>
        <p:spPr>
          <a:xfrm>
            <a:off x="2603210" y="47421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1202A3-2DC9-48C2-87BF-63D44A25B1F8}"/>
              </a:ext>
            </a:extLst>
          </p:cNvPr>
          <p:cNvSpPr txBox="1"/>
          <p:nvPr/>
        </p:nvSpPr>
        <p:spPr>
          <a:xfrm>
            <a:off x="2603210" y="524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565ED-F25B-432F-A9A1-DA55F91EA2A4}"/>
              </a:ext>
            </a:extLst>
          </p:cNvPr>
          <p:cNvSpPr txBox="1"/>
          <p:nvPr/>
        </p:nvSpPr>
        <p:spPr>
          <a:xfrm>
            <a:off x="4712981" y="5703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5536BD-6205-46D7-9D30-C72BEB11D106}"/>
              </a:ext>
            </a:extLst>
          </p:cNvPr>
          <p:cNvSpPr txBox="1"/>
          <p:nvPr/>
        </p:nvSpPr>
        <p:spPr>
          <a:xfrm>
            <a:off x="4021691" y="5703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FD8E0-52A9-4928-92DF-397D17C13965}"/>
              </a:ext>
            </a:extLst>
          </p:cNvPr>
          <p:cNvSpPr txBox="1"/>
          <p:nvPr/>
        </p:nvSpPr>
        <p:spPr>
          <a:xfrm>
            <a:off x="3304438" y="5703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A25A0A-A198-4502-AD64-1E36A15A7282}"/>
              </a:ext>
            </a:extLst>
          </p:cNvPr>
          <p:cNvSpPr txBox="1"/>
          <p:nvPr/>
        </p:nvSpPr>
        <p:spPr>
          <a:xfrm>
            <a:off x="5401440" y="5703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9A3B20-2EE9-460F-AD46-93C7CB29504D}"/>
              </a:ext>
            </a:extLst>
          </p:cNvPr>
          <p:cNvSpPr txBox="1"/>
          <p:nvPr/>
        </p:nvSpPr>
        <p:spPr>
          <a:xfrm>
            <a:off x="3474519" y="2820323"/>
            <a:ext cx="2032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 positions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40D88E9-F2F1-4A77-9F81-B3EAE63FF2CF}"/>
              </a:ext>
            </a:extLst>
          </p:cNvPr>
          <p:cNvSpPr/>
          <p:nvPr/>
        </p:nvSpPr>
        <p:spPr>
          <a:xfrm>
            <a:off x="3275839" y="3195668"/>
            <a:ext cx="2405184" cy="1173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10F9761-E1BF-48C9-B741-8C76FF909B08}"/>
              </a:ext>
            </a:extLst>
          </p:cNvPr>
          <p:cNvSpPr/>
          <p:nvPr/>
        </p:nvSpPr>
        <p:spPr>
          <a:xfrm>
            <a:off x="3301802" y="6149765"/>
            <a:ext cx="2405184" cy="1173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83D71A9-3846-43DF-9691-ACB7F272291B}"/>
              </a:ext>
            </a:extLst>
          </p:cNvPr>
          <p:cNvSpPr/>
          <p:nvPr/>
        </p:nvSpPr>
        <p:spPr>
          <a:xfrm rot="5400000">
            <a:off x="1655508" y="4845207"/>
            <a:ext cx="1604778" cy="111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D863A-F56F-4C84-9871-956C3D6ACCF7}"/>
              </a:ext>
            </a:extLst>
          </p:cNvPr>
          <p:cNvSpPr txBox="1"/>
          <p:nvPr/>
        </p:nvSpPr>
        <p:spPr>
          <a:xfrm>
            <a:off x="3474519" y="6195339"/>
            <a:ext cx="2032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 positions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2758C6-BD11-4572-8451-FBB5E5FD3C89}"/>
              </a:ext>
            </a:extLst>
          </p:cNvPr>
          <p:cNvSpPr txBox="1"/>
          <p:nvPr/>
        </p:nvSpPr>
        <p:spPr>
          <a:xfrm rot="16200000">
            <a:off x="1144668" y="4713982"/>
            <a:ext cx="2032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 positions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AF48FE-8923-4FDC-AF73-F87014311697}"/>
              </a:ext>
            </a:extLst>
          </p:cNvPr>
          <p:cNvSpPr txBox="1"/>
          <p:nvPr/>
        </p:nvSpPr>
        <p:spPr>
          <a:xfrm>
            <a:off x="917218" y="4619018"/>
            <a:ext cx="9453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Rows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0DAE36-948D-48D1-8413-070DFCB959F7}"/>
              </a:ext>
            </a:extLst>
          </p:cNvPr>
          <p:cNvSpPr txBox="1"/>
          <p:nvPr/>
        </p:nvSpPr>
        <p:spPr>
          <a:xfrm>
            <a:off x="5911667" y="5962217"/>
            <a:ext cx="14077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1802415628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124890</TotalTime>
  <Words>640</Words>
  <Application>Microsoft Office PowerPoint</Application>
  <PresentationFormat>On-screen Show (4:3)</PresentationFormat>
  <Paragraphs>141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Garamond</vt:lpstr>
      <vt:lpstr>Times New Roman</vt:lpstr>
      <vt:lpstr>Wingdings</vt:lpstr>
      <vt:lpstr>ONR_Theme</vt:lpstr>
      <vt:lpstr>PowerPoint Presentation</vt:lpstr>
      <vt:lpstr>Topic Outline</vt:lpstr>
      <vt:lpstr>Objectives</vt:lpstr>
      <vt:lpstr>Computational Thinking Concepts</vt:lpstr>
      <vt:lpstr>Library Setup</vt:lpstr>
      <vt:lpstr>PowerPoint Presentation</vt:lpstr>
      <vt:lpstr>NumPy</vt:lpstr>
      <vt:lpstr>Features of NumPy</vt:lpstr>
      <vt:lpstr>Multi-dimensional Array</vt:lpstr>
      <vt:lpstr>NumPy Arrays</vt:lpstr>
      <vt:lpstr>NumPy Arrays</vt:lpstr>
      <vt:lpstr>NumPy Arrays</vt:lpstr>
      <vt:lpstr>Arrays: Basic Operations</vt:lpstr>
      <vt:lpstr>Arrays: Mathematical Operations</vt:lpstr>
      <vt:lpstr>Arrays: Indexing, Selection, &amp; Copying </vt:lpstr>
      <vt:lpstr>Discussion Exercise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Sundaravadiveludevarajan, D</cp:lastModifiedBy>
  <cp:revision>1829</cp:revision>
  <cp:lastPrinted>2020-07-23T19:00:31Z</cp:lastPrinted>
  <dcterms:created xsi:type="dcterms:W3CDTF">2010-10-19T21:02:23Z</dcterms:created>
  <dcterms:modified xsi:type="dcterms:W3CDTF">2020-09-06T23:52:38Z</dcterms:modified>
  <cp:category/>
</cp:coreProperties>
</file>