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465" r:id="rId2"/>
    <p:sldId id="722" r:id="rId3"/>
    <p:sldId id="748" r:id="rId4"/>
    <p:sldId id="750" r:id="rId5"/>
    <p:sldId id="723" r:id="rId6"/>
    <p:sldId id="721" r:id="rId7"/>
    <p:sldId id="751" r:id="rId8"/>
    <p:sldId id="752" r:id="rId9"/>
    <p:sldId id="753" r:id="rId10"/>
    <p:sldId id="754" r:id="rId11"/>
    <p:sldId id="756" r:id="rId12"/>
    <p:sldId id="757" r:id="rId13"/>
    <p:sldId id="758" r:id="rId14"/>
    <p:sldId id="759" r:id="rId15"/>
    <p:sldId id="747" r:id="rId16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FBFA14-EF8A-425A-9B83-202A761E1D81}">
          <p14:sldIdLst>
            <p14:sldId id="465"/>
            <p14:sldId id="722"/>
            <p14:sldId id="748"/>
            <p14:sldId id="750"/>
            <p14:sldId id="723"/>
            <p14:sldId id="721"/>
            <p14:sldId id="751"/>
            <p14:sldId id="752"/>
            <p14:sldId id="753"/>
            <p14:sldId id="754"/>
            <p14:sldId id="756"/>
            <p14:sldId id="757"/>
            <p14:sldId id="758"/>
            <p14:sldId id="759"/>
            <p14:sldId id="7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0A0C"/>
    <a:srgbClr val="000096"/>
    <a:srgbClr val="000039"/>
    <a:srgbClr val="000054"/>
    <a:srgbClr val="FFDD08"/>
    <a:srgbClr val="000074"/>
    <a:srgbClr val="B10C0C"/>
    <a:srgbClr val="35ADFF"/>
    <a:srgbClr val="EBCCCC"/>
    <a:srgbClr val="D7F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9" autoAdjust="0"/>
    <p:restoredTop sz="93277" autoAdjust="0"/>
  </p:normalViewPr>
  <p:slideViewPr>
    <p:cSldViewPr>
      <p:cViewPr varScale="1">
        <p:scale>
          <a:sx n="103" d="100"/>
          <a:sy n="103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2464" y="-104"/>
      </p:cViewPr>
      <p:guideLst>
        <p:guide orient="horz" pos="2909"/>
        <p:guide pos="2208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1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A8D32-36C6-4B09-BCB3-215C06D7D31C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3169"/>
            <a:ext cx="3037840" cy="461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73169"/>
            <a:ext cx="3037840" cy="461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474EC-94D2-4C30-A981-A59D4948AB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88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03B070B-BDF4-46F4-8151-05E78C69BB0A}" type="datetimeFigureOut">
              <a:rPr lang="en-US"/>
              <a:pPr>
                <a:defRPr/>
              </a:pPr>
              <a:t>8/18/2020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92150"/>
            <a:ext cx="4616450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F0FD1F9-7C04-42FC-9249-3609A85DCB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54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6975" y="692150"/>
            <a:ext cx="4616450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0FD1F9-7C04-42FC-9249-3609A85DCB8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91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0FD1F9-7C04-42FC-9249-3609A85DCB8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81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Texas_Tech_Campus_Entrance.jpg"/>
          <p:cNvPicPr>
            <a:picLocks noChangeAspect="1"/>
          </p:cNvPicPr>
          <p:nvPr userDrawn="1"/>
        </p:nvPicPr>
        <p:blipFill>
          <a:blip r:embed="rId2" cstate="email">
            <a:lum bright="8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144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5957887"/>
            <a:ext cx="9144000" cy="9001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5938836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916781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600200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2590800"/>
          </a:xfrm>
        </p:spPr>
        <p:txBody>
          <a:bodyPr>
            <a:noAutofit/>
          </a:bodyPr>
          <a:lstStyle>
            <a:lvl1pPr marL="0" indent="0" algn="ctr">
              <a:buNone/>
              <a:defRPr lang="en-US" sz="900" baseline="0" smtClean="0"/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4" name="Picture 3" descr="C:\Documents and Settings\Shad\Desktop\PNG - transparent background\TTU_DblT_c4C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4095" y="87765"/>
            <a:ext cx="594288" cy="69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7" descr="TTU 2 Title Page_logo"/>
          <p:cNvPicPr>
            <a:picLocks noChangeAspect="1" noChangeArrowheads="1"/>
          </p:cNvPicPr>
          <p:nvPr userDrawn="1"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29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0758" y="87765"/>
            <a:ext cx="622337" cy="73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629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957887"/>
            <a:ext cx="9144000" cy="9001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5938836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916781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600200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2590800"/>
          </a:xfrm>
        </p:spPr>
        <p:txBody>
          <a:bodyPr>
            <a:noAutofit/>
          </a:bodyPr>
          <a:lstStyle>
            <a:lvl1pPr marL="0" indent="0" algn="ctr">
              <a:buNone/>
              <a:defRPr lang="en-US" sz="900" baseline="0" smtClean="0"/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4" name="Picture 3" descr="C:\Documents and Settings\Shad\Desktop\PNG - transparent background\TTU_DblT_c4C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4095" y="87765"/>
            <a:ext cx="594288" cy="69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7" descr="TTU 2 Title Page_logo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29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0758" y="87765"/>
            <a:ext cx="622337" cy="73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es-1.jpg"/>
          <p:cNvPicPr>
            <a:picLocks noChangeAspect="1"/>
          </p:cNvPicPr>
          <p:nvPr userDrawn="1"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1081"/>
            <a:ext cx="9144000" cy="491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874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616701"/>
            <a:ext cx="9144000" cy="2413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616700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2"/>
          <p:cNvSpPr>
            <a:spLocks noChangeArrowheads="1"/>
          </p:cNvSpPr>
          <p:nvPr userDrawn="1"/>
        </p:nvSpPr>
        <p:spPr bwMode="auto">
          <a:xfrm>
            <a:off x="923926" y="6610758"/>
            <a:ext cx="72961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1200" dirty="0">
                <a:solidFill>
                  <a:srgbClr val="F2F2F2"/>
                </a:solidFill>
                <a:latin typeface="Times New Roman" pitchFamily="18" charset="0"/>
                <a:cs typeface="Times New Roman" pitchFamily="18" charset="0"/>
              </a:rPr>
              <a:t>Whitacre College of Engineering, Texas Tech University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095" y="1066800"/>
            <a:ext cx="8026647" cy="5486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489949" y="6626226"/>
            <a:ext cx="654051" cy="241300"/>
          </a:xfrm>
        </p:spPr>
        <p:txBody>
          <a:bodyPr/>
          <a:lstStyle>
            <a:lvl1pPr>
              <a:defRPr>
                <a:solidFill>
                  <a:prstClr val="white">
                    <a:lumMod val="95000"/>
                  </a:prstClr>
                </a:solidFill>
              </a:defRPr>
            </a:lvl1pPr>
          </a:lstStyle>
          <a:p>
            <a:pPr>
              <a:defRPr/>
            </a:pPr>
            <a:fld id="{13B18A8D-AB88-4BA3-B436-48639E309B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0" y="914400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923926" y="38407"/>
            <a:ext cx="7296151" cy="817460"/>
          </a:xfrm>
        </p:spPr>
        <p:txBody>
          <a:bodyPr/>
          <a:lstStyle>
            <a:lvl1pPr>
              <a:defRPr sz="360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9" name="Picture 5" descr="http://www.orgs.ttu.edu/humanfactorssociety/files/TTU_CoatOfArms_4Crvs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724" y="48471"/>
            <a:ext cx="572419" cy="81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Documents and Settings\Shad\Desktop\PNG - transparent background\TTU_DblT_c4C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4095" y="87765"/>
            <a:ext cx="594288" cy="69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910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62000" y="0"/>
            <a:ext cx="7620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9906" y="1066801"/>
            <a:ext cx="8221695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" y="6172201"/>
            <a:ext cx="8839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53200"/>
            <a:ext cx="914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CEA15AF2-2A42-4461-B422-F0F9E2946555}" type="datetime1">
              <a:rPr lang="en-US" smtClean="0"/>
              <a:pPr>
                <a:defRPr/>
              </a:pPr>
              <a:t>8/18/2020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0" y="6553200"/>
            <a:ext cx="12192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C266D7DE-B6B2-4E56-915E-660969AABB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0" r:id="rId2"/>
    <p:sldLayoutId id="2147483689" r:id="rId3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2F2F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284163" indent="-284163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514350" indent="-284163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744538" indent="-282575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028700" indent="-284163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4pPr>
      <a:lvl5pPr marL="1311275" indent="-282575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BF5232C-5DBD-4CB6-9376-50ACDA94FE37}"/>
              </a:ext>
            </a:extLst>
          </p:cNvPr>
          <p:cNvSpPr txBox="1"/>
          <p:nvPr/>
        </p:nvSpPr>
        <p:spPr>
          <a:xfrm>
            <a:off x="185222" y="1093907"/>
            <a:ext cx="8773556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800" b="1" dirty="0">
                <a:solidFill>
                  <a:srgbClr val="B3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ENGR 1330: Computational Thinking with</a:t>
            </a:r>
            <a:br>
              <a:rPr lang="en-US" sz="3800" b="1" dirty="0">
                <a:solidFill>
                  <a:srgbClr val="B3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</a:br>
            <a:r>
              <a:rPr lang="en-US" sz="3800" b="1" dirty="0">
                <a:solidFill>
                  <a:srgbClr val="B3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Data Science</a:t>
            </a:r>
            <a:endParaRPr lang="en-US" sz="3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5975A3-28E6-4C9B-8C15-53428F3033FE}"/>
              </a:ext>
            </a:extLst>
          </p:cNvPr>
          <p:cNvSpPr txBox="1"/>
          <p:nvPr/>
        </p:nvSpPr>
        <p:spPr>
          <a:xfrm>
            <a:off x="2022488" y="4389125"/>
            <a:ext cx="509902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Dinesh S. Devarajan</a:t>
            </a:r>
            <a:br>
              <a:rPr lang="en-US" sz="2800" dirty="0">
                <a:solidFill>
                  <a:srgbClr val="0D0D0D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</a:br>
            <a:r>
              <a:rPr lang="en-US" sz="2800" dirty="0">
                <a:solidFill>
                  <a:srgbClr val="0D0D0D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Whitacre College of Engineering</a:t>
            </a:r>
            <a:br>
              <a:rPr lang="en-US" sz="2800" dirty="0">
                <a:solidFill>
                  <a:srgbClr val="0D0D0D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</a:b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Texas Tech University</a:t>
            </a: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FAC73E-FABF-4955-83B7-153AA1A91A58}"/>
              </a:ext>
            </a:extLst>
          </p:cNvPr>
          <p:cNvSpPr txBox="1"/>
          <p:nvPr/>
        </p:nvSpPr>
        <p:spPr>
          <a:xfrm>
            <a:off x="2040698" y="3072376"/>
            <a:ext cx="506260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300" b="1" dirty="0">
                <a:solidFill>
                  <a:srgbClr val="B3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Lesson 8: NumPy In Python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3235836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NumPy Arrays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82292F-30EF-43CB-AFDB-590BADC5E493}"/>
              </a:ext>
            </a:extLst>
          </p:cNvPr>
          <p:cNvSpPr txBox="1"/>
          <p:nvPr/>
        </p:nvSpPr>
        <p:spPr>
          <a:xfrm>
            <a:off x="923926" y="1700775"/>
            <a:ext cx="79884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arange( )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Returns evenly spaced array elements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E48F0C-CD68-461C-86A2-98C013004637}"/>
              </a:ext>
            </a:extLst>
          </p:cNvPr>
          <p:cNvSpPr txBox="1"/>
          <p:nvPr/>
        </p:nvSpPr>
        <p:spPr>
          <a:xfrm>
            <a:off x="923926" y="2410859"/>
            <a:ext cx="76812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linspace( )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Returns evenly spaced array elements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1536A6-0D42-48D6-8CDE-C39B95348AB0}"/>
              </a:ext>
            </a:extLst>
          </p:cNvPr>
          <p:cNvSpPr txBox="1"/>
          <p:nvPr/>
        </p:nvSpPr>
        <p:spPr>
          <a:xfrm>
            <a:off x="160085" y="995138"/>
            <a:ext cx="833388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Other functions to create NumPy arrays easily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8951E8-B8F7-4EF9-8108-D1F264634BE2}"/>
              </a:ext>
            </a:extLst>
          </p:cNvPr>
          <p:cNvSpPr txBox="1"/>
          <p:nvPr/>
        </p:nvSpPr>
        <p:spPr>
          <a:xfrm>
            <a:off x="923926" y="3120943"/>
            <a:ext cx="59146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zeros( )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Returns an array of zeros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C30318-11AE-4DB8-AED2-25C7D0B4EDA8}"/>
              </a:ext>
            </a:extLst>
          </p:cNvPr>
          <p:cNvSpPr txBox="1"/>
          <p:nvPr/>
        </p:nvSpPr>
        <p:spPr>
          <a:xfrm>
            <a:off x="923926" y="3833637"/>
            <a:ext cx="602982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ones( )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Returns an array of ones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2A741C-46B6-4BBA-8C4E-31052B6297DA}"/>
              </a:ext>
            </a:extLst>
          </p:cNvPr>
          <p:cNvSpPr txBox="1"/>
          <p:nvPr/>
        </p:nvSpPr>
        <p:spPr>
          <a:xfrm>
            <a:off x="926194" y="4543721"/>
            <a:ext cx="55523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eye( )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Returns an identity matrix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126384-FCEA-47FC-8B59-94B524AAC538}"/>
              </a:ext>
            </a:extLst>
          </p:cNvPr>
          <p:cNvSpPr txBox="1"/>
          <p:nvPr/>
        </p:nvSpPr>
        <p:spPr>
          <a:xfrm>
            <a:off x="3932375" y="6143469"/>
            <a:ext cx="11256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(Demo)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7DFF13-1961-459A-B2D3-F4AE17448F50}"/>
              </a:ext>
            </a:extLst>
          </p:cNvPr>
          <p:cNvSpPr txBox="1"/>
          <p:nvPr/>
        </p:nvSpPr>
        <p:spPr>
          <a:xfrm>
            <a:off x="927793" y="5253805"/>
            <a:ext cx="75621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random.randint( )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Returns random integers</a:t>
            </a:r>
          </a:p>
        </p:txBody>
      </p:sp>
    </p:spTree>
    <p:extLst>
      <p:ext uri="{BB962C8B-B14F-4D97-AF65-F5344CB8AC3E}">
        <p14:creationId xmlns:p14="http://schemas.microsoft.com/office/powerpoint/2010/main" val="3350425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Arrays: Basic Operations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82292F-30EF-43CB-AFDB-590BADC5E493}"/>
              </a:ext>
            </a:extLst>
          </p:cNvPr>
          <p:cNvSpPr txBox="1"/>
          <p:nvPr/>
        </p:nvSpPr>
        <p:spPr>
          <a:xfrm>
            <a:off x="731500" y="1700775"/>
            <a:ext cx="79884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min( )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Returns minimum value in an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E48F0C-CD68-461C-86A2-98C013004637}"/>
              </a:ext>
            </a:extLst>
          </p:cNvPr>
          <p:cNvSpPr txBox="1"/>
          <p:nvPr/>
        </p:nvSpPr>
        <p:spPr>
          <a:xfrm>
            <a:off x="731500" y="2410859"/>
            <a:ext cx="76812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max( )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Returns maximum value in an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1536A6-0D42-48D6-8CDE-C39B95348AB0}"/>
              </a:ext>
            </a:extLst>
          </p:cNvPr>
          <p:cNvSpPr txBox="1"/>
          <p:nvPr/>
        </p:nvSpPr>
        <p:spPr>
          <a:xfrm>
            <a:off x="160085" y="995138"/>
            <a:ext cx="833388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Functions to do basic operations on NumPy arrays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8951E8-B8F7-4EF9-8108-D1F264634BE2}"/>
              </a:ext>
            </a:extLst>
          </p:cNvPr>
          <p:cNvSpPr txBox="1"/>
          <p:nvPr/>
        </p:nvSpPr>
        <p:spPr>
          <a:xfrm>
            <a:off x="731500" y="3120943"/>
            <a:ext cx="841029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argmin( )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Returns minimum value position in an array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C30318-11AE-4DB8-AED2-25C7D0B4EDA8}"/>
              </a:ext>
            </a:extLst>
          </p:cNvPr>
          <p:cNvSpPr txBox="1"/>
          <p:nvPr/>
        </p:nvSpPr>
        <p:spPr>
          <a:xfrm>
            <a:off x="731500" y="3833637"/>
            <a:ext cx="852550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argmax( )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Returns maximum value position in an array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2A741C-46B6-4BBA-8C4E-31052B6297DA}"/>
              </a:ext>
            </a:extLst>
          </p:cNvPr>
          <p:cNvSpPr txBox="1"/>
          <p:nvPr/>
        </p:nvSpPr>
        <p:spPr>
          <a:xfrm>
            <a:off x="733768" y="4543721"/>
            <a:ext cx="783195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reshape( )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Reshaping an array to a specific shape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126384-FCEA-47FC-8B59-94B524AAC538}"/>
              </a:ext>
            </a:extLst>
          </p:cNvPr>
          <p:cNvSpPr txBox="1"/>
          <p:nvPr/>
        </p:nvSpPr>
        <p:spPr>
          <a:xfrm>
            <a:off x="3932375" y="6143469"/>
            <a:ext cx="11256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(Demo)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7DFF13-1961-459A-B2D3-F4AE17448F50}"/>
              </a:ext>
            </a:extLst>
          </p:cNvPr>
          <p:cNvSpPr txBox="1"/>
          <p:nvPr/>
        </p:nvSpPr>
        <p:spPr>
          <a:xfrm>
            <a:off x="735367" y="5253805"/>
            <a:ext cx="75621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sum( )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Summing the array elements</a:t>
            </a:r>
          </a:p>
        </p:txBody>
      </p:sp>
    </p:spTree>
    <p:extLst>
      <p:ext uri="{BB962C8B-B14F-4D97-AF65-F5344CB8AC3E}">
        <p14:creationId xmlns:p14="http://schemas.microsoft.com/office/powerpoint/2010/main" val="1461280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Arrays: Mathematical Operations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82292F-30EF-43CB-AFDB-590BADC5E493}"/>
              </a:ext>
            </a:extLst>
          </p:cNvPr>
          <p:cNvSpPr txBox="1"/>
          <p:nvPr/>
        </p:nvSpPr>
        <p:spPr>
          <a:xfrm>
            <a:off x="731500" y="1700775"/>
            <a:ext cx="81802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sqrt( )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Returns square root of array elements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E48F0C-CD68-461C-86A2-98C013004637}"/>
              </a:ext>
            </a:extLst>
          </p:cNvPr>
          <p:cNvSpPr txBox="1"/>
          <p:nvPr/>
        </p:nvSpPr>
        <p:spPr>
          <a:xfrm>
            <a:off x="731499" y="2410859"/>
            <a:ext cx="82570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exp( )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Returns exponential of array elements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1536A6-0D42-48D6-8CDE-C39B95348AB0}"/>
              </a:ext>
            </a:extLst>
          </p:cNvPr>
          <p:cNvSpPr txBox="1"/>
          <p:nvPr/>
        </p:nvSpPr>
        <p:spPr>
          <a:xfrm>
            <a:off x="160085" y="995138"/>
            <a:ext cx="898170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Functions to do mathematical operations on NumPy arrays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8951E8-B8F7-4EF9-8108-D1F264634BE2}"/>
              </a:ext>
            </a:extLst>
          </p:cNvPr>
          <p:cNvSpPr txBox="1"/>
          <p:nvPr/>
        </p:nvSpPr>
        <p:spPr>
          <a:xfrm>
            <a:off x="731500" y="3120943"/>
            <a:ext cx="841029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sin( )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Returns trigonometric sine of array elements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C30318-11AE-4DB8-AED2-25C7D0B4EDA8}"/>
              </a:ext>
            </a:extLst>
          </p:cNvPr>
          <p:cNvSpPr txBox="1"/>
          <p:nvPr/>
        </p:nvSpPr>
        <p:spPr>
          <a:xfrm>
            <a:off x="731500" y="3833637"/>
            <a:ext cx="867953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cos( )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Returns trigonometric cosine of array elements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2A741C-46B6-4BBA-8C4E-31052B6297DA}"/>
              </a:ext>
            </a:extLst>
          </p:cNvPr>
          <p:cNvSpPr txBox="1"/>
          <p:nvPr/>
        </p:nvSpPr>
        <p:spPr>
          <a:xfrm>
            <a:off x="733768" y="4543721"/>
            <a:ext cx="82548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log( )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Returns natural logarithm of array elements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126384-FCEA-47FC-8B59-94B524AAC538}"/>
              </a:ext>
            </a:extLst>
          </p:cNvPr>
          <p:cNvSpPr txBox="1"/>
          <p:nvPr/>
        </p:nvSpPr>
        <p:spPr>
          <a:xfrm>
            <a:off x="3932375" y="6143469"/>
            <a:ext cx="11256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(Demo)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7DFF13-1961-459A-B2D3-F4AE17448F50}"/>
              </a:ext>
            </a:extLst>
          </p:cNvPr>
          <p:cNvSpPr txBox="1"/>
          <p:nvPr/>
        </p:nvSpPr>
        <p:spPr>
          <a:xfrm>
            <a:off x="735367" y="5253805"/>
            <a:ext cx="82532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log10( )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Returns base 10 logarithm of array elements</a:t>
            </a:r>
          </a:p>
        </p:txBody>
      </p:sp>
    </p:spTree>
    <p:extLst>
      <p:ext uri="{BB962C8B-B14F-4D97-AF65-F5344CB8AC3E}">
        <p14:creationId xmlns:p14="http://schemas.microsoft.com/office/powerpoint/2010/main" val="1098061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707" y="38407"/>
            <a:ext cx="7488578" cy="817460"/>
          </a:xfrm>
        </p:spPr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Arrays: Indexing, Selection, &amp; Copying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1536A6-0D42-48D6-8CDE-C39B95348AB0}"/>
              </a:ext>
            </a:extLst>
          </p:cNvPr>
          <p:cNvSpPr txBox="1"/>
          <p:nvPr/>
        </p:nvSpPr>
        <p:spPr>
          <a:xfrm>
            <a:off x="162291" y="1314349"/>
            <a:ext cx="898170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Indexing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An important step in manipulating and analyzing arrays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126384-FCEA-47FC-8B59-94B524AAC538}"/>
              </a:ext>
            </a:extLst>
          </p:cNvPr>
          <p:cNvSpPr txBox="1"/>
          <p:nvPr/>
        </p:nvSpPr>
        <p:spPr>
          <a:xfrm>
            <a:off x="3932375" y="6143469"/>
            <a:ext cx="11256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(Demo)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3E9D30-9CF1-44E9-9807-7A18BC974DC1}"/>
              </a:ext>
            </a:extLst>
          </p:cNvPr>
          <p:cNvSpPr txBox="1"/>
          <p:nvPr/>
        </p:nvSpPr>
        <p:spPr>
          <a:xfrm>
            <a:off x="162291" y="4815541"/>
            <a:ext cx="878787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Copying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Always use the copy( ) function to copy arrays and to preserve the original array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0F4AAC-4229-4018-987E-0C9C463F42FE}"/>
              </a:ext>
            </a:extLst>
          </p:cNvPr>
          <p:cNvSpPr txBox="1"/>
          <p:nvPr/>
        </p:nvSpPr>
        <p:spPr>
          <a:xfrm>
            <a:off x="162291" y="3064945"/>
            <a:ext cx="878787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Conditional selection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Selecting array elements based on specific conditions </a:t>
            </a:r>
          </a:p>
        </p:txBody>
      </p:sp>
    </p:spTree>
    <p:extLst>
      <p:ext uri="{BB962C8B-B14F-4D97-AF65-F5344CB8AC3E}">
        <p14:creationId xmlns:p14="http://schemas.microsoft.com/office/powerpoint/2010/main" val="1326679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Discussion Exercise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126384-FCEA-47FC-8B59-94B524AAC538}"/>
              </a:ext>
            </a:extLst>
          </p:cNvPr>
          <p:cNvSpPr txBox="1"/>
          <p:nvPr/>
        </p:nvSpPr>
        <p:spPr>
          <a:xfrm>
            <a:off x="3932375" y="6143469"/>
            <a:ext cx="11256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(Demo)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EC4A6B-9A9B-4535-8286-F634DF18F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211" y="1201510"/>
            <a:ext cx="6477904" cy="251495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21AE3C-DD59-47B6-8D0C-7C34B699ADCB}"/>
              </a:ext>
            </a:extLst>
          </p:cNvPr>
          <p:cNvSpPr/>
          <p:nvPr/>
        </p:nvSpPr>
        <p:spPr>
          <a:xfrm>
            <a:off x="4571874" y="2276849"/>
            <a:ext cx="2573135" cy="143961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104552-DFD7-4D5F-8D18-E2CCFA30ADF9}"/>
              </a:ext>
            </a:extLst>
          </p:cNvPr>
          <p:cNvSpPr txBox="1"/>
          <p:nvPr/>
        </p:nvSpPr>
        <p:spPr>
          <a:xfrm>
            <a:off x="734462" y="1264169"/>
            <a:ext cx="12788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mat1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 =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8E6FA0-05B4-41B6-971E-12F45E091738}"/>
              </a:ext>
            </a:extLst>
          </p:cNvPr>
          <p:cNvSpPr txBox="1"/>
          <p:nvPr/>
        </p:nvSpPr>
        <p:spPr>
          <a:xfrm>
            <a:off x="203303" y="3954226"/>
            <a:ext cx="873713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How would you index and slice the elements within the red-dashed box above from the matrix named ‘</a:t>
            </a: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mat1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’?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49E207-4E4B-465C-B7C4-7B2F0FD16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186" y="5084543"/>
            <a:ext cx="4839375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40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6B68A4-9D69-4AC2-88BB-DB60D41D7B20}"/>
              </a:ext>
            </a:extLst>
          </p:cNvPr>
          <p:cNvSpPr txBox="1"/>
          <p:nvPr/>
        </p:nvSpPr>
        <p:spPr>
          <a:xfrm>
            <a:off x="277249" y="3005083"/>
            <a:ext cx="85259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Concepts of interpreting, manipulating, and analyzing data within NumPy arrays are covered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BF950-4C38-4641-882E-85F995A18783}"/>
              </a:ext>
            </a:extLst>
          </p:cNvPr>
          <p:cNvSpPr txBox="1"/>
          <p:nvPr/>
        </p:nvSpPr>
        <p:spPr>
          <a:xfrm>
            <a:off x="277249" y="1292154"/>
            <a:ext cx="85259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Concepts of representing data in the form of NumPy arrays are covered</a:t>
            </a:r>
          </a:p>
        </p:txBody>
      </p:sp>
    </p:spTree>
    <p:extLst>
      <p:ext uri="{BB962C8B-B14F-4D97-AF65-F5344CB8AC3E}">
        <p14:creationId xmlns:p14="http://schemas.microsoft.com/office/powerpoint/2010/main" val="3782697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Topic Outline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A450CF-ECAB-4FCA-9457-57915558A319}"/>
              </a:ext>
            </a:extLst>
          </p:cNvPr>
          <p:cNvSpPr txBox="1"/>
          <p:nvPr/>
        </p:nvSpPr>
        <p:spPr>
          <a:xfrm>
            <a:off x="424260" y="1330212"/>
            <a:ext cx="2813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NumPy library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A7EAA9-A3E0-4C7D-B6AD-4B2CF8783F34}"/>
              </a:ext>
            </a:extLst>
          </p:cNvPr>
          <p:cNvSpPr txBox="1"/>
          <p:nvPr/>
        </p:nvSpPr>
        <p:spPr>
          <a:xfrm>
            <a:off x="941866" y="2226905"/>
            <a:ext cx="72782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Data representation: Arrays - vectors and</a:t>
            </a:r>
          </a:p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       matrices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5AF74A-77AA-4EEF-92A3-7934225AC939}"/>
              </a:ext>
            </a:extLst>
          </p:cNvPr>
          <p:cNvSpPr txBox="1"/>
          <p:nvPr/>
        </p:nvSpPr>
        <p:spPr>
          <a:xfrm>
            <a:off x="942227" y="3774645"/>
            <a:ext cx="81231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Data operations: Mathematical operations,</a:t>
            </a:r>
          </a:p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indexing, selection, and copying</a:t>
            </a:r>
          </a:p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366644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A450CF-ECAB-4FCA-9457-57915558A319}"/>
              </a:ext>
            </a:extLst>
          </p:cNvPr>
          <p:cNvSpPr txBox="1"/>
          <p:nvPr/>
        </p:nvSpPr>
        <p:spPr>
          <a:xfrm>
            <a:off x="233490" y="1296370"/>
            <a:ext cx="84100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To be able to represent data in different forms via the NumPy library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A7EAA9-A3E0-4C7D-B6AD-4B2CF8783F34}"/>
              </a:ext>
            </a:extLst>
          </p:cNvPr>
          <p:cNvSpPr txBox="1"/>
          <p:nvPr/>
        </p:nvSpPr>
        <p:spPr>
          <a:xfrm>
            <a:off x="233490" y="3167390"/>
            <a:ext cx="8639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To be able to access data within a NumPy array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6142D2-1D00-4500-BE95-87A2CEC4F700}"/>
              </a:ext>
            </a:extLst>
          </p:cNvPr>
          <p:cNvSpPr txBox="1"/>
          <p:nvPr/>
        </p:nvSpPr>
        <p:spPr>
          <a:xfrm>
            <a:off x="233489" y="4607523"/>
            <a:ext cx="86398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To be able to perform basic mathematical functions on the NumPy arrays</a:t>
            </a:r>
          </a:p>
        </p:txBody>
      </p:sp>
    </p:spTree>
    <p:extLst>
      <p:ext uri="{BB962C8B-B14F-4D97-AF65-F5344CB8AC3E}">
        <p14:creationId xmlns:p14="http://schemas.microsoft.com/office/powerpoint/2010/main" val="807464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Computational Thinking Concepts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0E7BA2-4640-4651-B00F-2B196BAD79E3}"/>
              </a:ext>
            </a:extLst>
          </p:cNvPr>
          <p:cNvSpPr txBox="1"/>
          <p:nvPr/>
        </p:nvSpPr>
        <p:spPr>
          <a:xfrm>
            <a:off x="274249" y="1694351"/>
            <a:ext cx="3493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NumPy arrays: Vectors and matrices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A40B87-B43E-4A28-8288-CF9BC39EF836}"/>
              </a:ext>
            </a:extLst>
          </p:cNvPr>
          <p:cNvSpPr txBox="1"/>
          <p:nvPr/>
        </p:nvSpPr>
        <p:spPr>
          <a:xfrm>
            <a:off x="361" y="3922699"/>
            <a:ext cx="41111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Data interpretation, manipulation, and analysis of NumPy arrays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07B2EB1C-C51D-4DAE-8FBD-47E26503F1D4}"/>
              </a:ext>
            </a:extLst>
          </p:cNvPr>
          <p:cNvSpPr/>
          <p:nvPr/>
        </p:nvSpPr>
        <p:spPr>
          <a:xfrm>
            <a:off x="4253207" y="1952294"/>
            <a:ext cx="637586" cy="32669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37CF77EE-6AD0-46F9-B136-F6390CAF3833}"/>
              </a:ext>
            </a:extLst>
          </p:cNvPr>
          <p:cNvSpPr/>
          <p:nvPr/>
        </p:nvSpPr>
        <p:spPr>
          <a:xfrm>
            <a:off x="4253207" y="4451852"/>
            <a:ext cx="637586" cy="32669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476C12-657E-44EF-8B2E-C044FAC5635E}"/>
              </a:ext>
            </a:extLst>
          </p:cNvPr>
          <p:cNvSpPr txBox="1"/>
          <p:nvPr/>
        </p:nvSpPr>
        <p:spPr>
          <a:xfrm>
            <a:off x="5541555" y="1854029"/>
            <a:ext cx="3319741" cy="52322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Garamond" panose="02020404030301010803" pitchFamily="18" charset="0"/>
              </a:rPr>
              <a:t>Data representation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AFFDC7-D9CE-4ECC-B09F-0339274C93DA}"/>
              </a:ext>
            </a:extLst>
          </p:cNvPr>
          <p:cNvSpPr txBox="1"/>
          <p:nvPr/>
        </p:nvSpPr>
        <p:spPr>
          <a:xfrm>
            <a:off x="5770943" y="4353587"/>
            <a:ext cx="2860964" cy="52322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Garamond" panose="02020404030301010803" pitchFamily="18" charset="0"/>
              </a:rPr>
              <a:t>Decomposition</a:t>
            </a:r>
          </a:p>
        </p:txBody>
      </p:sp>
    </p:spTree>
    <p:extLst>
      <p:ext uri="{BB962C8B-B14F-4D97-AF65-F5344CB8AC3E}">
        <p14:creationId xmlns:p14="http://schemas.microsoft.com/office/powerpoint/2010/main" val="2587025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1CABC4-37C7-4328-BDAA-8381040AF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95" y="1316725"/>
            <a:ext cx="8026647" cy="222749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A450CF-ECAB-4FCA-9457-57915558A319}"/>
              </a:ext>
            </a:extLst>
          </p:cNvPr>
          <p:cNvSpPr txBox="1"/>
          <p:nvPr/>
        </p:nvSpPr>
        <p:spPr>
          <a:xfrm>
            <a:off x="2790102" y="3105834"/>
            <a:ext cx="3563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NumPy in Python</a:t>
            </a:r>
          </a:p>
        </p:txBody>
      </p:sp>
    </p:spTree>
    <p:extLst>
      <p:ext uri="{BB962C8B-B14F-4D97-AF65-F5344CB8AC3E}">
        <p14:creationId xmlns:p14="http://schemas.microsoft.com/office/powerpoint/2010/main" val="51177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NumPy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43F4E1-331F-4934-A051-5EA685179047}"/>
              </a:ext>
            </a:extLst>
          </p:cNvPr>
          <p:cNvSpPr txBox="1"/>
          <p:nvPr/>
        </p:nvSpPr>
        <p:spPr>
          <a:xfrm>
            <a:off x="232235" y="1355130"/>
            <a:ext cx="44278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NumPy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Numerical Python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B5CBC1-70B9-4D5A-9DE4-38F21D18989B}"/>
              </a:ext>
            </a:extLst>
          </p:cNvPr>
          <p:cNvSpPr txBox="1"/>
          <p:nvPr/>
        </p:nvSpPr>
        <p:spPr>
          <a:xfrm>
            <a:off x="232235" y="2591507"/>
            <a:ext cx="694260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Foundational library for scientific computing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9D7077-2476-40A8-A8E9-BCD053956ED5}"/>
              </a:ext>
            </a:extLst>
          </p:cNvPr>
          <p:cNvSpPr txBox="1"/>
          <p:nvPr/>
        </p:nvSpPr>
        <p:spPr>
          <a:xfrm>
            <a:off x="232235" y="3827884"/>
            <a:ext cx="867953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All data science libraries rely on NumPy as one of their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68244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Features of NumPy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43F4E1-331F-4934-A051-5EA685179047}"/>
              </a:ext>
            </a:extLst>
          </p:cNvPr>
          <p:cNvSpPr txBox="1"/>
          <p:nvPr/>
        </p:nvSpPr>
        <p:spPr>
          <a:xfrm>
            <a:off x="232235" y="1118744"/>
            <a:ext cx="196053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Features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B5CBC1-70B9-4D5A-9DE4-38F21D18989B}"/>
              </a:ext>
            </a:extLst>
          </p:cNvPr>
          <p:cNvSpPr txBox="1"/>
          <p:nvPr/>
        </p:nvSpPr>
        <p:spPr>
          <a:xfrm>
            <a:off x="923926" y="1812828"/>
            <a:ext cx="810305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Provides a fast and efficient multi-dimensional array object called ‘ndarray’ (n-dimensional array) – 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NumPy arrays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B73AE3-C7D8-4330-92D5-EE6A55BD0043}"/>
              </a:ext>
            </a:extLst>
          </p:cNvPr>
          <p:cNvSpPr txBox="1"/>
          <p:nvPr/>
        </p:nvSpPr>
        <p:spPr>
          <a:xfrm>
            <a:off x="923926" y="3730272"/>
            <a:ext cx="810305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Functions for performing computations with arrays and mathematical operations between arrays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792FFC-F676-4CB5-9ABB-DB9DA74CA0C8}"/>
              </a:ext>
            </a:extLst>
          </p:cNvPr>
          <p:cNvSpPr txBox="1"/>
          <p:nvPr/>
        </p:nvSpPr>
        <p:spPr>
          <a:xfrm>
            <a:off x="919183" y="5247606"/>
            <a:ext cx="810305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Linear algebra operations and random number generation</a:t>
            </a:r>
          </a:p>
        </p:txBody>
      </p:sp>
    </p:spTree>
    <p:extLst>
      <p:ext uri="{BB962C8B-B14F-4D97-AF65-F5344CB8AC3E}">
        <p14:creationId xmlns:p14="http://schemas.microsoft.com/office/powerpoint/2010/main" val="566168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37F77BC-5B2D-4687-ADBB-E068165B8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171" y="4665524"/>
            <a:ext cx="6516009" cy="121937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NumPy Arrays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43F4E1-331F-4934-A051-5EA685179047}"/>
              </a:ext>
            </a:extLst>
          </p:cNvPr>
          <p:cNvSpPr txBox="1"/>
          <p:nvPr/>
        </p:nvSpPr>
        <p:spPr>
          <a:xfrm>
            <a:off x="232235" y="971080"/>
            <a:ext cx="833388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NumPy arrays can be 1-dimensional (1D) or 2-dimensional (2D)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4EFD18-7867-45A0-9D70-92430A53B511}"/>
              </a:ext>
            </a:extLst>
          </p:cNvPr>
          <p:cNvSpPr txBox="1"/>
          <p:nvPr/>
        </p:nvSpPr>
        <p:spPr>
          <a:xfrm>
            <a:off x="232234" y="2392065"/>
            <a:ext cx="833388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Creating a 1D array: </a:t>
            </a: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Vector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78747E-919B-423B-8B38-F5F751E2D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554" y="3307290"/>
            <a:ext cx="5068007" cy="82879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EFD497-EF15-44F1-8A88-FE46F2733866}"/>
              </a:ext>
            </a:extLst>
          </p:cNvPr>
          <p:cNvCxnSpPr>
            <a:cxnSpLocks/>
          </p:cNvCxnSpPr>
          <p:nvPr/>
        </p:nvCxnSpPr>
        <p:spPr>
          <a:xfrm flipH="1" flipV="1">
            <a:off x="3995925" y="5694895"/>
            <a:ext cx="499267" cy="307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28B2A90-DEC4-4870-952E-2841E7959407}"/>
              </a:ext>
            </a:extLst>
          </p:cNvPr>
          <p:cNvSpPr txBox="1"/>
          <p:nvPr/>
        </p:nvSpPr>
        <p:spPr>
          <a:xfrm>
            <a:off x="3112610" y="6002135"/>
            <a:ext cx="49158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Function to create a NumPy array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E16EF3-A8A8-445B-B0AB-7C97FB5820B2}"/>
              </a:ext>
            </a:extLst>
          </p:cNvPr>
          <p:cNvSpPr txBox="1"/>
          <p:nvPr/>
        </p:nvSpPr>
        <p:spPr>
          <a:xfrm>
            <a:off x="8003304" y="5059765"/>
            <a:ext cx="11256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(Demo)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D531D5-06A6-422E-AF90-D3D6BBCD9469}"/>
              </a:ext>
            </a:extLst>
          </p:cNvPr>
          <p:cNvSpPr txBox="1"/>
          <p:nvPr/>
        </p:nvSpPr>
        <p:spPr>
          <a:xfrm>
            <a:off x="6748920" y="3294435"/>
            <a:ext cx="255906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Importing NumPy library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946173-0B6D-456C-8010-E477A8A5981C}"/>
              </a:ext>
            </a:extLst>
          </p:cNvPr>
          <p:cNvCxnSpPr>
            <a:cxnSpLocks/>
          </p:cNvCxnSpPr>
          <p:nvPr/>
        </p:nvCxnSpPr>
        <p:spPr>
          <a:xfrm flipV="1">
            <a:off x="6684275" y="3775015"/>
            <a:ext cx="26883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505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NumPy Arrays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4EFD18-7867-45A0-9D70-92430A53B511}"/>
              </a:ext>
            </a:extLst>
          </p:cNvPr>
          <p:cNvSpPr txBox="1"/>
          <p:nvPr/>
        </p:nvSpPr>
        <p:spPr>
          <a:xfrm>
            <a:off x="142661" y="1218996"/>
            <a:ext cx="833388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Creating a 2D array: </a:t>
            </a: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Matrix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CEFC71-AB6E-461F-BC06-BC895E1F4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73" y="2161900"/>
            <a:ext cx="7725853" cy="1247949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F70744A-36EF-4AEF-8136-F564E49FED4A}"/>
              </a:ext>
            </a:extLst>
          </p:cNvPr>
          <p:cNvCxnSpPr>
            <a:cxnSpLocks/>
          </p:cNvCxnSpPr>
          <p:nvPr/>
        </p:nvCxnSpPr>
        <p:spPr>
          <a:xfrm flipH="1" flipV="1">
            <a:off x="3496660" y="3198570"/>
            <a:ext cx="499267" cy="307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4C1C499-3A49-4847-B562-3AE4E5AF39EB}"/>
              </a:ext>
            </a:extLst>
          </p:cNvPr>
          <p:cNvSpPr txBox="1"/>
          <p:nvPr/>
        </p:nvSpPr>
        <p:spPr>
          <a:xfrm>
            <a:off x="2613345" y="3505810"/>
            <a:ext cx="49158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Function to create a NumPy array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75C811-331D-4DEF-9443-66B6E837A4F0}"/>
              </a:ext>
            </a:extLst>
          </p:cNvPr>
          <p:cNvSpPr txBox="1"/>
          <p:nvPr/>
        </p:nvSpPr>
        <p:spPr>
          <a:xfrm>
            <a:off x="3932375" y="6143469"/>
            <a:ext cx="11256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(Demo)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DE4C22-48BF-4EEA-BF17-7B5D22830E9C}"/>
              </a:ext>
            </a:extLst>
          </p:cNvPr>
          <p:cNvSpPr txBox="1"/>
          <p:nvPr/>
        </p:nvSpPr>
        <p:spPr>
          <a:xfrm>
            <a:off x="158384" y="4734770"/>
            <a:ext cx="833388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What will be the shape of the above 2D NumPy array?</a:t>
            </a:r>
          </a:p>
        </p:txBody>
      </p:sp>
    </p:spTree>
    <p:extLst>
      <p:ext uri="{BB962C8B-B14F-4D97-AF65-F5344CB8AC3E}">
        <p14:creationId xmlns:p14="http://schemas.microsoft.com/office/powerpoint/2010/main" val="1597485180"/>
      </p:ext>
    </p:extLst>
  </p:cSld>
  <p:clrMapOvr>
    <a:masterClrMapping/>
  </p:clrMapOvr>
</p:sld>
</file>

<file path=ppt/theme/theme1.xml><?xml version="1.0" encoding="utf-8"?>
<a:theme xmlns:a="http://schemas.openxmlformats.org/drawingml/2006/main" name="ONR_Theme">
  <a:themeElements>
    <a:clrScheme name="Custom 1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E8EDB"/>
      </a:accent1>
      <a:accent2>
        <a:srgbClr val="C90E0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ONR_Theme</Template>
  <TotalTime>124156</TotalTime>
  <Words>561</Words>
  <Application>Microsoft Office PowerPoint</Application>
  <PresentationFormat>On-screen Show (4:3)</PresentationFormat>
  <Paragraphs>96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Garamond</vt:lpstr>
      <vt:lpstr>Times New Roman</vt:lpstr>
      <vt:lpstr>Wingdings</vt:lpstr>
      <vt:lpstr>ONR_Theme</vt:lpstr>
      <vt:lpstr>PowerPoint Presentation</vt:lpstr>
      <vt:lpstr>Topic Outline</vt:lpstr>
      <vt:lpstr>Objectives</vt:lpstr>
      <vt:lpstr>Computational Thinking Concepts</vt:lpstr>
      <vt:lpstr>PowerPoint Presentation</vt:lpstr>
      <vt:lpstr>NumPy</vt:lpstr>
      <vt:lpstr>Features of NumPy</vt:lpstr>
      <vt:lpstr>NumPy Arrays</vt:lpstr>
      <vt:lpstr>NumPy Arrays</vt:lpstr>
      <vt:lpstr>NumPy Arrays</vt:lpstr>
      <vt:lpstr>Arrays: Basic Operations</vt:lpstr>
      <vt:lpstr>Arrays: Mathematical Operations</vt:lpstr>
      <vt:lpstr>Arrays: Indexing, Selection, &amp; Copying </vt:lpstr>
      <vt:lpstr>Discussion Exercise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Shad Holt</dc:creator>
  <cp:keywords/>
  <dc:description/>
  <cp:lastModifiedBy>Sundaravadiveludevarajan, D</cp:lastModifiedBy>
  <cp:revision>1819</cp:revision>
  <cp:lastPrinted>2020-07-23T19:00:31Z</cp:lastPrinted>
  <dcterms:created xsi:type="dcterms:W3CDTF">2010-10-19T21:02:23Z</dcterms:created>
  <dcterms:modified xsi:type="dcterms:W3CDTF">2020-08-18T17:38:24Z</dcterms:modified>
  <cp:category/>
</cp:coreProperties>
</file>