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65" r:id="rId2"/>
    <p:sldId id="684" r:id="rId3"/>
    <p:sldId id="723" r:id="rId4"/>
    <p:sldId id="733" r:id="rId5"/>
    <p:sldId id="724" r:id="rId6"/>
    <p:sldId id="725" r:id="rId7"/>
    <p:sldId id="726" r:id="rId8"/>
    <p:sldId id="734" r:id="rId9"/>
    <p:sldId id="735" r:id="rId10"/>
    <p:sldId id="727" r:id="rId11"/>
    <p:sldId id="728" r:id="rId12"/>
    <p:sldId id="736" r:id="rId13"/>
    <p:sldId id="729" r:id="rId14"/>
    <p:sldId id="730" r:id="rId15"/>
    <p:sldId id="737" r:id="rId16"/>
    <p:sldId id="738" r:id="rId17"/>
    <p:sldId id="731" r:id="rId18"/>
    <p:sldId id="732" r:id="rId19"/>
    <p:sldId id="739" r:id="rId20"/>
    <p:sldId id="740" r:id="rId21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465"/>
            <p14:sldId id="684"/>
            <p14:sldId id="723"/>
            <p14:sldId id="733"/>
            <p14:sldId id="724"/>
            <p14:sldId id="725"/>
            <p14:sldId id="726"/>
            <p14:sldId id="734"/>
            <p14:sldId id="735"/>
            <p14:sldId id="727"/>
            <p14:sldId id="728"/>
            <p14:sldId id="736"/>
            <p14:sldId id="729"/>
            <p14:sldId id="730"/>
            <p14:sldId id="737"/>
            <p14:sldId id="738"/>
            <p14:sldId id="731"/>
            <p14:sldId id="732"/>
            <p14:sldId id="739"/>
            <p14:sldId id="7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9" autoAdjust="0"/>
    <p:restoredTop sz="93277" autoAdjust="0"/>
  </p:normalViewPr>
  <p:slideViewPr>
    <p:cSldViewPr>
      <p:cViewPr varScale="1">
        <p:scale>
          <a:sx n="106" d="100"/>
          <a:sy n="106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cartons</a:t>
            </a:r>
          </a:p>
        </c:rich>
      </c:tx>
      <c:layout>
        <c:manualLayout>
          <c:xMode val="edge"/>
          <c:yMode val="edge"/>
          <c:x val="0.30977464346483025"/>
          <c:y val="4.8002822213169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Flavor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Chocolate</c:v>
                </c:pt>
                <c:pt idx="1">
                  <c:v>Strawberry</c:v>
                </c:pt>
                <c:pt idx="2">
                  <c:v>Vanilla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C-4761-A9CE-08BC52BD4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0641936"/>
        <c:axId val="1868639968"/>
      </c:barChart>
      <c:catAx>
        <c:axId val="162064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639968"/>
        <c:crosses val="autoZero"/>
        <c:auto val="1"/>
        <c:lblAlgn val="ctr"/>
        <c:lblOffset val="100"/>
        <c:noMultiLvlLbl val="0"/>
      </c:catAx>
      <c:valAx>
        <c:axId val="186863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64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472982283464566"/>
          <c:y val="0.83908051287004815"/>
          <c:w val="0.13909475497621684"/>
          <c:h val="0.109147414441163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8/26/2020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Frequency_distributio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ble_(mathematics)" TargetMode="External"/><Relationship Id="rId2" Type="http://schemas.openxmlformats.org/officeDocument/2006/relationships/hyperlink" Target="https://en.wikipedia.org/wiki/Cartesian_coordinate_syste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0" y="894270"/>
            <a:ext cx="7913235" cy="2342706"/>
          </a:xfrm>
          <a:effectLst/>
        </p:spPr>
        <p:txBody>
          <a:bodyPr/>
          <a:lstStyle/>
          <a:p>
            <a:pPr algn="l"/>
            <a:r>
              <a:rPr lang="en-US" sz="4400" b="1" dirty="0">
                <a:solidFill>
                  <a:srgbClr val="B30000"/>
                </a:solidFill>
              </a:rPr>
              <a:t>EGR 1330</a:t>
            </a:r>
            <a:br>
              <a:rPr lang="en-US" sz="4400" b="1" dirty="0">
                <a:solidFill>
                  <a:srgbClr val="B30000"/>
                </a:solidFill>
              </a:rPr>
            </a:br>
            <a:r>
              <a:rPr lang="en-US" sz="4400" b="1" dirty="0">
                <a:solidFill>
                  <a:srgbClr val="B30000"/>
                </a:solidFill>
              </a:rPr>
              <a:t>Computational Thinking with Data Science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C3A2D-DA05-4078-8BAA-8CD82F612D28}"/>
              </a:ext>
            </a:extLst>
          </p:cNvPr>
          <p:cNvSpPr txBox="1"/>
          <p:nvPr/>
        </p:nvSpPr>
        <p:spPr>
          <a:xfrm>
            <a:off x="577880" y="3435212"/>
            <a:ext cx="748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Display</a:t>
            </a:r>
          </a:p>
        </p:txBody>
      </p:sp>
    </p:spTree>
    <p:extLst>
      <p:ext uri="{BB962C8B-B14F-4D97-AF65-F5344CB8AC3E}">
        <p14:creationId xmlns:p14="http://schemas.microsoft.com/office/powerpoint/2010/main" val="323583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8F3625-80F7-4B3D-AA5E-7A8F33A7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histogram</a:t>
            </a:r>
            <a:r>
              <a:rPr lang="en-US" dirty="0"/>
              <a:t> is an approximate representation of the </a:t>
            </a:r>
            <a:r>
              <a:rPr lang="en-US" dirty="0">
                <a:hlinkClick r:id="rId2" tooltip="Frequency distribution"/>
              </a:rPr>
              <a:t>distribution</a:t>
            </a:r>
            <a:r>
              <a:rPr lang="en-US" dirty="0"/>
              <a:t> of numerical data. </a:t>
            </a:r>
          </a:p>
          <a:p>
            <a:r>
              <a:rPr lang="en-US" dirty="0"/>
              <a:t>Each bar is a contiguous interval called </a:t>
            </a:r>
            <a:r>
              <a:rPr lang="en-US" i="1" dirty="0"/>
              <a:t>bin.</a:t>
            </a:r>
          </a:p>
          <a:p>
            <a:r>
              <a:rPr lang="en-US" dirty="0"/>
              <a:t>Summarize the distribution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687E6-15CC-4042-A088-FF22737F0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519A5F-32E6-4BA6-869C-48A46F34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F7976B-D7AF-41EF-A567-34C12491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75" y="3006545"/>
            <a:ext cx="46672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2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CA520-2133-4F77-A427-A84F1DBD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932675"/>
            <a:ext cx="8026647" cy="5620525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highlight>
                  <a:srgbClr val="FFFF00"/>
                </a:highlight>
              </a:rPr>
              <a:t>top-movies </a:t>
            </a:r>
            <a:r>
              <a:rPr lang="en-US" dirty="0"/>
              <a:t>dataset and create a histogram chart using Pandas and Matplotlib.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- Pandas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69684-59CE-449C-9603-1F61FEF9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" y="1662370"/>
            <a:ext cx="4794788" cy="2330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E57032-F727-48A6-9404-9B0926A0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34" y="1654569"/>
            <a:ext cx="3614122" cy="3391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67988-EEC8-4458-8665-359E7604A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50" y="3889859"/>
            <a:ext cx="2918780" cy="27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5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- Matplotlib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2734FB-C50C-4A08-B7BF-18ECFC19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5" y="1047890"/>
            <a:ext cx="5591175" cy="441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ED7D0D-6EE9-4BFD-B5D3-AB0B230B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885" y="2622495"/>
            <a:ext cx="3386476" cy="37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5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B0F601-6F4A-4A17-B5F7-01DF37A5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scatter plot</a:t>
            </a:r>
            <a:r>
              <a:rPr lang="en-US" dirty="0"/>
              <a:t> is a type of plot using </a:t>
            </a:r>
            <a:r>
              <a:rPr lang="en-US" dirty="0">
                <a:hlinkClick r:id="rId2" tooltip="Cartesian coordinate syst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Cartesian coordinates</a:t>
            </a:r>
            <a:r>
              <a:rPr lang="en-US" dirty="0"/>
              <a:t> to display values for typically two </a:t>
            </a:r>
            <a:r>
              <a:rPr lang="en-US" dirty="0">
                <a:hlinkClick r:id="rId3" tooltip="Variable (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</a:t>
            </a:r>
            <a:r>
              <a:rPr lang="en-US" dirty="0"/>
              <a:t> for a set of data.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5C1761-56AA-41A3-82B4-A61518C81B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AA3447-2A95-446E-B256-FE864C86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C9029-36AD-4320-A802-0B0BF9CA9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4" y="2392027"/>
            <a:ext cx="5386975" cy="39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CA520-2133-4F77-A427-A84F1DBD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ighlight>
                  <a:srgbClr val="FFFF00"/>
                </a:highlight>
              </a:rPr>
              <a:t>galton</a:t>
            </a:r>
            <a:r>
              <a:rPr lang="en-US" dirty="0">
                <a:highlight>
                  <a:srgbClr val="FFFF00"/>
                </a:highlight>
              </a:rPr>
              <a:t>-subset </a:t>
            </a:r>
            <a:r>
              <a:rPr lang="en-US" dirty="0"/>
              <a:t>dataset and create a scatter plot using Pandas and Matplotlib.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- pandas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D633D-1520-438C-B5E1-48F72490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34" y="1892800"/>
            <a:ext cx="2905125" cy="26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035AD0-F8B7-42F3-B813-2A3123C5C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74" y="1892800"/>
            <a:ext cx="44196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3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- pandas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DEAD28-1368-45DA-9579-C22DA403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428750"/>
            <a:ext cx="5372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0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- Matplotlib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C743A-A76E-4835-9E18-AE831803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5" y="1086295"/>
            <a:ext cx="3714750" cy="3629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08A74-D1C9-4442-A112-0C6C89E6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15" y="1086295"/>
            <a:ext cx="39338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7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B69C10-373E-4500-AE16-583317F2E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65" y="1066800"/>
            <a:ext cx="8257077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line chart or line plot or line graph or curve chart is a type of chart which displays information as a series of data points connected by straight line segments.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3B961-8ABD-4CEE-83DC-F5F439A3D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7F58AD-720F-49D8-8B40-6D09E04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E8CBA-F773-4DDF-8447-CDE86316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20" y="2545685"/>
            <a:ext cx="5569047" cy="28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CA520-2133-4F77-A427-A84F1DBD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ighlight>
                  <a:srgbClr val="FFFF00"/>
                </a:highlight>
              </a:rPr>
              <a:t>census </a:t>
            </a:r>
            <a:r>
              <a:rPr lang="en-US" dirty="0"/>
              <a:t>dataset and create a line chart using Pandas and Matplotlib.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- pandas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453F9-D480-481E-BE65-ACB011EE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95" y="2128837"/>
            <a:ext cx="2676525" cy="2600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A9335F-78E0-4391-AD41-82BB1C55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24" y="2128837"/>
            <a:ext cx="49339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- pandas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1A06F-4BA3-4EA8-B428-B5CBA0A2A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61" y="1470345"/>
            <a:ext cx="5820201" cy="36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B08A9-BDF3-4393-9C3E-84C2CE30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Charts: line, bar, histogram, scatter plot.</a:t>
            </a:r>
          </a:p>
          <a:p>
            <a:r>
              <a:rPr lang="en-US" dirty="0"/>
              <a:t>Pandas library </a:t>
            </a:r>
          </a:p>
          <a:p>
            <a:r>
              <a:rPr lang="en-US" dirty="0"/>
              <a:t>Matplotlib library</a:t>
            </a:r>
          </a:p>
        </p:txBody>
      </p:sp>
    </p:spTree>
    <p:extLst>
      <p:ext uri="{BB962C8B-B14F-4D97-AF65-F5344CB8AC3E}">
        <p14:creationId xmlns:p14="http://schemas.microsoft.com/office/powerpoint/2010/main" val="135622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D4A0A-5DBF-4541-AC90-3B55B4E91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173CAC-AF60-4164-AD7C-AD05DE99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- Matplotlib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2E017-2108-4F9B-A6C1-4D8849DF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1940"/>
            <a:ext cx="4362450" cy="3324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1F633B-7862-420B-A1A6-4C6F4B64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0" y="1421659"/>
            <a:ext cx="39528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814F5-7D09-4B31-BC1C-2806187E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visualize data with different types of charts using Pandas or Matplotlib. </a:t>
            </a:r>
          </a:p>
          <a:p>
            <a:r>
              <a:rPr lang="en-US" dirty="0"/>
              <a:t>Do visual inference from charts.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2C6AB-29BF-449B-8066-0E8B05C25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5DCB6B-ED59-418A-B86B-C21EC106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30630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4592BB-2159-4C66-8D7A-E17186F0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with </a:t>
            </a:r>
            <a:r>
              <a:rPr lang="en-US" dirty="0" err="1"/>
              <a:t>Cocalc</a:t>
            </a:r>
            <a:endParaRPr lang="en-US" dirty="0"/>
          </a:p>
          <a:p>
            <a:r>
              <a:rPr lang="en-US" dirty="0"/>
              <a:t>Built-in with Anaconda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417EF0-8799-46B2-AFB0-04CBFDC99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0ACD79-4C81-4393-90AB-A32E35C3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setup</a:t>
            </a:r>
          </a:p>
        </p:txBody>
      </p:sp>
    </p:spTree>
    <p:extLst>
      <p:ext uri="{BB962C8B-B14F-4D97-AF65-F5344CB8AC3E}">
        <p14:creationId xmlns:p14="http://schemas.microsoft.com/office/powerpoint/2010/main" val="379411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EA255F-AD92-46B8-A43E-5F2FA96A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25" y="1066800"/>
            <a:ext cx="8564317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come in many forms that are not numerical. Data can be pieces of music, or places on a map. They can also be </a:t>
            </a:r>
            <a:r>
              <a:rPr lang="en-US" dirty="0">
                <a:highlight>
                  <a:srgbClr val="FFFF00"/>
                </a:highlight>
              </a:rPr>
              <a:t>categories into which you can place individuals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individuals are cartons of ice-cream, and the variable is the </a:t>
            </a:r>
            <a:r>
              <a:rPr lang="en-US" dirty="0">
                <a:highlight>
                  <a:srgbClr val="FFFF00"/>
                </a:highlight>
              </a:rPr>
              <a:t>flavor</a:t>
            </a:r>
            <a:r>
              <a:rPr lang="en-US" dirty="0"/>
              <a:t> in the carton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individuals are professional basketball players, and the variable is the </a:t>
            </a:r>
            <a:r>
              <a:rPr lang="en-US" dirty="0">
                <a:highlight>
                  <a:srgbClr val="FFFF00"/>
                </a:highlight>
              </a:rPr>
              <a:t>player's team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72617-0E9F-448F-9D48-F8BBE8EDB1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120190-F3DB-4C91-A12A-59C26BA5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1739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069BD0-38DF-4EEF-B08A-FB4976E9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Used to represent graphical representation for categorical distributions.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bars are equally spaced and equally wide. The length of each bar is proportional to the frequency of the corresponding category.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C50D23-86ED-44FF-AFF1-3AD1040AF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E9C29B-E3FD-4362-AE11-FA7D741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C8E542-96FA-484B-98E5-4FB591B88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084450"/>
              </p:ext>
            </p:extLst>
          </p:nvPr>
        </p:nvGraphicFramePr>
        <p:xfrm>
          <a:off x="1730030" y="3659430"/>
          <a:ext cx="4713420" cy="2381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974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CA520-2133-4F77-A427-A84F1DBD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categorical dataset and create a bar chart using Pandas and Matplotlib.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- Pandas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F2CDAA-4854-41E5-AA7B-6C089DC5B3DA}"/>
              </a:ext>
            </a:extLst>
          </p:cNvPr>
          <p:cNvGrpSpPr/>
          <p:nvPr/>
        </p:nvGrpSpPr>
        <p:grpSpPr>
          <a:xfrm>
            <a:off x="201271" y="1945893"/>
            <a:ext cx="4158727" cy="2867025"/>
            <a:chOff x="678046" y="1931205"/>
            <a:chExt cx="4158727" cy="28670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3009C2-E287-4D97-9875-7C2B14495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873" y="1931205"/>
              <a:ext cx="4152900" cy="17430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259E10-3D3D-49D1-9D12-AD8577F9A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046" y="3674280"/>
              <a:ext cx="2152650" cy="112395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5D310BB-90BF-480B-B236-03117B727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45893"/>
            <a:ext cx="4371975" cy="32194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0BF167-918D-4848-A9CB-BE120C271459}"/>
              </a:ext>
            </a:extLst>
          </p:cNvPr>
          <p:cNvCxnSpPr/>
          <p:nvPr/>
        </p:nvCxnSpPr>
        <p:spPr>
          <a:xfrm flipH="1" flipV="1">
            <a:off x="8355531" y="2276850"/>
            <a:ext cx="268835" cy="184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2B91AB-856E-48CA-9284-178A2E07B0C1}"/>
              </a:ext>
            </a:extLst>
          </p:cNvPr>
          <p:cNvSpPr txBox="1"/>
          <p:nvPr/>
        </p:nvSpPr>
        <p:spPr>
          <a:xfrm>
            <a:off x="8355531" y="4120290"/>
            <a:ext cx="104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Rotate labels</a:t>
            </a:r>
          </a:p>
        </p:txBody>
      </p:sp>
    </p:spTree>
    <p:extLst>
      <p:ext uri="{BB962C8B-B14F-4D97-AF65-F5344CB8AC3E}">
        <p14:creationId xmlns:p14="http://schemas.microsoft.com/office/powerpoint/2010/main" val="108819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- Pandas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C51746-81E1-4D21-80C6-B52CE262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0" y="1086295"/>
            <a:ext cx="5143500" cy="3152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99BC9A-BF0A-4ABA-955A-8BBBD144E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20" y="3313785"/>
            <a:ext cx="44767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06A-6719-4E2A-A51D-B64D495D8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1A41A-D9CA-42FA-BEFD-86BEDFE0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- Matplotlib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B8AE7-87AC-4295-9E89-6AE97B11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5" y="1062037"/>
            <a:ext cx="3924300" cy="473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B0E08-C9D3-4828-9F38-6BA3F3AD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85" y="1057294"/>
            <a:ext cx="42005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89329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122422</TotalTime>
  <Words>367</Words>
  <Application>Microsoft Office PowerPoint</Application>
  <PresentationFormat>On-screen Show (4:3)</PresentationFormat>
  <Paragraphs>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ONR_Theme</vt:lpstr>
      <vt:lpstr>EGR 1330 Computational Thinking with Data Science</vt:lpstr>
      <vt:lpstr>Outline</vt:lpstr>
      <vt:lpstr>Objective</vt:lpstr>
      <vt:lpstr>Libraries setup</vt:lpstr>
      <vt:lpstr>Categorical Distributions</vt:lpstr>
      <vt:lpstr>Bar charts</vt:lpstr>
      <vt:lpstr>Live example - Pandas</vt:lpstr>
      <vt:lpstr>Live example - Pandas</vt:lpstr>
      <vt:lpstr>Live example - Matplotlib</vt:lpstr>
      <vt:lpstr>Histogram</vt:lpstr>
      <vt:lpstr>Live example - Pandas</vt:lpstr>
      <vt:lpstr>Live example - Matplotlib</vt:lpstr>
      <vt:lpstr>Scatter Plot</vt:lpstr>
      <vt:lpstr>Live example - pandas</vt:lpstr>
      <vt:lpstr>Live example - pandas</vt:lpstr>
      <vt:lpstr>Live example - Matplotlib</vt:lpstr>
      <vt:lpstr>Line Chart</vt:lpstr>
      <vt:lpstr>Live example - pandas</vt:lpstr>
      <vt:lpstr>Live example - pandas</vt:lpstr>
      <vt:lpstr>Live example - Matplotlib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Nguyen, Long</cp:lastModifiedBy>
  <cp:revision>1763</cp:revision>
  <cp:lastPrinted>2020-07-23T19:00:31Z</cp:lastPrinted>
  <dcterms:created xsi:type="dcterms:W3CDTF">2010-10-19T21:02:23Z</dcterms:created>
  <dcterms:modified xsi:type="dcterms:W3CDTF">2020-08-26T23:14:39Z</dcterms:modified>
  <cp:category/>
</cp:coreProperties>
</file>