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465" r:id="rId2"/>
    <p:sldId id="722" r:id="rId3"/>
    <p:sldId id="748" r:id="rId4"/>
    <p:sldId id="750" r:id="rId5"/>
    <p:sldId id="723" r:id="rId6"/>
    <p:sldId id="721" r:id="rId7"/>
    <p:sldId id="751" r:id="rId8"/>
    <p:sldId id="760" r:id="rId9"/>
    <p:sldId id="752" r:id="rId10"/>
    <p:sldId id="753" r:id="rId11"/>
    <p:sldId id="761" r:id="rId12"/>
    <p:sldId id="762" r:id="rId13"/>
    <p:sldId id="763" r:id="rId14"/>
    <p:sldId id="754" r:id="rId15"/>
    <p:sldId id="764" r:id="rId16"/>
    <p:sldId id="765" r:id="rId17"/>
    <p:sldId id="766" r:id="rId18"/>
    <p:sldId id="767" r:id="rId19"/>
    <p:sldId id="768" r:id="rId20"/>
    <p:sldId id="770" r:id="rId21"/>
    <p:sldId id="759" r:id="rId22"/>
    <p:sldId id="771" r:id="rId23"/>
    <p:sldId id="756" r:id="rId24"/>
    <p:sldId id="757" r:id="rId25"/>
    <p:sldId id="747" r:id="rId2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722"/>
            <p14:sldId id="748"/>
            <p14:sldId id="750"/>
            <p14:sldId id="723"/>
            <p14:sldId id="721"/>
            <p14:sldId id="751"/>
            <p14:sldId id="760"/>
            <p14:sldId id="752"/>
            <p14:sldId id="753"/>
            <p14:sldId id="761"/>
            <p14:sldId id="762"/>
            <p14:sldId id="763"/>
            <p14:sldId id="754"/>
            <p14:sldId id="764"/>
            <p14:sldId id="765"/>
            <p14:sldId id="766"/>
            <p14:sldId id="767"/>
            <p14:sldId id="768"/>
            <p14:sldId id="770"/>
            <p14:sldId id="759"/>
            <p14:sldId id="771"/>
            <p14:sldId id="756"/>
            <p14:sldId id="757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6" d="100"/>
          <a:sy n="106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9/7/2020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AC73E-FABF-4955-83B7-153AA1A91A58}"/>
              </a:ext>
            </a:extLst>
          </p:cNvPr>
          <p:cNvSpPr txBox="1"/>
          <p:nvPr/>
        </p:nvSpPr>
        <p:spPr>
          <a:xfrm>
            <a:off x="3828046" y="3620086"/>
            <a:ext cx="14879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NumPy</a:t>
            </a:r>
            <a:endParaRPr lang="en-US" sz="33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24BFF1-4B02-4660-8341-F67091E79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35" y="97108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 dirty="0">
                <a:solidFill>
                  <a:srgbClr val="B30000"/>
                </a:solidFill>
              </a:rPr>
              <a:t>ENGR 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 Arrays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FD18-7867-45A0-9D70-92430A53B511}"/>
              </a:ext>
            </a:extLst>
          </p:cNvPr>
          <p:cNvSpPr txBox="1"/>
          <p:nvPr/>
        </p:nvSpPr>
        <p:spPr>
          <a:xfrm>
            <a:off x="142661" y="1218996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2D array: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Matrix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FC71-AB6E-461F-BC06-BC895E1F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2161900"/>
            <a:ext cx="7725853" cy="12479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0744A-36EF-4AEF-8136-F564E49FED4A}"/>
              </a:ext>
            </a:extLst>
          </p:cNvPr>
          <p:cNvCxnSpPr>
            <a:cxnSpLocks/>
          </p:cNvCxnSpPr>
          <p:nvPr/>
        </p:nvCxnSpPr>
        <p:spPr>
          <a:xfrm flipH="1" flipV="1">
            <a:off x="3496660" y="3198570"/>
            <a:ext cx="499267" cy="30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C1C499-3A49-4847-B562-3AE4E5AF39EB}"/>
              </a:ext>
            </a:extLst>
          </p:cNvPr>
          <p:cNvSpPr txBox="1"/>
          <p:nvPr/>
        </p:nvSpPr>
        <p:spPr>
          <a:xfrm>
            <a:off x="2613345" y="3505810"/>
            <a:ext cx="4915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create a NumPy array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75C811-331D-4DEF-9443-66B6E837A4F0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E4C22-48BF-4EEA-BF17-7B5D22830E9C}"/>
              </a:ext>
            </a:extLst>
          </p:cNvPr>
          <p:cNvSpPr txBox="1"/>
          <p:nvPr/>
        </p:nvSpPr>
        <p:spPr>
          <a:xfrm>
            <a:off x="158384" y="4734770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will be the shape of the above 2D NumPy array?</a:t>
            </a:r>
          </a:p>
        </p:txBody>
      </p:sp>
    </p:spTree>
    <p:extLst>
      <p:ext uri="{BB962C8B-B14F-4D97-AF65-F5344CB8AC3E}">
        <p14:creationId xmlns:p14="http://schemas.microsoft.com/office/powerpoint/2010/main" val="159748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296D1-366E-4898-A6FC-F5BBEEFCC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6A511-E4A6-4D5A-AF20-FFC85DC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C0032-64CB-4127-A528-731F4CDD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5" y="1124700"/>
            <a:ext cx="6296025" cy="1400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406EB-A86A-4202-8F79-06BCA2B1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7" y="2468875"/>
            <a:ext cx="6429375" cy="20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83DCF-9D67-41D8-B576-20307373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35" y="4465935"/>
            <a:ext cx="52863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7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296D1-366E-4898-A6FC-F5BBEEFCC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6A511-E4A6-4D5A-AF20-FFC85DC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A557D-577A-413D-89B2-1451F742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5" y="919655"/>
            <a:ext cx="6267450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A01E0-5458-4E67-85E4-4C460D18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" y="2891330"/>
            <a:ext cx="7496175" cy="140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C5118-1207-497F-8FA9-A8142C8F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9" y="4273160"/>
            <a:ext cx="5905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4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296D1-366E-4898-A6FC-F5BBEEFCC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6A511-E4A6-4D5A-AF20-FFC85DC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8091A-1F5F-4F31-9A5C-C36F4F7A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5" y="1124700"/>
            <a:ext cx="8239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1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 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923926" y="1700775"/>
            <a:ext cx="7988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arange(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evenly spaced array elements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48F0C-CD68-461C-86A2-98C013004637}"/>
              </a:ext>
            </a:extLst>
          </p:cNvPr>
          <p:cNvSpPr txBox="1"/>
          <p:nvPr/>
        </p:nvSpPr>
        <p:spPr>
          <a:xfrm>
            <a:off x="923926" y="2410859"/>
            <a:ext cx="7681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linspace(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evenly spaced array elements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0085" y="995138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functions to create NumPy arrays easily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951E8-B8F7-4EF9-8108-D1F264634BE2}"/>
              </a:ext>
            </a:extLst>
          </p:cNvPr>
          <p:cNvSpPr txBox="1"/>
          <p:nvPr/>
        </p:nvSpPr>
        <p:spPr>
          <a:xfrm>
            <a:off x="923926" y="3120943"/>
            <a:ext cx="5914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zeros(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an array of zeros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30318-11AE-4DB8-AED2-25C7D0B4EDA8}"/>
              </a:ext>
            </a:extLst>
          </p:cNvPr>
          <p:cNvSpPr txBox="1"/>
          <p:nvPr/>
        </p:nvSpPr>
        <p:spPr>
          <a:xfrm>
            <a:off x="923926" y="3833637"/>
            <a:ext cx="60298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ones(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an array of ones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DFF13-1961-459A-B2D3-F4AE17448F50}"/>
              </a:ext>
            </a:extLst>
          </p:cNvPr>
          <p:cNvSpPr txBox="1"/>
          <p:nvPr/>
        </p:nvSpPr>
        <p:spPr>
          <a:xfrm>
            <a:off x="923926" y="4543721"/>
            <a:ext cx="7562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random.randint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(.)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random integers</a:t>
            </a:r>
          </a:p>
        </p:txBody>
      </p:sp>
    </p:spTree>
    <p:extLst>
      <p:ext uri="{BB962C8B-B14F-4D97-AF65-F5344CB8AC3E}">
        <p14:creationId xmlns:p14="http://schemas.microsoft.com/office/powerpoint/2010/main" val="335042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7" y="38407"/>
            <a:ext cx="7488578" cy="817460"/>
          </a:xfrm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Indexing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2291" y="971080"/>
            <a:ext cx="89817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Indexing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Accessing elements of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CFE27-DB9C-49CC-876E-4BCE882E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3" y="1425983"/>
            <a:ext cx="3945596" cy="5122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65C2A-3678-44DC-B433-7829CFDE278F}"/>
              </a:ext>
            </a:extLst>
          </p:cNvPr>
          <p:cNvSpPr txBox="1"/>
          <p:nvPr/>
        </p:nvSpPr>
        <p:spPr>
          <a:xfrm>
            <a:off x="4542508" y="1578736"/>
            <a:ext cx="4318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Numpy</a:t>
            </a:r>
            <a:r>
              <a:rPr lang="en-US" dirty="0">
                <a:highlight>
                  <a:srgbClr val="FFFF00"/>
                </a:highlight>
              </a:rPr>
              <a:t> array is:</a:t>
            </a:r>
          </a:p>
          <a:p>
            <a:r>
              <a:rPr lang="en-US" dirty="0">
                <a:highlight>
                  <a:srgbClr val="FFFF00"/>
                </a:highlight>
              </a:rPr>
              <a:t> - Mutable</a:t>
            </a:r>
          </a:p>
          <a:p>
            <a:r>
              <a:rPr lang="en-US" dirty="0">
                <a:highlight>
                  <a:srgbClr val="FFFF00"/>
                </a:highlight>
              </a:rPr>
              <a:t> - Unique data type</a:t>
            </a:r>
          </a:p>
          <a:p>
            <a:r>
              <a:rPr lang="en-US" dirty="0">
                <a:highlight>
                  <a:srgbClr val="FFFF00"/>
                </a:highlight>
              </a:rPr>
              <a:t> - Assigning to other datatype will be truncated silently.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5C97BA-1744-46A4-84C1-42946BF4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50" y="3370930"/>
            <a:ext cx="4572709" cy="12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7" y="38407"/>
            <a:ext cx="7488578" cy="817460"/>
          </a:xfrm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Slicing &amp; Striding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EDDA53-6D5D-4A72-B3E0-DF472486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0" y="1051900"/>
            <a:ext cx="5295900" cy="501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89A9F-ADA9-49C0-8F95-E6209D036F9F}"/>
              </a:ext>
            </a:extLst>
          </p:cNvPr>
          <p:cNvSpPr txBox="1"/>
          <p:nvPr/>
        </p:nvSpPr>
        <p:spPr>
          <a:xfrm>
            <a:off x="4552996" y="2084825"/>
            <a:ext cx="487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</a:t>
            </a:r>
            <a:r>
              <a:rPr lang="en-US" dirty="0">
                <a:highlight>
                  <a:srgbClr val="FFFF00"/>
                </a:highlight>
              </a:rPr>
              <a:t>x[start1:stop1:step1, start2:stop2:step2]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8066F-0FB2-4A5D-857D-FE39BB81416D}"/>
              </a:ext>
            </a:extLst>
          </p:cNvPr>
          <p:cNvSpPr txBox="1"/>
          <p:nvPr/>
        </p:nvSpPr>
        <p:spPr>
          <a:xfrm>
            <a:off x="4544111" y="1617477"/>
            <a:ext cx="257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1D: </a:t>
            </a:r>
            <a:r>
              <a:rPr lang="en-US" dirty="0">
                <a:highlight>
                  <a:srgbClr val="FFFF00"/>
                </a:highlight>
              </a:rPr>
              <a:t>x[</a:t>
            </a:r>
            <a:r>
              <a:rPr lang="en-US" dirty="0" err="1">
                <a:highlight>
                  <a:srgbClr val="FFFF00"/>
                </a:highlight>
              </a:rPr>
              <a:t>start:stop:step</a:t>
            </a:r>
            <a:r>
              <a:rPr lang="en-US" dirty="0">
                <a:highlight>
                  <a:srgbClr val="FFFF00"/>
                </a:highligh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9919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D0F6C-34C7-4C6D-8396-0A806DAC6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35A49E-9DD8-4B1E-86FD-0C3A2DD7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Comparison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CE00D0-E6DF-491C-94D9-413F64EB5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84100"/>
              </p:ext>
            </p:extLst>
          </p:nvPr>
        </p:nvGraphicFramePr>
        <p:xfrm>
          <a:off x="8258" y="971080"/>
          <a:ext cx="37252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40">
                  <a:extLst>
                    <a:ext uri="{9D8B030D-6E8A-4147-A177-3AD203B41FA5}">
                      <a16:colId xmlns:a16="http://schemas.microsoft.com/office/drawing/2014/main" val="3933117133"/>
                    </a:ext>
                  </a:extLst>
                </a:gridCol>
                <a:gridCol w="2649945">
                  <a:extLst>
                    <a:ext uri="{9D8B030D-6E8A-4147-A177-3AD203B41FA5}">
                      <a16:colId xmlns:a16="http://schemas.microsoft.com/office/drawing/2014/main" val="3734134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3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6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0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0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0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488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3A9D766-5028-4A3A-BF3B-5335B6F0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705" y="971080"/>
            <a:ext cx="5338295" cy="53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8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06B23-CFE6-4BD5-B246-3FBB3EC805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A5EB38-F88D-41B4-987F-8B1F7344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Counting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97D26-BC13-4531-90FD-DBAC4598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" y="982706"/>
            <a:ext cx="1819275" cy="1704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8524B-CC29-44ED-9916-9A0ADEA02320}"/>
              </a:ext>
            </a:extLst>
          </p:cNvPr>
          <p:cNvGrpSpPr/>
          <p:nvPr/>
        </p:nvGrpSpPr>
        <p:grpSpPr>
          <a:xfrm>
            <a:off x="0" y="2814520"/>
            <a:ext cx="3810610" cy="2811142"/>
            <a:chOff x="385855" y="3006545"/>
            <a:chExt cx="3810610" cy="28111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2F5794-BA64-4F99-B740-93771F52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665" y="3444723"/>
              <a:ext cx="3733800" cy="12763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87CFD8-5EEB-49CA-8DB6-11B44C97C27D}"/>
                </a:ext>
              </a:extLst>
            </p:cNvPr>
            <p:cNvSpPr txBox="1"/>
            <p:nvPr/>
          </p:nvSpPr>
          <p:spPr>
            <a:xfrm>
              <a:off x="385855" y="3006545"/>
              <a:ext cx="381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Count elements below six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B88282F-D8D1-499E-BF51-B89EBD26D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376" y="4769937"/>
              <a:ext cx="1895475" cy="104775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0ED522C-F8EB-41CF-8B1D-292F1AD17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590" y="976156"/>
            <a:ext cx="5181600" cy="1466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DD55F8-76FB-43A9-8D20-B1E0FB14A231}"/>
              </a:ext>
            </a:extLst>
          </p:cNvPr>
          <p:cNvSpPr txBox="1"/>
          <p:nvPr/>
        </p:nvSpPr>
        <p:spPr>
          <a:xfrm>
            <a:off x="4642100" y="2563295"/>
            <a:ext cx="399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Note: axis=0 is column</a:t>
            </a:r>
          </a:p>
        </p:txBody>
      </p:sp>
    </p:spTree>
    <p:extLst>
      <p:ext uri="{BB962C8B-B14F-4D97-AF65-F5344CB8AC3E}">
        <p14:creationId xmlns:p14="http://schemas.microsoft.com/office/powerpoint/2010/main" val="310747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C1826-59DC-44D5-BA1E-23759A72E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47227-D637-42AA-BF30-51A157B1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sorting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3BA31-600D-4868-94DA-530958D6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40" y="1519425"/>
            <a:ext cx="377190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C8A130-077D-4B82-880E-44BA65AF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650" y="2852925"/>
            <a:ext cx="1628775" cy="1352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6280BA-BDCA-4714-BAE9-7BFC8DEA12C5}"/>
              </a:ext>
            </a:extLst>
          </p:cNvPr>
          <p:cNvSpPr txBox="1"/>
          <p:nvPr/>
        </p:nvSpPr>
        <p:spPr>
          <a:xfrm>
            <a:off x="1883650" y="1187646"/>
            <a:ext cx="142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1D array</a:t>
            </a:r>
          </a:p>
        </p:txBody>
      </p:sp>
    </p:spTree>
    <p:extLst>
      <p:ext uri="{BB962C8B-B14F-4D97-AF65-F5344CB8AC3E}">
        <p14:creationId xmlns:p14="http://schemas.microsoft.com/office/powerpoint/2010/main" val="155602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424260" y="1330212"/>
            <a:ext cx="2813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NumPy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941866" y="2226905"/>
            <a:ext cx="727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representation: Arrays - vectors and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matrices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AF74A-77AA-4EEF-92A3-7934225AC939}"/>
              </a:ext>
            </a:extLst>
          </p:cNvPr>
          <p:cNvSpPr txBox="1"/>
          <p:nvPr/>
        </p:nvSpPr>
        <p:spPr>
          <a:xfrm>
            <a:off x="942227" y="3774645"/>
            <a:ext cx="8123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operations: Mathematical operations,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indexing, selection, and copying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C1826-59DC-44D5-BA1E-23759A72E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47227-D637-42AA-BF30-51A157B1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sorting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ED720-E212-477B-9C99-DAC78A4F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3" y="1316725"/>
            <a:ext cx="3943350" cy="2600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B5CA81-289F-403C-9A2F-047202E9C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20" y="1066800"/>
            <a:ext cx="3581400" cy="472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4B0B9A-4728-4A90-974B-C5EDD19E4F63}"/>
              </a:ext>
            </a:extLst>
          </p:cNvPr>
          <p:cNvSpPr txBox="1"/>
          <p:nvPr/>
        </p:nvSpPr>
        <p:spPr>
          <a:xfrm>
            <a:off x="462665" y="971080"/>
            <a:ext cx="268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2D array</a:t>
            </a:r>
          </a:p>
        </p:txBody>
      </p:sp>
    </p:spTree>
    <p:extLst>
      <p:ext uri="{BB962C8B-B14F-4D97-AF65-F5344CB8AC3E}">
        <p14:creationId xmlns:p14="http://schemas.microsoft.com/office/powerpoint/2010/main" val="54992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EC4A6B-9A9B-4535-8286-F634DF18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11" y="1201510"/>
            <a:ext cx="6477904" cy="2514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1AE3C-DD59-47B6-8D0C-7C34B699ADCB}"/>
              </a:ext>
            </a:extLst>
          </p:cNvPr>
          <p:cNvSpPr/>
          <p:nvPr/>
        </p:nvSpPr>
        <p:spPr>
          <a:xfrm>
            <a:off x="4571874" y="2276849"/>
            <a:ext cx="2573135" cy="14396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04552-DFD7-4D5F-8D18-E2CCFA30ADF9}"/>
              </a:ext>
            </a:extLst>
          </p:cNvPr>
          <p:cNvSpPr txBox="1"/>
          <p:nvPr/>
        </p:nvSpPr>
        <p:spPr>
          <a:xfrm>
            <a:off x="734462" y="1264169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mat1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E6FA0-05B4-41B6-971E-12F45E091738}"/>
              </a:ext>
            </a:extLst>
          </p:cNvPr>
          <p:cNvSpPr txBox="1"/>
          <p:nvPr/>
        </p:nvSpPr>
        <p:spPr>
          <a:xfrm>
            <a:off x="203303" y="3954226"/>
            <a:ext cx="87371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index and slice the elements within the red-dashed box above from the matrix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mat1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49E207-4E4B-465C-B7C4-7B2F0FD1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86" y="5084543"/>
            <a:ext cx="483937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577760" y="1700775"/>
            <a:ext cx="798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np.append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i="1" dirty="0" err="1">
                <a:highlight>
                  <a:srgbClr val="FFFF00"/>
                </a:highlight>
              </a:rPr>
              <a:t>arr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en-US" sz="2800" i="1" dirty="0">
                <a:highlight>
                  <a:srgbClr val="FFFF00"/>
                </a:highlight>
              </a:rPr>
              <a:t>values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en-US" sz="2800" i="1" dirty="0">
                <a:highlight>
                  <a:srgbClr val="FFFF00"/>
                </a:highlight>
              </a:rPr>
              <a:t>axis=None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appended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0085" y="995138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basic operations on NumPy arrays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C9131-5689-457E-90B5-2313AC99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06" y="2938576"/>
            <a:ext cx="6532114" cy="12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2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Basic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97109" y="1081451"/>
            <a:ext cx="7988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np.min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minimum value in an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48F0C-CD68-461C-86A2-98C013004637}"/>
              </a:ext>
            </a:extLst>
          </p:cNvPr>
          <p:cNvSpPr txBox="1"/>
          <p:nvPr/>
        </p:nvSpPr>
        <p:spPr>
          <a:xfrm>
            <a:off x="91756" y="1607523"/>
            <a:ext cx="7681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np.max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maximum value in an array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DFF13-1961-459A-B2D3-F4AE17448F50}"/>
              </a:ext>
            </a:extLst>
          </p:cNvPr>
          <p:cNvSpPr txBox="1"/>
          <p:nvPr/>
        </p:nvSpPr>
        <p:spPr>
          <a:xfrm>
            <a:off x="4287059" y="3360999"/>
            <a:ext cx="50725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sum(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Summing the array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5FFDA-138B-4262-8DF4-55B2B320665D}"/>
              </a:ext>
            </a:extLst>
          </p:cNvPr>
          <p:cNvSpPr txBox="1"/>
          <p:nvPr/>
        </p:nvSpPr>
        <p:spPr>
          <a:xfrm>
            <a:off x="4272250" y="2293361"/>
            <a:ext cx="50650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mean(.)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mean value of an array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38EB-BB15-49B4-A273-C94507E1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9" y="2347259"/>
            <a:ext cx="4175141" cy="36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Mathematical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731500" y="1700775"/>
            <a:ext cx="81802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sqrt( .)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square root of array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48F0C-CD68-461C-86A2-98C013004637}"/>
              </a:ext>
            </a:extLst>
          </p:cNvPr>
          <p:cNvSpPr txBox="1"/>
          <p:nvPr/>
        </p:nvSpPr>
        <p:spPr>
          <a:xfrm>
            <a:off x="731499" y="2410859"/>
            <a:ext cx="8257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exp(.)</a:t>
            </a:r>
            <a:r>
              <a:rPr lang="en-US" sz="260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Returns exponential of array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0085" y="995138"/>
            <a:ext cx="89817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mathematical operations on NumPy arrays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951E8-B8F7-4EF9-8108-D1F264634BE2}"/>
              </a:ext>
            </a:extLst>
          </p:cNvPr>
          <p:cNvSpPr txBox="1"/>
          <p:nvPr/>
        </p:nvSpPr>
        <p:spPr>
          <a:xfrm>
            <a:off x="731500" y="3120943"/>
            <a:ext cx="84102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sin( .)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trigonometric sine of array elements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30318-11AE-4DB8-AED2-25C7D0B4EDA8}"/>
              </a:ext>
            </a:extLst>
          </p:cNvPr>
          <p:cNvSpPr txBox="1"/>
          <p:nvPr/>
        </p:nvSpPr>
        <p:spPr>
          <a:xfrm>
            <a:off x="731500" y="3833637"/>
            <a:ext cx="86795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cos( .)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trigonometric cosine of array elements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741C-46B6-4BBA-8C4E-31052B6297DA}"/>
              </a:ext>
            </a:extLst>
          </p:cNvPr>
          <p:cNvSpPr txBox="1"/>
          <p:nvPr/>
        </p:nvSpPr>
        <p:spPr>
          <a:xfrm>
            <a:off x="733768" y="4543721"/>
            <a:ext cx="8254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log(.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natural logarithm of array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098061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77249" y="3005083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interpreting, manipulating, and analyzing data within NumPy arrays are covered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BF950-4C38-4641-882E-85F995A18783}"/>
              </a:ext>
            </a:extLst>
          </p:cNvPr>
          <p:cNvSpPr txBox="1"/>
          <p:nvPr/>
        </p:nvSpPr>
        <p:spPr>
          <a:xfrm>
            <a:off x="277249" y="1292154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representing data in the form of NumPy arrays are covered</a:t>
            </a:r>
          </a:p>
        </p:txBody>
      </p:sp>
    </p:spTree>
    <p:extLst>
      <p:ext uri="{BB962C8B-B14F-4D97-AF65-F5344CB8AC3E}">
        <p14:creationId xmlns:p14="http://schemas.microsoft.com/office/powerpoint/2010/main" val="37826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33490" y="1296370"/>
            <a:ext cx="8410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represent data in different forms via the NumPy library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233490" y="3167390"/>
            <a:ext cx="863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access data within a NumPy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142D2-1D00-4500-BE95-87A2CEC4F700}"/>
              </a:ext>
            </a:extLst>
          </p:cNvPr>
          <p:cNvSpPr txBox="1"/>
          <p:nvPr/>
        </p:nvSpPr>
        <p:spPr>
          <a:xfrm>
            <a:off x="233489" y="4607523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perform basic mathematical functions on the NumPy arrays</a:t>
            </a: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Computational Thinking Concepts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E7BA2-4640-4651-B00F-2B196BAD79E3}"/>
              </a:ext>
            </a:extLst>
          </p:cNvPr>
          <p:cNvSpPr txBox="1"/>
          <p:nvPr/>
        </p:nvSpPr>
        <p:spPr>
          <a:xfrm>
            <a:off x="274249" y="1694351"/>
            <a:ext cx="349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NumPy arrays: Vectors and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0B87-B43E-4A28-8288-CF9BC39EF836}"/>
              </a:ext>
            </a:extLst>
          </p:cNvPr>
          <p:cNvSpPr txBox="1"/>
          <p:nvPr/>
        </p:nvSpPr>
        <p:spPr>
          <a:xfrm>
            <a:off x="361" y="3922699"/>
            <a:ext cx="4111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interpretation, manipulation, and analysis of NumPy arrays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B2EB1C-C51D-4DAE-8FBD-47E26503F1D4}"/>
              </a:ext>
            </a:extLst>
          </p:cNvPr>
          <p:cNvSpPr/>
          <p:nvPr/>
        </p:nvSpPr>
        <p:spPr>
          <a:xfrm>
            <a:off x="4253207" y="1952294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F77EE-6AD0-46F9-B136-F6390CAF3833}"/>
              </a:ext>
            </a:extLst>
          </p:cNvPr>
          <p:cNvSpPr/>
          <p:nvPr/>
        </p:nvSpPr>
        <p:spPr>
          <a:xfrm>
            <a:off x="4253207" y="4451852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76C12-657E-44EF-8B2E-C044FAC5635E}"/>
              </a:ext>
            </a:extLst>
          </p:cNvPr>
          <p:cNvSpPr txBox="1"/>
          <p:nvPr/>
        </p:nvSpPr>
        <p:spPr>
          <a:xfrm>
            <a:off x="5541555" y="1854029"/>
            <a:ext cx="3319741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Data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FFDC7-D9CE-4ECC-B09F-0339274C93DA}"/>
              </a:ext>
            </a:extLst>
          </p:cNvPr>
          <p:cNvSpPr txBox="1"/>
          <p:nvPr/>
        </p:nvSpPr>
        <p:spPr>
          <a:xfrm>
            <a:off x="5770943" y="4353587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75A73-DE02-4D6B-B4AA-B5A7C8EF656B}"/>
              </a:ext>
            </a:extLst>
          </p:cNvPr>
          <p:cNvSpPr txBox="1"/>
          <p:nvPr/>
        </p:nvSpPr>
        <p:spPr>
          <a:xfrm>
            <a:off x="5775663" y="5046084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Algorithm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4209BC4-FCF9-4B5E-A3ED-D5750FDFF8DA}"/>
              </a:ext>
            </a:extLst>
          </p:cNvPr>
          <p:cNvSpPr/>
          <p:nvPr/>
        </p:nvSpPr>
        <p:spPr>
          <a:xfrm>
            <a:off x="5260409" y="4288134"/>
            <a:ext cx="393480" cy="14547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790102" y="3105834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NumPy in Python</a:t>
            </a:r>
          </a:p>
        </p:txBody>
      </p:sp>
    </p:spTree>
    <p:extLst>
      <p:ext uri="{BB962C8B-B14F-4D97-AF65-F5344CB8AC3E}">
        <p14:creationId xmlns:p14="http://schemas.microsoft.com/office/powerpoint/2010/main" val="511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355130"/>
            <a:ext cx="4427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Numerical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5CBC1-70B9-4D5A-9DE4-38F21D18989B}"/>
              </a:ext>
            </a:extLst>
          </p:cNvPr>
          <p:cNvSpPr txBox="1"/>
          <p:nvPr/>
        </p:nvSpPr>
        <p:spPr>
          <a:xfrm>
            <a:off x="232235" y="2591507"/>
            <a:ext cx="69426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Foundational library for scientific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D7077-2476-40A8-A8E9-BCD053956ED5}"/>
              </a:ext>
            </a:extLst>
          </p:cNvPr>
          <p:cNvSpPr txBox="1"/>
          <p:nvPr/>
        </p:nvSpPr>
        <p:spPr>
          <a:xfrm>
            <a:off x="232235" y="3827884"/>
            <a:ext cx="8679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All data science libraries rely on NumPy as one of their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682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Features of NumPy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118744"/>
            <a:ext cx="19605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5CBC1-70B9-4D5A-9DE4-38F21D18989B}"/>
              </a:ext>
            </a:extLst>
          </p:cNvPr>
          <p:cNvSpPr txBox="1"/>
          <p:nvPr/>
        </p:nvSpPr>
        <p:spPr>
          <a:xfrm>
            <a:off x="923926" y="1812828"/>
            <a:ext cx="81030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Provides a fast and efficient multi-dimensional array object called ‘ndarray’ (n-dimensional array) –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NumPy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73AE3-C7D8-4330-92D5-EE6A55BD0043}"/>
              </a:ext>
            </a:extLst>
          </p:cNvPr>
          <p:cNvSpPr txBox="1"/>
          <p:nvPr/>
        </p:nvSpPr>
        <p:spPr>
          <a:xfrm>
            <a:off x="923926" y="3730272"/>
            <a:ext cx="8103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Functions for performing computations with arrays and mathematical operations between arrays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92FFC-F676-4CB5-9ABB-DB9DA74CA0C8}"/>
              </a:ext>
            </a:extLst>
          </p:cNvPr>
          <p:cNvSpPr txBox="1"/>
          <p:nvPr/>
        </p:nvSpPr>
        <p:spPr>
          <a:xfrm>
            <a:off x="919183" y="5247606"/>
            <a:ext cx="8103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algebra operations and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56616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0AD716-7CA7-46AD-B58A-DCFFAD0E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460860"/>
          </a:xfrm>
        </p:spPr>
        <p:txBody>
          <a:bodyPr/>
          <a:lstStyle/>
          <a:p>
            <a:r>
              <a:rPr lang="en-US" dirty="0"/>
              <a:t>1D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2F58A-628B-4A24-ACE2-39A059F5F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04AD73-4B6F-42D6-93DD-60B1CE4D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B16AA0-B298-4AD1-9C3A-1AFFA84DCE75}"/>
              </a:ext>
            </a:extLst>
          </p:cNvPr>
          <p:cNvGrpSpPr/>
          <p:nvPr/>
        </p:nvGrpSpPr>
        <p:grpSpPr>
          <a:xfrm>
            <a:off x="1038740" y="1854395"/>
            <a:ext cx="2765160" cy="460860"/>
            <a:chOff x="1038740" y="1854395"/>
            <a:chExt cx="2765160" cy="460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D51624-DB60-4885-9382-FC63D61D40D7}"/>
                </a:ext>
              </a:extLst>
            </p:cNvPr>
            <p:cNvSpPr/>
            <p:nvPr/>
          </p:nvSpPr>
          <p:spPr>
            <a:xfrm>
              <a:off x="103874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828A62-C120-4ACF-AEB3-A271978FEA89}"/>
                </a:ext>
              </a:extLst>
            </p:cNvPr>
            <p:cNvSpPr/>
            <p:nvPr/>
          </p:nvSpPr>
          <p:spPr>
            <a:xfrm>
              <a:off x="173003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DC237D-3717-4554-B048-20B632F585EB}"/>
                </a:ext>
              </a:extLst>
            </p:cNvPr>
            <p:cNvSpPr/>
            <p:nvPr/>
          </p:nvSpPr>
          <p:spPr>
            <a:xfrm>
              <a:off x="242132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8208E2-EE5C-4805-9032-D56544E63B25}"/>
                </a:ext>
              </a:extLst>
            </p:cNvPr>
            <p:cNvSpPr/>
            <p:nvPr/>
          </p:nvSpPr>
          <p:spPr>
            <a:xfrm>
              <a:off x="311261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4C32805-93BE-4542-B666-9EFBA24F25C6}"/>
              </a:ext>
            </a:extLst>
          </p:cNvPr>
          <p:cNvSpPr txBox="1">
            <a:spLocks/>
          </p:cNvSpPr>
          <p:nvPr/>
        </p:nvSpPr>
        <p:spPr bwMode="auto">
          <a:xfrm>
            <a:off x="693094" y="2852925"/>
            <a:ext cx="8026647" cy="46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445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2870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112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D61D1-4E71-46F7-A68C-D0CCCD1F4F49}"/>
              </a:ext>
            </a:extLst>
          </p:cNvPr>
          <p:cNvSpPr/>
          <p:nvPr/>
        </p:nvSpPr>
        <p:spPr>
          <a:xfrm>
            <a:off x="1038740" y="3552740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EA5447-0A7D-4FB9-A9B3-3F97B4F82EF7}"/>
              </a:ext>
            </a:extLst>
          </p:cNvPr>
          <p:cNvSpPr/>
          <p:nvPr/>
        </p:nvSpPr>
        <p:spPr>
          <a:xfrm>
            <a:off x="1730030" y="3552740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E8DC5C-67A5-4CA0-8C34-E445BEC762F8}"/>
              </a:ext>
            </a:extLst>
          </p:cNvPr>
          <p:cNvSpPr/>
          <p:nvPr/>
        </p:nvSpPr>
        <p:spPr>
          <a:xfrm>
            <a:off x="2421320" y="3552740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4EA66-DFAB-4DB1-AE4D-7D2503CB16F0}"/>
              </a:ext>
            </a:extLst>
          </p:cNvPr>
          <p:cNvSpPr/>
          <p:nvPr/>
        </p:nvSpPr>
        <p:spPr>
          <a:xfrm>
            <a:off x="3112610" y="3552740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D666B-3E59-429E-87D7-B9E18A780821}"/>
              </a:ext>
            </a:extLst>
          </p:cNvPr>
          <p:cNvSpPr/>
          <p:nvPr/>
        </p:nvSpPr>
        <p:spPr>
          <a:xfrm>
            <a:off x="1038740" y="4013600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5C7803-A0DC-4491-9857-DAC632B84760}"/>
              </a:ext>
            </a:extLst>
          </p:cNvPr>
          <p:cNvSpPr/>
          <p:nvPr/>
        </p:nvSpPr>
        <p:spPr>
          <a:xfrm>
            <a:off x="1730030" y="4013600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85577-8808-48BC-8909-4E2E330FB532}"/>
              </a:ext>
            </a:extLst>
          </p:cNvPr>
          <p:cNvSpPr/>
          <p:nvPr/>
        </p:nvSpPr>
        <p:spPr>
          <a:xfrm>
            <a:off x="2421320" y="4013600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F253D-ED2F-494B-A08E-468F22FD7A56}"/>
              </a:ext>
            </a:extLst>
          </p:cNvPr>
          <p:cNvSpPr/>
          <p:nvPr/>
        </p:nvSpPr>
        <p:spPr>
          <a:xfrm>
            <a:off x="3112610" y="4013600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09BFDE-12BF-44AE-A706-4D20701B2680}"/>
              </a:ext>
            </a:extLst>
          </p:cNvPr>
          <p:cNvGrpSpPr/>
          <p:nvPr/>
        </p:nvGrpSpPr>
        <p:grpSpPr>
          <a:xfrm>
            <a:off x="1038740" y="4474460"/>
            <a:ext cx="2765160" cy="460860"/>
            <a:chOff x="1038740" y="1854395"/>
            <a:chExt cx="2765160" cy="4608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74E511-AA7F-4AB2-A1AC-302B81E642BD}"/>
                </a:ext>
              </a:extLst>
            </p:cNvPr>
            <p:cNvSpPr/>
            <p:nvPr/>
          </p:nvSpPr>
          <p:spPr>
            <a:xfrm>
              <a:off x="103874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149F3B-E896-4406-A4FE-2D8C5B9A9973}"/>
                </a:ext>
              </a:extLst>
            </p:cNvPr>
            <p:cNvSpPr/>
            <p:nvPr/>
          </p:nvSpPr>
          <p:spPr>
            <a:xfrm>
              <a:off x="173003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544CF0-B3E1-46FD-AD66-82F002B77F59}"/>
                </a:ext>
              </a:extLst>
            </p:cNvPr>
            <p:cNvSpPr/>
            <p:nvPr/>
          </p:nvSpPr>
          <p:spPr>
            <a:xfrm>
              <a:off x="242132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FE370A-E91B-47B9-910B-97F060E15FF2}"/>
                </a:ext>
              </a:extLst>
            </p:cNvPr>
            <p:cNvSpPr/>
            <p:nvPr/>
          </p:nvSpPr>
          <p:spPr>
            <a:xfrm>
              <a:off x="311261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C3D6DA40-DC33-400D-8219-DA5C1B954E76}"/>
              </a:ext>
            </a:extLst>
          </p:cNvPr>
          <p:cNvSpPr txBox="1">
            <a:spLocks/>
          </p:cNvSpPr>
          <p:nvPr/>
        </p:nvSpPr>
        <p:spPr bwMode="auto">
          <a:xfrm>
            <a:off x="693093" y="5330340"/>
            <a:ext cx="8026647" cy="46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445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2870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112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E2AC55-8122-40B8-98AA-6EF4BC6F2816}"/>
              </a:ext>
            </a:extLst>
          </p:cNvPr>
          <p:cNvSpPr txBox="1"/>
          <p:nvPr/>
        </p:nvSpPr>
        <p:spPr>
          <a:xfrm>
            <a:off x="808310" y="5791200"/>
            <a:ext cx="29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241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7F77BC-5B2D-4687-ADBB-E068165B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71" y="4665524"/>
            <a:ext cx="6516009" cy="12193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 Arrays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971080"/>
            <a:ext cx="83338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NumPy arrays can be 1-dimensional (1D) or 2-dimensional (2D)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FD18-7867-45A0-9D70-92430A53B511}"/>
              </a:ext>
            </a:extLst>
          </p:cNvPr>
          <p:cNvSpPr txBox="1"/>
          <p:nvPr/>
        </p:nvSpPr>
        <p:spPr>
          <a:xfrm>
            <a:off x="232234" y="2392065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1D array: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Vector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78747E-919B-423B-8B38-F5F751E2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54" y="3307290"/>
            <a:ext cx="5068007" cy="8287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EFD497-EF15-44F1-8A88-FE46F2733866}"/>
              </a:ext>
            </a:extLst>
          </p:cNvPr>
          <p:cNvCxnSpPr>
            <a:cxnSpLocks/>
          </p:cNvCxnSpPr>
          <p:nvPr/>
        </p:nvCxnSpPr>
        <p:spPr>
          <a:xfrm flipH="1" flipV="1">
            <a:off x="3995925" y="5694895"/>
            <a:ext cx="499267" cy="30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8B2A90-DEC4-4870-952E-2841E7959407}"/>
              </a:ext>
            </a:extLst>
          </p:cNvPr>
          <p:cNvSpPr txBox="1"/>
          <p:nvPr/>
        </p:nvSpPr>
        <p:spPr>
          <a:xfrm>
            <a:off x="3112610" y="6002135"/>
            <a:ext cx="4915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create a NumPy array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8003304" y="505976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31D5-06A6-422E-AF90-D3D6BBCD9469}"/>
              </a:ext>
            </a:extLst>
          </p:cNvPr>
          <p:cNvSpPr txBox="1"/>
          <p:nvPr/>
        </p:nvSpPr>
        <p:spPr>
          <a:xfrm>
            <a:off x="6748920" y="3294435"/>
            <a:ext cx="255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Importing NumPy library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946173-0B6D-456C-8010-E477A8A5981C}"/>
              </a:ext>
            </a:extLst>
          </p:cNvPr>
          <p:cNvCxnSpPr>
            <a:cxnSpLocks/>
          </p:cNvCxnSpPr>
          <p:nvPr/>
        </p:nvCxnSpPr>
        <p:spPr>
          <a:xfrm flipV="1">
            <a:off x="6684275" y="3775015"/>
            <a:ext cx="2688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05772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124222</TotalTime>
  <Words>628</Words>
  <Application>Microsoft Office PowerPoint</Application>
  <PresentationFormat>On-screen Show (4:3)</PresentationFormat>
  <Paragraphs>155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Garamond</vt:lpstr>
      <vt:lpstr>Times New Roman</vt:lpstr>
      <vt:lpstr>Wingdings</vt:lpstr>
      <vt:lpstr>ONR_Theme</vt:lpstr>
      <vt:lpstr>ENGR 1330 Computational Thinking with Data Science</vt:lpstr>
      <vt:lpstr>Topic Outline</vt:lpstr>
      <vt:lpstr>Objectives</vt:lpstr>
      <vt:lpstr>Computational Thinking Concepts</vt:lpstr>
      <vt:lpstr>PowerPoint Presentation</vt:lpstr>
      <vt:lpstr>NumPy</vt:lpstr>
      <vt:lpstr>Features of NumPy</vt:lpstr>
      <vt:lpstr>Multi-dimensional Array</vt:lpstr>
      <vt:lpstr>NumPy Arrays</vt:lpstr>
      <vt:lpstr>NumPy Arrays</vt:lpstr>
      <vt:lpstr>Numpy Arrays</vt:lpstr>
      <vt:lpstr>Numpy Arrays</vt:lpstr>
      <vt:lpstr>Numpy Arrays</vt:lpstr>
      <vt:lpstr>NumPy Arrays</vt:lpstr>
      <vt:lpstr>Arrays: Indexing</vt:lpstr>
      <vt:lpstr>Arrays: Slicing &amp; Striding</vt:lpstr>
      <vt:lpstr>Array: Comparison</vt:lpstr>
      <vt:lpstr>Array: Counting</vt:lpstr>
      <vt:lpstr>Array: sorting</vt:lpstr>
      <vt:lpstr>Array: sorting</vt:lpstr>
      <vt:lpstr>Discussion Exercise</vt:lpstr>
      <vt:lpstr>Arrays: Functions</vt:lpstr>
      <vt:lpstr>Arrays: Basic Operations</vt:lpstr>
      <vt:lpstr>Arrays: Mathematical Operations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1856</cp:revision>
  <cp:lastPrinted>2020-07-23T19:00:31Z</cp:lastPrinted>
  <dcterms:created xsi:type="dcterms:W3CDTF">2010-10-19T21:02:23Z</dcterms:created>
  <dcterms:modified xsi:type="dcterms:W3CDTF">2020-09-07T22:40:27Z</dcterms:modified>
  <cp:category/>
</cp:coreProperties>
</file>