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760" r:id="rId2"/>
    <p:sldId id="722" r:id="rId3"/>
    <p:sldId id="748" r:id="rId4"/>
    <p:sldId id="750" r:id="rId5"/>
    <p:sldId id="721" r:id="rId6"/>
    <p:sldId id="752" r:id="rId7"/>
    <p:sldId id="778" r:id="rId8"/>
    <p:sldId id="761" r:id="rId9"/>
    <p:sldId id="779" r:id="rId10"/>
    <p:sldId id="780" r:id="rId11"/>
    <p:sldId id="781" r:id="rId12"/>
    <p:sldId id="768" r:id="rId13"/>
    <p:sldId id="782" r:id="rId14"/>
    <p:sldId id="784" r:id="rId15"/>
    <p:sldId id="772" r:id="rId16"/>
    <p:sldId id="773" r:id="rId17"/>
    <p:sldId id="774" r:id="rId18"/>
    <p:sldId id="775" r:id="rId19"/>
    <p:sldId id="770" r:id="rId20"/>
    <p:sldId id="776" r:id="rId21"/>
    <p:sldId id="747" r:id="rId22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FBFA14-EF8A-425A-9B83-202A761E1D81}">
          <p14:sldIdLst>
            <p14:sldId id="760"/>
            <p14:sldId id="722"/>
            <p14:sldId id="748"/>
            <p14:sldId id="750"/>
            <p14:sldId id="721"/>
            <p14:sldId id="752"/>
            <p14:sldId id="778"/>
            <p14:sldId id="761"/>
            <p14:sldId id="779"/>
            <p14:sldId id="780"/>
            <p14:sldId id="781"/>
            <p14:sldId id="768"/>
            <p14:sldId id="782"/>
            <p14:sldId id="784"/>
            <p14:sldId id="772"/>
            <p14:sldId id="773"/>
            <p14:sldId id="774"/>
            <p14:sldId id="775"/>
            <p14:sldId id="770"/>
            <p14:sldId id="776"/>
            <p14:sldId id="7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0A0C"/>
    <a:srgbClr val="000096"/>
    <a:srgbClr val="000039"/>
    <a:srgbClr val="000054"/>
    <a:srgbClr val="FFDD08"/>
    <a:srgbClr val="000074"/>
    <a:srgbClr val="B10C0C"/>
    <a:srgbClr val="35ADFF"/>
    <a:srgbClr val="EBCCCC"/>
    <a:srgbClr val="D7F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9" autoAdjust="0"/>
    <p:restoredTop sz="93277" autoAdjust="0"/>
  </p:normalViewPr>
  <p:slideViewPr>
    <p:cSldViewPr>
      <p:cViewPr varScale="1">
        <p:scale>
          <a:sx n="106" d="100"/>
          <a:sy n="106" d="100"/>
        </p:scale>
        <p:origin x="106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2464" y="-104"/>
      </p:cViewPr>
      <p:guideLst>
        <p:guide orient="horz" pos="2909"/>
        <p:guide pos="2208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A8D32-36C6-4B09-BCB3-215C06D7D31C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3169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3169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474EC-94D2-4C30-A981-A59D4948AB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8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03B070B-BDF4-46F4-8151-05E78C69BB0A}" type="datetimeFigureOut">
              <a:rPr lang="en-US"/>
              <a:pPr>
                <a:defRPr/>
              </a:pPr>
              <a:t>9/6/2020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F0FD1F9-7C04-42FC-9249-3609A85DC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54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6975" y="692150"/>
            <a:ext cx="461645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0FD1F9-7C04-42FC-9249-3609A85DCB8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91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0FD1F9-7C04-42FC-9249-3609A85DCB8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81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Texas_Tech_Campus_Entrance.jpg"/>
          <p:cNvPicPr>
            <a:picLocks noChangeAspect="1"/>
          </p:cNvPicPr>
          <p:nvPr userDrawn="1"/>
        </p:nvPicPr>
        <p:blipFill>
          <a:blip r:embed="rId2" cstate="email">
            <a:lum bright="8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5957887"/>
            <a:ext cx="9144000" cy="9001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938836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91678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600200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590800"/>
          </a:xfrm>
        </p:spPr>
        <p:txBody>
          <a:bodyPr>
            <a:noAutofit/>
          </a:bodyPr>
          <a:lstStyle>
            <a:lvl1pPr marL="0" indent="0" algn="ctr">
              <a:buNone/>
              <a:defRPr lang="en-US" sz="900" baseline="0" smtClean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TTU 2 Title Page_logo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29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758" y="87765"/>
            <a:ext cx="622337" cy="7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62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57887"/>
            <a:ext cx="9144000" cy="9001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938836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91678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600200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590800"/>
          </a:xfrm>
        </p:spPr>
        <p:txBody>
          <a:bodyPr>
            <a:noAutofit/>
          </a:bodyPr>
          <a:lstStyle>
            <a:lvl1pPr marL="0" indent="0" algn="ctr">
              <a:buNone/>
              <a:defRPr lang="en-US" sz="900" baseline="0" smtClean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TTU 2 Title Page_logo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29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758" y="87765"/>
            <a:ext cx="622337" cy="7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s-1.jpg"/>
          <p:cNvPicPr>
            <a:picLocks noChangeAspect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081"/>
            <a:ext cx="9144000" cy="49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7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616701"/>
            <a:ext cx="9144000" cy="2413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6167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2"/>
          <p:cNvSpPr>
            <a:spLocks noChangeArrowheads="1"/>
          </p:cNvSpPr>
          <p:nvPr userDrawn="1"/>
        </p:nvSpPr>
        <p:spPr bwMode="auto">
          <a:xfrm>
            <a:off x="923926" y="6610758"/>
            <a:ext cx="72961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200" dirty="0">
                <a:solidFill>
                  <a:srgbClr val="F2F2F2"/>
                </a:solidFill>
                <a:latin typeface="Times New Roman" pitchFamily="18" charset="0"/>
                <a:cs typeface="Times New Roman" pitchFamily="18" charset="0"/>
              </a:rPr>
              <a:t>Whitacre College of Engineering, Texas Tech University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95" y="1066800"/>
            <a:ext cx="8026647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489949" y="6626226"/>
            <a:ext cx="654051" cy="241300"/>
          </a:xfrm>
        </p:spPr>
        <p:txBody>
          <a:bodyPr/>
          <a:lstStyle>
            <a:lvl1pPr>
              <a:defRPr>
                <a:solidFill>
                  <a:prstClr val="white">
                    <a:lumMod val="95000"/>
                  </a:prstClr>
                </a:solidFill>
              </a:defRPr>
            </a:lvl1pPr>
          </a:lstStyle>
          <a:p>
            <a:pPr>
              <a:defRPr/>
            </a:pPr>
            <a:fld id="{13B18A8D-AB88-4BA3-B436-48639E309B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923926" y="38407"/>
            <a:ext cx="7296151" cy="817460"/>
          </a:xfrm>
        </p:spPr>
        <p:txBody>
          <a:bodyPr/>
          <a:lstStyle>
            <a:lvl1pPr>
              <a:defRPr sz="360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9" name="Picture 5" descr="http://www.orgs.ttu.edu/humanfactorssociety/files/TTU_CoatOfArms_4Crvs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724" y="48471"/>
            <a:ext cx="572419" cy="81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10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0"/>
            <a:ext cx="7620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9906" y="1066801"/>
            <a:ext cx="8221695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172201"/>
            <a:ext cx="8839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91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EA15AF2-2A42-4461-B422-F0F9E2946555}" type="datetime1">
              <a:rPr lang="en-US" smtClean="0"/>
              <a:pPr>
                <a:defRPr/>
              </a:pPr>
              <a:t>9/6/2020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266D7DE-B6B2-4E56-915E-660969AABB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9" r:id="rId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2F2F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284163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514350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744538" indent="-282575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028700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4pPr>
      <a:lvl5pPr marL="1311275" indent="-282575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FAC73E-FABF-4955-83B7-153AA1A91A58}"/>
              </a:ext>
            </a:extLst>
          </p:cNvPr>
          <p:cNvSpPr txBox="1"/>
          <p:nvPr/>
        </p:nvSpPr>
        <p:spPr>
          <a:xfrm>
            <a:off x="3727090" y="3697835"/>
            <a:ext cx="14571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Pandas</a:t>
            </a:r>
            <a:endParaRPr lang="en-US" sz="33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0FCCCB-BB8A-4E85-8AC9-8527BEF5D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235" y="971080"/>
            <a:ext cx="7913235" cy="2342706"/>
          </a:xfrm>
          <a:effectLst/>
        </p:spPr>
        <p:txBody>
          <a:bodyPr/>
          <a:lstStyle/>
          <a:p>
            <a:pPr algn="l"/>
            <a:r>
              <a:rPr lang="en-US" sz="4400" b="1" dirty="0">
                <a:solidFill>
                  <a:srgbClr val="B30000"/>
                </a:solidFill>
              </a:rPr>
              <a:t>ENGR 1330</a:t>
            </a:r>
            <a:br>
              <a:rPr lang="en-US" sz="4400" b="1" dirty="0">
                <a:solidFill>
                  <a:srgbClr val="B30000"/>
                </a:solidFill>
              </a:rPr>
            </a:br>
            <a:r>
              <a:rPr lang="en-US" sz="4400" b="1" dirty="0">
                <a:solidFill>
                  <a:srgbClr val="B30000"/>
                </a:solidFill>
              </a:rPr>
              <a:t>Computational Thinking with Data Science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2379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3861D0-30FB-4B6E-A92A-3BC53531AD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35C75F-5C8E-4153-A72B-9BE64E4F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with conditions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91305C-C844-4C82-9B2A-4CFF2B7FF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240" y="1009485"/>
            <a:ext cx="3901563" cy="4195356"/>
          </a:xfrm>
          <a:prstGeom prst="rect">
            <a:avLst/>
          </a:prstGeom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1162B230-8F3B-4C25-B143-7B76DC87D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688311"/>
              </p:ext>
            </p:extLst>
          </p:nvPr>
        </p:nvGraphicFramePr>
        <p:xfrm>
          <a:off x="347450" y="1201510"/>
          <a:ext cx="414773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364">
                  <a:extLst>
                    <a:ext uri="{9D8B030D-6E8A-4147-A177-3AD203B41FA5}">
                      <a16:colId xmlns:a16="http://schemas.microsoft.com/office/drawing/2014/main" val="1917730919"/>
                    </a:ext>
                  </a:extLst>
                </a:gridCol>
                <a:gridCol w="3102375">
                  <a:extLst>
                    <a:ext uri="{9D8B030D-6E8A-4147-A177-3AD203B41FA5}">
                      <a16:colId xmlns:a16="http://schemas.microsoft.com/office/drawing/2014/main" val="1449529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1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 must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38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Either condition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30090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FCA9F4DA-4CDE-432D-9ECD-1B81DF699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31" y="3313785"/>
            <a:ext cx="3625818" cy="22065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06D1AE-B592-46A3-9E7B-2C7D0FF864DD}"/>
              </a:ext>
            </a:extLst>
          </p:cNvPr>
          <p:cNvSpPr txBox="1"/>
          <p:nvPr/>
        </p:nvSpPr>
        <p:spPr>
          <a:xfrm>
            <a:off x="2083375" y="3049507"/>
            <a:ext cx="126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03C791-8CFE-4BEC-B35C-E329785AD8F5}"/>
              </a:ext>
            </a:extLst>
          </p:cNvPr>
          <p:cNvSpPr txBox="1"/>
          <p:nvPr/>
        </p:nvSpPr>
        <p:spPr>
          <a:xfrm>
            <a:off x="6668876" y="3059668"/>
            <a:ext cx="126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1793348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Dataframes: Basic Operations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E16EF3-A8A8-445B-B0AB-7C97FB5820B2}"/>
              </a:ext>
            </a:extLst>
          </p:cNvPr>
          <p:cNvSpPr txBox="1"/>
          <p:nvPr/>
        </p:nvSpPr>
        <p:spPr>
          <a:xfrm>
            <a:off x="4009185" y="6195339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049DF-AD3C-48D2-B03A-B1CF99CBDB0C}"/>
              </a:ext>
            </a:extLst>
          </p:cNvPr>
          <p:cNvSpPr txBox="1"/>
          <p:nvPr/>
        </p:nvSpPr>
        <p:spPr>
          <a:xfrm>
            <a:off x="723096" y="1817236"/>
            <a:ext cx="79884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 err="1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df.head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first 5 rows of a dataframe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6063CA-FBF9-4160-91E0-8681D0DF3A41}"/>
              </a:ext>
            </a:extLst>
          </p:cNvPr>
          <p:cNvSpPr txBox="1"/>
          <p:nvPr/>
        </p:nvSpPr>
        <p:spPr>
          <a:xfrm>
            <a:off x="674994" y="2639334"/>
            <a:ext cx="81419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df.info(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information such as number of rows and columns about a dataframe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177336-520F-41E7-A0AE-1B4B0C576960}"/>
              </a:ext>
            </a:extLst>
          </p:cNvPr>
          <p:cNvSpPr txBox="1"/>
          <p:nvPr/>
        </p:nvSpPr>
        <p:spPr>
          <a:xfrm>
            <a:off x="160085" y="995138"/>
            <a:ext cx="86364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Functions to do basic operations on Pandas dataframes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C934C5-BC3D-433B-8A13-D24704D8462F}"/>
              </a:ext>
            </a:extLst>
          </p:cNvPr>
          <p:cNvSpPr txBox="1"/>
          <p:nvPr/>
        </p:nvSpPr>
        <p:spPr>
          <a:xfrm>
            <a:off x="723096" y="3860771"/>
            <a:ext cx="80650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 err="1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df.describe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basic statistical measures of a</a:t>
            </a:r>
          </a:p>
          <a:p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dataframe</a:t>
            </a:r>
          </a:p>
        </p:txBody>
      </p:sp>
    </p:spTree>
    <p:extLst>
      <p:ext uri="{BB962C8B-B14F-4D97-AF65-F5344CB8AC3E}">
        <p14:creationId xmlns:p14="http://schemas.microsoft.com/office/powerpoint/2010/main" val="3806855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Dataframes: Basic Aggregation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E16EF3-A8A8-445B-B0AB-7C97FB5820B2}"/>
              </a:ext>
            </a:extLst>
          </p:cNvPr>
          <p:cNvSpPr txBox="1"/>
          <p:nvPr/>
        </p:nvSpPr>
        <p:spPr>
          <a:xfrm>
            <a:off x="4009185" y="6195339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049DF-AD3C-48D2-B03A-B1CF99CBDB0C}"/>
              </a:ext>
            </a:extLst>
          </p:cNvPr>
          <p:cNvSpPr txBox="1"/>
          <p:nvPr/>
        </p:nvSpPr>
        <p:spPr>
          <a:xfrm>
            <a:off x="723096" y="1817236"/>
            <a:ext cx="79884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 err="1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df.mean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(.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mean of rows or columns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6063CA-FBF9-4160-91E0-8681D0DF3A41}"/>
              </a:ext>
            </a:extLst>
          </p:cNvPr>
          <p:cNvSpPr txBox="1"/>
          <p:nvPr/>
        </p:nvSpPr>
        <p:spPr>
          <a:xfrm>
            <a:off x="674994" y="2639334"/>
            <a:ext cx="81419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 err="1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df.min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( .)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min element of rows or columns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177336-520F-41E7-A0AE-1B4B0C576960}"/>
              </a:ext>
            </a:extLst>
          </p:cNvPr>
          <p:cNvSpPr txBox="1"/>
          <p:nvPr/>
        </p:nvSpPr>
        <p:spPr>
          <a:xfrm>
            <a:off x="160085" y="995138"/>
            <a:ext cx="86364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Functions to do basic operations on Pandas dataframes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C934C5-BC3D-433B-8A13-D24704D8462F}"/>
              </a:ext>
            </a:extLst>
          </p:cNvPr>
          <p:cNvSpPr txBox="1"/>
          <p:nvPr/>
        </p:nvSpPr>
        <p:spPr>
          <a:xfrm>
            <a:off x="723096" y="3860771"/>
            <a:ext cx="80650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 err="1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df.max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(.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max element of rows or columns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7A462C-7982-4815-A2D8-04D9E1630919}"/>
              </a:ext>
            </a:extLst>
          </p:cNvPr>
          <p:cNvSpPr txBox="1"/>
          <p:nvPr/>
        </p:nvSpPr>
        <p:spPr>
          <a:xfrm>
            <a:off x="723794" y="4911576"/>
            <a:ext cx="85255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 err="1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df.sum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(.)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the sum of rows or columns</a:t>
            </a:r>
          </a:p>
        </p:txBody>
      </p:sp>
    </p:spTree>
    <p:extLst>
      <p:ext uri="{BB962C8B-B14F-4D97-AF65-F5344CB8AC3E}">
        <p14:creationId xmlns:p14="http://schemas.microsoft.com/office/powerpoint/2010/main" val="651784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FEBE1B-FA46-47A3-952D-C5941AE24B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ADB5C3-80DA-4861-BD76-4578BDBD9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with Grouping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550810-FE35-4F0A-9475-DAED67F3B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25" y="1122354"/>
            <a:ext cx="5607130" cy="46132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38CAE0-15B5-437E-851E-EB43967E3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365" y="1777585"/>
            <a:ext cx="2811467" cy="2880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91D29B-9246-48DC-8C60-950785124CBA}"/>
              </a:ext>
            </a:extLst>
          </p:cNvPr>
          <p:cNvSpPr txBox="1"/>
          <p:nvPr/>
        </p:nvSpPr>
        <p:spPr>
          <a:xfrm>
            <a:off x="5839365" y="1239915"/>
            <a:ext cx="281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Grouping all columns</a:t>
            </a:r>
          </a:p>
        </p:txBody>
      </p:sp>
    </p:spTree>
    <p:extLst>
      <p:ext uri="{BB962C8B-B14F-4D97-AF65-F5344CB8AC3E}">
        <p14:creationId xmlns:p14="http://schemas.microsoft.com/office/powerpoint/2010/main" val="2629282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FEBE1B-FA46-47A3-952D-C5941AE24B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ADB5C3-80DA-4861-BD76-4578BDBD9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with Grouping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DB628F-F923-43A4-A6D2-6B209F56D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25" y="971080"/>
            <a:ext cx="3835689" cy="47028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ED7562-7A90-4D45-A2D3-153977CDB6AE}"/>
              </a:ext>
            </a:extLst>
          </p:cNvPr>
          <p:cNvSpPr txBox="1"/>
          <p:nvPr/>
        </p:nvSpPr>
        <p:spPr>
          <a:xfrm>
            <a:off x="4583991" y="3838731"/>
            <a:ext cx="418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ighlight>
                  <a:srgbClr val="FFFF00"/>
                </a:highlight>
              </a:rPr>
              <a:t>Grouping for </a:t>
            </a:r>
            <a:r>
              <a:rPr lang="en-US" dirty="0">
                <a:highlight>
                  <a:srgbClr val="FFFF00"/>
                </a:highlight>
              </a:rPr>
              <a:t>selected columns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D3215F-644F-4A9F-B2F1-AF62F5FD6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920" y="4230930"/>
            <a:ext cx="4052289" cy="2299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4752B4-6208-4108-A998-3E8B9DA22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60872"/>
            <a:ext cx="2470265" cy="24824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83C11F-41FD-4AF2-B567-FE7B92B7E970}"/>
              </a:ext>
            </a:extLst>
          </p:cNvPr>
          <p:cNvSpPr txBox="1"/>
          <p:nvPr/>
        </p:nvSpPr>
        <p:spPr>
          <a:xfrm>
            <a:off x="4517064" y="1001976"/>
            <a:ext cx="418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Grouping all columns</a:t>
            </a:r>
          </a:p>
        </p:txBody>
      </p:sp>
    </p:spTree>
    <p:extLst>
      <p:ext uri="{BB962C8B-B14F-4D97-AF65-F5344CB8AC3E}">
        <p14:creationId xmlns:p14="http://schemas.microsoft.com/office/powerpoint/2010/main" val="2692918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Dataframes: Dropping values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51383A-EB2E-4894-B49C-13A793DAB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304" y="1595735"/>
            <a:ext cx="2749391" cy="35349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1F9D4C-B833-49C8-8E15-DE56776EB39A}"/>
              </a:ext>
            </a:extLst>
          </p:cNvPr>
          <p:cNvSpPr txBox="1"/>
          <p:nvPr/>
        </p:nvSpPr>
        <p:spPr>
          <a:xfrm>
            <a:off x="160085" y="995138"/>
            <a:ext cx="86364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Often, the data will consist of missing values ‘</a:t>
            </a:r>
            <a:r>
              <a:rPr lang="en-US" sz="2600" dirty="0" err="1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NaN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’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A864D8-9DFE-4818-866F-FB6870640029}"/>
              </a:ext>
            </a:extLst>
          </p:cNvPr>
          <p:cNvSpPr/>
          <p:nvPr/>
        </p:nvSpPr>
        <p:spPr>
          <a:xfrm>
            <a:off x="3611876" y="3631748"/>
            <a:ext cx="460859" cy="23043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237A70-20CE-4A7C-B60E-9C1E11E12DD1}"/>
              </a:ext>
            </a:extLst>
          </p:cNvPr>
          <p:cNvSpPr/>
          <p:nvPr/>
        </p:nvSpPr>
        <p:spPr>
          <a:xfrm>
            <a:off x="3611875" y="4822303"/>
            <a:ext cx="460859" cy="23043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F01961-3169-4E48-B1BF-901759283847}"/>
              </a:ext>
            </a:extLst>
          </p:cNvPr>
          <p:cNvSpPr/>
          <p:nvPr/>
        </p:nvSpPr>
        <p:spPr>
          <a:xfrm>
            <a:off x="4247887" y="2863648"/>
            <a:ext cx="460859" cy="23043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C8BB25-D0DE-4461-813D-5242509A0B3C}"/>
              </a:ext>
            </a:extLst>
          </p:cNvPr>
          <p:cNvSpPr/>
          <p:nvPr/>
        </p:nvSpPr>
        <p:spPr>
          <a:xfrm>
            <a:off x="4247886" y="4438253"/>
            <a:ext cx="460859" cy="23043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899B1B-E7E4-4891-B64B-87C4EE703BB7}"/>
              </a:ext>
            </a:extLst>
          </p:cNvPr>
          <p:cNvSpPr txBox="1"/>
          <p:nvPr/>
        </p:nvSpPr>
        <p:spPr>
          <a:xfrm>
            <a:off x="180509" y="5520415"/>
            <a:ext cx="86364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Missing values lead to problems in the data analysis process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F230A1-AE74-4997-8E5C-604678DF0A01}"/>
              </a:ext>
            </a:extLst>
          </p:cNvPr>
          <p:cNvSpPr txBox="1"/>
          <p:nvPr/>
        </p:nvSpPr>
        <p:spPr>
          <a:xfrm>
            <a:off x="2114080" y="1595735"/>
            <a:ext cx="12788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df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282759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D142244-1D9B-4B23-8070-08C2B29AB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955" y="2647841"/>
            <a:ext cx="6249272" cy="7811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Dataframes: Dropping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F9D4C-B833-49C8-8E15-DE56776EB39A}"/>
              </a:ext>
            </a:extLst>
          </p:cNvPr>
          <p:cNvSpPr txBox="1"/>
          <p:nvPr/>
        </p:nvSpPr>
        <p:spPr>
          <a:xfrm>
            <a:off x="180509" y="1124700"/>
            <a:ext cx="86364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You can use the 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dropna(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function to drop all the rows consisting of the missing values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59BEAA-0FF1-478E-B3A8-DBDCDF5E6AFC}"/>
              </a:ext>
            </a:extLst>
          </p:cNvPr>
          <p:cNvCxnSpPr>
            <a:cxnSpLocks/>
          </p:cNvCxnSpPr>
          <p:nvPr/>
        </p:nvCxnSpPr>
        <p:spPr>
          <a:xfrm flipV="1">
            <a:off x="6377035" y="3315833"/>
            <a:ext cx="0" cy="511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8D5CF6-DA84-42F0-87DB-81AED1330EC4}"/>
              </a:ext>
            </a:extLst>
          </p:cNvPr>
          <p:cNvSpPr txBox="1"/>
          <p:nvPr/>
        </p:nvSpPr>
        <p:spPr>
          <a:xfrm>
            <a:off x="5301694" y="3827454"/>
            <a:ext cx="19942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Function to drop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BFC3D1-82D1-4977-8472-598493C9CB42}"/>
              </a:ext>
            </a:extLst>
          </p:cNvPr>
          <p:cNvSpPr txBox="1"/>
          <p:nvPr/>
        </p:nvSpPr>
        <p:spPr>
          <a:xfrm>
            <a:off x="4009185" y="6117350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86E449-A78A-4EB6-8690-865934E25E38}"/>
              </a:ext>
            </a:extLst>
          </p:cNvPr>
          <p:cNvCxnSpPr>
            <a:cxnSpLocks/>
          </p:cNvCxnSpPr>
          <p:nvPr/>
        </p:nvCxnSpPr>
        <p:spPr>
          <a:xfrm flipV="1">
            <a:off x="3731497" y="3309020"/>
            <a:ext cx="0" cy="511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E17F8DD-8170-4DD4-ACD5-300EC9476094}"/>
              </a:ext>
            </a:extLst>
          </p:cNvPr>
          <p:cNvSpPr txBox="1"/>
          <p:nvPr/>
        </p:nvSpPr>
        <p:spPr>
          <a:xfrm>
            <a:off x="2315438" y="3833437"/>
            <a:ext cx="28321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New dataframe after filling values</a:t>
            </a:r>
          </a:p>
        </p:txBody>
      </p:sp>
    </p:spTree>
    <p:extLst>
      <p:ext uri="{BB962C8B-B14F-4D97-AF65-F5344CB8AC3E}">
        <p14:creationId xmlns:p14="http://schemas.microsoft.com/office/powerpoint/2010/main" val="3371377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344B98-B77F-4EE2-8285-487A9710C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45" y="2826854"/>
            <a:ext cx="6173061" cy="87642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Dataframes: Filling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F9D4C-B833-49C8-8E15-DE56776EB39A}"/>
              </a:ext>
            </a:extLst>
          </p:cNvPr>
          <p:cNvSpPr txBox="1"/>
          <p:nvPr/>
        </p:nvSpPr>
        <p:spPr>
          <a:xfrm>
            <a:off x="180509" y="1124700"/>
            <a:ext cx="86364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You can also use the 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fillna(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function to fill values (e.g. a value of ‘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’ in the place of ‘</a:t>
            </a:r>
            <a:r>
              <a:rPr lang="en-US" sz="2600" dirty="0" err="1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NaN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’) in the place of missing values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59BEAA-0FF1-478E-B3A8-DBDCDF5E6AFC}"/>
              </a:ext>
            </a:extLst>
          </p:cNvPr>
          <p:cNvCxnSpPr>
            <a:cxnSpLocks/>
          </p:cNvCxnSpPr>
          <p:nvPr/>
        </p:nvCxnSpPr>
        <p:spPr>
          <a:xfrm flipV="1">
            <a:off x="6146605" y="3536028"/>
            <a:ext cx="0" cy="511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8D5CF6-DA84-42F0-87DB-81AED1330EC4}"/>
              </a:ext>
            </a:extLst>
          </p:cNvPr>
          <p:cNvSpPr txBox="1"/>
          <p:nvPr/>
        </p:nvSpPr>
        <p:spPr>
          <a:xfrm>
            <a:off x="5071264" y="4047649"/>
            <a:ext cx="19942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Function to drop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BFC3D1-82D1-4977-8472-598493C9CB42}"/>
              </a:ext>
            </a:extLst>
          </p:cNvPr>
          <p:cNvSpPr txBox="1"/>
          <p:nvPr/>
        </p:nvSpPr>
        <p:spPr>
          <a:xfrm>
            <a:off x="4009185" y="6117350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86E449-A78A-4EB6-8690-865934E25E38}"/>
              </a:ext>
            </a:extLst>
          </p:cNvPr>
          <p:cNvCxnSpPr>
            <a:cxnSpLocks/>
          </p:cNvCxnSpPr>
          <p:nvPr/>
        </p:nvCxnSpPr>
        <p:spPr>
          <a:xfrm flipV="1">
            <a:off x="3501067" y="3529215"/>
            <a:ext cx="0" cy="511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3DE444-BD8F-4735-B399-34D9A0DEB5B6}"/>
              </a:ext>
            </a:extLst>
          </p:cNvPr>
          <p:cNvSpPr txBox="1"/>
          <p:nvPr/>
        </p:nvSpPr>
        <p:spPr>
          <a:xfrm>
            <a:off x="2085008" y="4040836"/>
            <a:ext cx="28321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New dataframe after filling values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7361BD-755E-4E31-9703-20FF57028166}"/>
              </a:ext>
            </a:extLst>
          </p:cNvPr>
          <p:cNvSpPr txBox="1"/>
          <p:nvPr/>
        </p:nvSpPr>
        <p:spPr>
          <a:xfrm>
            <a:off x="7065481" y="4014321"/>
            <a:ext cx="19942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Fill value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AC573D-1D20-4410-AD56-EA64247B9367}"/>
              </a:ext>
            </a:extLst>
          </p:cNvPr>
          <p:cNvCxnSpPr>
            <a:cxnSpLocks/>
          </p:cNvCxnSpPr>
          <p:nvPr/>
        </p:nvCxnSpPr>
        <p:spPr>
          <a:xfrm flipH="1" flipV="1">
            <a:off x="6991515" y="3429000"/>
            <a:ext cx="729695" cy="6186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315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7F45FF-047B-4C41-8F79-9391B7F47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12" y="3121760"/>
            <a:ext cx="7792537" cy="83831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Dataframes: Filling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F9D4C-B833-49C8-8E15-DE56776EB39A}"/>
              </a:ext>
            </a:extLst>
          </p:cNvPr>
          <p:cNvSpPr txBox="1"/>
          <p:nvPr/>
        </p:nvSpPr>
        <p:spPr>
          <a:xfrm>
            <a:off x="180509" y="1124700"/>
            <a:ext cx="86364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You can also use the 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fillna(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function to fill values (e.g. mean value of each column in the place of ‘</a:t>
            </a:r>
            <a:r>
              <a:rPr lang="en-US" sz="2600" dirty="0" err="1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NaN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’) in the place of missing values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59BEAA-0FF1-478E-B3A8-DBDCDF5E6AFC}"/>
              </a:ext>
            </a:extLst>
          </p:cNvPr>
          <p:cNvCxnSpPr>
            <a:cxnSpLocks/>
          </p:cNvCxnSpPr>
          <p:nvPr/>
        </p:nvCxnSpPr>
        <p:spPr>
          <a:xfrm flipV="1">
            <a:off x="6035306" y="3801911"/>
            <a:ext cx="0" cy="511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8D5CF6-DA84-42F0-87DB-81AED1330EC4}"/>
              </a:ext>
            </a:extLst>
          </p:cNvPr>
          <p:cNvSpPr txBox="1"/>
          <p:nvPr/>
        </p:nvSpPr>
        <p:spPr>
          <a:xfrm>
            <a:off x="4959965" y="4313532"/>
            <a:ext cx="19942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Function to drop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BFC3D1-82D1-4977-8472-598493C9CB42}"/>
              </a:ext>
            </a:extLst>
          </p:cNvPr>
          <p:cNvSpPr txBox="1"/>
          <p:nvPr/>
        </p:nvSpPr>
        <p:spPr>
          <a:xfrm>
            <a:off x="4009185" y="6117350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86E449-A78A-4EB6-8690-865934E25E38}"/>
              </a:ext>
            </a:extLst>
          </p:cNvPr>
          <p:cNvCxnSpPr>
            <a:cxnSpLocks/>
          </p:cNvCxnSpPr>
          <p:nvPr/>
        </p:nvCxnSpPr>
        <p:spPr>
          <a:xfrm flipV="1">
            <a:off x="3389768" y="3795098"/>
            <a:ext cx="0" cy="511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3DE444-BD8F-4735-B399-34D9A0DEB5B6}"/>
              </a:ext>
            </a:extLst>
          </p:cNvPr>
          <p:cNvSpPr txBox="1"/>
          <p:nvPr/>
        </p:nvSpPr>
        <p:spPr>
          <a:xfrm>
            <a:off x="1973709" y="4306719"/>
            <a:ext cx="28321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New dataframe after filling values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7361BD-755E-4E31-9703-20FF57028166}"/>
              </a:ext>
            </a:extLst>
          </p:cNvPr>
          <p:cNvSpPr txBox="1"/>
          <p:nvPr/>
        </p:nvSpPr>
        <p:spPr>
          <a:xfrm>
            <a:off x="6954182" y="4280204"/>
            <a:ext cx="19942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Fill value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AC573D-1D20-4410-AD56-EA64247B9367}"/>
              </a:ext>
            </a:extLst>
          </p:cNvPr>
          <p:cNvCxnSpPr>
            <a:cxnSpLocks/>
          </p:cNvCxnSpPr>
          <p:nvPr/>
        </p:nvCxnSpPr>
        <p:spPr>
          <a:xfrm flipH="1" flipV="1">
            <a:off x="7131782" y="3782239"/>
            <a:ext cx="478129" cy="5312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143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Dataframes: Reading a File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DECC7D-DCE9-4F53-9507-10DE06578D56}"/>
              </a:ext>
            </a:extLst>
          </p:cNvPr>
          <p:cNvSpPr txBox="1"/>
          <p:nvPr/>
        </p:nvSpPr>
        <p:spPr>
          <a:xfrm>
            <a:off x="164116" y="1163105"/>
            <a:ext cx="86364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Objective is to read the data in a ‘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.csv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’ (comma separated values) file and print it as a dataframe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9C1807-701B-4CBE-8967-541980AB0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95" y="2362895"/>
            <a:ext cx="7906853" cy="65731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20144A-3B2D-49A4-A473-5756D2272492}"/>
              </a:ext>
            </a:extLst>
          </p:cNvPr>
          <p:cNvCxnSpPr>
            <a:cxnSpLocks/>
          </p:cNvCxnSpPr>
          <p:nvPr/>
        </p:nvCxnSpPr>
        <p:spPr>
          <a:xfrm flipV="1">
            <a:off x="2581278" y="2912669"/>
            <a:ext cx="0" cy="511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DD7B45-2004-4801-8595-E7F476AB25A2}"/>
              </a:ext>
            </a:extLst>
          </p:cNvPr>
          <p:cNvSpPr txBox="1"/>
          <p:nvPr/>
        </p:nvSpPr>
        <p:spPr>
          <a:xfrm>
            <a:off x="1757859" y="3417638"/>
            <a:ext cx="16468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File object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8D3964-311D-497E-A2E2-B8F254F7B69F}"/>
              </a:ext>
            </a:extLst>
          </p:cNvPr>
          <p:cNvCxnSpPr>
            <a:cxnSpLocks/>
          </p:cNvCxnSpPr>
          <p:nvPr/>
        </p:nvCxnSpPr>
        <p:spPr>
          <a:xfrm flipV="1">
            <a:off x="6967736" y="2911820"/>
            <a:ext cx="0" cy="511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1E1A63-EC29-46E6-AA92-1B09AAE5BE48}"/>
              </a:ext>
            </a:extLst>
          </p:cNvPr>
          <p:cNvSpPr txBox="1"/>
          <p:nvPr/>
        </p:nvSpPr>
        <p:spPr>
          <a:xfrm>
            <a:off x="6144317" y="3416789"/>
            <a:ext cx="16468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File name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25400B-7841-4762-B219-4CD39E47ECF4}"/>
              </a:ext>
            </a:extLst>
          </p:cNvPr>
          <p:cNvCxnSpPr>
            <a:cxnSpLocks/>
          </p:cNvCxnSpPr>
          <p:nvPr/>
        </p:nvCxnSpPr>
        <p:spPr>
          <a:xfrm flipV="1">
            <a:off x="4633926" y="2912669"/>
            <a:ext cx="0" cy="511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D02D0D6-E7DF-4014-98ED-DF74067B00E8}"/>
              </a:ext>
            </a:extLst>
          </p:cNvPr>
          <p:cNvSpPr txBox="1"/>
          <p:nvPr/>
        </p:nvSpPr>
        <p:spPr>
          <a:xfrm>
            <a:off x="3649412" y="3424753"/>
            <a:ext cx="19942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Function to read .csv 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6B6259-97E3-45F9-9E85-0CFFA5FEAADB}"/>
              </a:ext>
            </a:extLst>
          </p:cNvPr>
          <p:cNvSpPr txBox="1"/>
          <p:nvPr/>
        </p:nvSpPr>
        <p:spPr>
          <a:xfrm>
            <a:off x="164116" y="4721846"/>
            <a:ext cx="86364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Printing the contents of the .csv file to the output screen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62B340-E0ED-46D8-B0EA-7AE41D3D5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807" y="5348282"/>
            <a:ext cx="2674386" cy="6603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1B65E0-2158-4F42-9ABA-F7871FC370EC}"/>
              </a:ext>
            </a:extLst>
          </p:cNvPr>
          <p:cNvSpPr txBox="1"/>
          <p:nvPr/>
        </p:nvSpPr>
        <p:spPr>
          <a:xfrm>
            <a:off x="4009183" y="6195339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334198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Topic 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450CF-ECAB-4FCA-9457-57915558A319}"/>
              </a:ext>
            </a:extLst>
          </p:cNvPr>
          <p:cNvSpPr txBox="1"/>
          <p:nvPr/>
        </p:nvSpPr>
        <p:spPr>
          <a:xfrm>
            <a:off x="424260" y="1330212"/>
            <a:ext cx="2693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Pandas library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7EAA9-A3E0-4C7D-B6AD-4B2CF8783F34}"/>
              </a:ext>
            </a:extLst>
          </p:cNvPr>
          <p:cNvSpPr txBox="1"/>
          <p:nvPr/>
        </p:nvSpPr>
        <p:spPr>
          <a:xfrm>
            <a:off x="941866" y="2226905"/>
            <a:ext cx="6894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Data representation: Dataframes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5AF74A-77AA-4EEF-92A3-7934225AC939}"/>
              </a:ext>
            </a:extLst>
          </p:cNvPr>
          <p:cNvSpPr txBox="1"/>
          <p:nvPr/>
        </p:nvSpPr>
        <p:spPr>
          <a:xfrm>
            <a:off x="942226" y="3774645"/>
            <a:ext cx="82017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Data operations: Indexing, summarizing statistics, aggregation, grouping, filling and dropping values, and read/write files</a:t>
            </a: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366644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Dataframes: Writing a File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D7334E-7D6F-4286-B8BB-812D1CAC5C74}"/>
              </a:ext>
            </a:extLst>
          </p:cNvPr>
          <p:cNvSpPr txBox="1"/>
          <p:nvPr/>
        </p:nvSpPr>
        <p:spPr>
          <a:xfrm>
            <a:off x="164116" y="1163105"/>
            <a:ext cx="87860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Objective is to write the data in a new ‘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.csv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’ (comma separated values)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529DE-A75E-4060-830C-B30D1DFCD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74" y="2635412"/>
            <a:ext cx="8350757" cy="65551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58BF9A-9B36-4337-A6A2-180D864AB479}"/>
              </a:ext>
            </a:extLst>
          </p:cNvPr>
          <p:cNvCxnSpPr>
            <a:cxnSpLocks/>
          </p:cNvCxnSpPr>
          <p:nvPr/>
        </p:nvCxnSpPr>
        <p:spPr>
          <a:xfrm flipV="1">
            <a:off x="5816454" y="3184902"/>
            <a:ext cx="0" cy="511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7E48D3C-BDA8-4AC6-81B1-C85DF8490B01}"/>
              </a:ext>
            </a:extLst>
          </p:cNvPr>
          <p:cNvSpPr txBox="1"/>
          <p:nvPr/>
        </p:nvSpPr>
        <p:spPr>
          <a:xfrm>
            <a:off x="4993035" y="3689871"/>
            <a:ext cx="16468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File name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F31A9F-CEB5-4F56-A6FE-74605A8AE01B}"/>
              </a:ext>
            </a:extLst>
          </p:cNvPr>
          <p:cNvCxnSpPr>
            <a:cxnSpLocks/>
          </p:cNvCxnSpPr>
          <p:nvPr/>
        </p:nvCxnSpPr>
        <p:spPr>
          <a:xfrm flipV="1">
            <a:off x="3482644" y="3185751"/>
            <a:ext cx="0" cy="511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A195FAC-EB85-4C66-A36A-00FA9676430C}"/>
              </a:ext>
            </a:extLst>
          </p:cNvPr>
          <p:cNvSpPr txBox="1"/>
          <p:nvPr/>
        </p:nvSpPr>
        <p:spPr>
          <a:xfrm>
            <a:off x="2498130" y="3697835"/>
            <a:ext cx="19942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Function to read .csv 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D3659-59DF-44AC-BEBF-9D2EB8264D4B}"/>
              </a:ext>
            </a:extLst>
          </p:cNvPr>
          <p:cNvSpPr txBox="1"/>
          <p:nvPr/>
        </p:nvSpPr>
        <p:spPr>
          <a:xfrm>
            <a:off x="164115" y="5157225"/>
            <a:ext cx="86364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Note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File name that you give will first be 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created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in the same folder where the Jupyter notebook is present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EF2D40-6092-41F3-BAB2-527DE177E900}"/>
              </a:ext>
            </a:extLst>
          </p:cNvPr>
          <p:cNvCxnSpPr>
            <a:cxnSpLocks/>
          </p:cNvCxnSpPr>
          <p:nvPr/>
        </p:nvCxnSpPr>
        <p:spPr>
          <a:xfrm flipV="1">
            <a:off x="7952793" y="3170760"/>
            <a:ext cx="0" cy="511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C6D8D34-4BBF-4053-BCAB-F28272E2A928}"/>
              </a:ext>
            </a:extLst>
          </p:cNvPr>
          <p:cNvSpPr txBox="1"/>
          <p:nvPr/>
        </p:nvSpPr>
        <p:spPr>
          <a:xfrm>
            <a:off x="7129374" y="3675729"/>
            <a:ext cx="164683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Excludes row labels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B79E40-43D1-4C6B-B950-B189FDCEAACE}"/>
              </a:ext>
            </a:extLst>
          </p:cNvPr>
          <p:cNvSpPr txBox="1"/>
          <p:nvPr/>
        </p:nvSpPr>
        <p:spPr>
          <a:xfrm>
            <a:off x="4009183" y="6195339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3684534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B68A4-9D69-4AC2-88BB-DB60D41D7B20}"/>
              </a:ext>
            </a:extLst>
          </p:cNvPr>
          <p:cNvSpPr txBox="1"/>
          <p:nvPr/>
        </p:nvSpPr>
        <p:spPr>
          <a:xfrm>
            <a:off x="277249" y="3005083"/>
            <a:ext cx="87113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Concepts of interpreting, manipulating, and analyzing data within Pandas dataframes are covered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BF950-4C38-4641-882E-85F995A18783}"/>
              </a:ext>
            </a:extLst>
          </p:cNvPr>
          <p:cNvSpPr txBox="1"/>
          <p:nvPr/>
        </p:nvSpPr>
        <p:spPr>
          <a:xfrm>
            <a:off x="277249" y="1292154"/>
            <a:ext cx="8525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Concepts of representing data in the form of Pandas dataframes are covered</a:t>
            </a:r>
          </a:p>
        </p:txBody>
      </p:sp>
    </p:spTree>
    <p:extLst>
      <p:ext uri="{BB962C8B-B14F-4D97-AF65-F5344CB8AC3E}">
        <p14:creationId xmlns:p14="http://schemas.microsoft.com/office/powerpoint/2010/main" val="378269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450CF-ECAB-4FCA-9457-57915558A319}"/>
              </a:ext>
            </a:extLst>
          </p:cNvPr>
          <p:cNvSpPr txBox="1"/>
          <p:nvPr/>
        </p:nvSpPr>
        <p:spPr>
          <a:xfrm>
            <a:off x="233490" y="1296370"/>
            <a:ext cx="8639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To be able to represent data in the form of dataframes via the Pandas library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7EAA9-A3E0-4C7D-B6AD-4B2CF8783F34}"/>
              </a:ext>
            </a:extLst>
          </p:cNvPr>
          <p:cNvSpPr txBox="1"/>
          <p:nvPr/>
        </p:nvSpPr>
        <p:spPr>
          <a:xfrm>
            <a:off x="233490" y="3167390"/>
            <a:ext cx="86398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To be able to access and manipulate data within a dataframe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6142D2-1D00-4500-BE95-87A2CEC4F700}"/>
              </a:ext>
            </a:extLst>
          </p:cNvPr>
          <p:cNvSpPr txBox="1"/>
          <p:nvPr/>
        </p:nvSpPr>
        <p:spPr>
          <a:xfrm>
            <a:off x="233489" y="5036611"/>
            <a:ext cx="86398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To be able to obtain basic statistical measures of data within a dataframe</a:t>
            </a:r>
          </a:p>
        </p:txBody>
      </p:sp>
    </p:spTree>
    <p:extLst>
      <p:ext uri="{BB962C8B-B14F-4D97-AF65-F5344CB8AC3E}">
        <p14:creationId xmlns:p14="http://schemas.microsoft.com/office/powerpoint/2010/main" val="80746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Computational Thinking Concepts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0E7BA2-4640-4651-B00F-2B196BAD79E3}"/>
              </a:ext>
            </a:extLst>
          </p:cNvPr>
          <p:cNvSpPr txBox="1"/>
          <p:nvPr/>
        </p:nvSpPr>
        <p:spPr>
          <a:xfrm>
            <a:off x="291468" y="1697934"/>
            <a:ext cx="349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Pandas dataframes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40B87-B43E-4A28-8288-CF9BC39EF836}"/>
              </a:ext>
            </a:extLst>
          </p:cNvPr>
          <p:cNvSpPr txBox="1"/>
          <p:nvPr/>
        </p:nvSpPr>
        <p:spPr>
          <a:xfrm>
            <a:off x="361" y="3922699"/>
            <a:ext cx="42528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Data interpretation, manipulation, and analysis of Pandas dataframes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7B2EB1C-C51D-4DAE-8FBD-47E26503F1D4}"/>
              </a:ext>
            </a:extLst>
          </p:cNvPr>
          <p:cNvSpPr/>
          <p:nvPr/>
        </p:nvSpPr>
        <p:spPr>
          <a:xfrm>
            <a:off x="4495190" y="1796199"/>
            <a:ext cx="637586" cy="32669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37CF77EE-6AD0-46F9-B136-F6390CAF3833}"/>
              </a:ext>
            </a:extLst>
          </p:cNvPr>
          <p:cNvSpPr/>
          <p:nvPr/>
        </p:nvSpPr>
        <p:spPr>
          <a:xfrm>
            <a:off x="4495190" y="4451851"/>
            <a:ext cx="637586" cy="32669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476C12-657E-44EF-8B2E-C044FAC5635E}"/>
              </a:ext>
            </a:extLst>
          </p:cNvPr>
          <p:cNvSpPr txBox="1"/>
          <p:nvPr/>
        </p:nvSpPr>
        <p:spPr>
          <a:xfrm>
            <a:off x="5541555" y="1702718"/>
            <a:ext cx="3319741" cy="52322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Garamond" panose="02020404030301010803" pitchFamily="18" charset="0"/>
              </a:rPr>
              <a:t>Data representation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AFFDC7-D9CE-4ECC-B09F-0339274C93DA}"/>
              </a:ext>
            </a:extLst>
          </p:cNvPr>
          <p:cNvSpPr txBox="1"/>
          <p:nvPr/>
        </p:nvSpPr>
        <p:spPr>
          <a:xfrm>
            <a:off x="5770943" y="4353587"/>
            <a:ext cx="2860964" cy="52322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Garamond" panose="02020404030301010803" pitchFamily="18" charset="0"/>
              </a:rPr>
              <a:t>Decomposition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125F3-E9BA-4ABD-8D90-61715AC21160}"/>
              </a:ext>
            </a:extLst>
          </p:cNvPr>
          <p:cNvSpPr txBox="1"/>
          <p:nvPr/>
        </p:nvSpPr>
        <p:spPr>
          <a:xfrm>
            <a:off x="5770943" y="5046084"/>
            <a:ext cx="2860964" cy="52322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Garamond" panose="02020404030301010803" pitchFamily="18" charset="0"/>
              </a:rPr>
              <a:t>Algorithm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273321E-61FA-413E-B7DD-FA94C8C9AFD9}"/>
              </a:ext>
            </a:extLst>
          </p:cNvPr>
          <p:cNvSpPr/>
          <p:nvPr/>
        </p:nvSpPr>
        <p:spPr>
          <a:xfrm>
            <a:off x="5217974" y="4235505"/>
            <a:ext cx="422455" cy="138499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2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Pandas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43F4E1-331F-4934-A051-5EA685179047}"/>
              </a:ext>
            </a:extLst>
          </p:cNvPr>
          <p:cNvSpPr txBox="1"/>
          <p:nvPr/>
        </p:nvSpPr>
        <p:spPr>
          <a:xfrm>
            <a:off x="232235" y="1355130"/>
            <a:ext cx="673395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Pandas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Derived from the term ‘Panel Data’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9D7077-2476-40A8-A8E9-BCD053956ED5}"/>
              </a:ext>
            </a:extLst>
          </p:cNvPr>
          <p:cNvSpPr txBox="1"/>
          <p:nvPr/>
        </p:nvSpPr>
        <p:spPr>
          <a:xfrm>
            <a:off x="309045" y="2389720"/>
            <a:ext cx="86795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Dataframe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2-dimensional mutable and heterogenous tabular data structure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8F24B1-D69F-4E98-8BC4-AB8B885E5B69}"/>
              </a:ext>
            </a:extLst>
          </p:cNvPr>
          <p:cNvSpPr txBox="1"/>
          <p:nvPr/>
        </p:nvSpPr>
        <p:spPr>
          <a:xfrm>
            <a:off x="520473" y="3429000"/>
            <a:ext cx="81030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Provides rich data structures and functions designed to make working with data fast, easy, and expressive</a:t>
            </a:r>
          </a:p>
        </p:txBody>
      </p:sp>
    </p:spTree>
    <p:extLst>
      <p:ext uri="{BB962C8B-B14F-4D97-AF65-F5344CB8AC3E}">
        <p14:creationId xmlns:p14="http://schemas.microsoft.com/office/powerpoint/2010/main" val="6824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Pandas Dataframes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EFD18-7867-45A0-9D70-92430A53B511}"/>
              </a:ext>
            </a:extLst>
          </p:cNvPr>
          <p:cNvSpPr txBox="1"/>
          <p:nvPr/>
        </p:nvSpPr>
        <p:spPr>
          <a:xfrm>
            <a:off x="233007" y="1121126"/>
            <a:ext cx="83338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Creating a dataframe: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E16EF3-A8A8-445B-B0AB-7C97FB5820B2}"/>
              </a:ext>
            </a:extLst>
          </p:cNvPr>
          <p:cNvSpPr txBox="1"/>
          <p:nvPr/>
        </p:nvSpPr>
        <p:spPr>
          <a:xfrm>
            <a:off x="3837134" y="6078945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DA2494-8A89-4D14-ACE6-D37991D34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74" y="2072181"/>
            <a:ext cx="5272358" cy="8640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F32FB0-0D89-4C2F-AA92-DA26A3645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81" y="4173708"/>
            <a:ext cx="8633238" cy="62268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253B6F-E116-4B8D-82D9-0F2B17F6CA9F}"/>
              </a:ext>
            </a:extLst>
          </p:cNvPr>
          <p:cNvCxnSpPr>
            <a:cxnSpLocks/>
          </p:cNvCxnSpPr>
          <p:nvPr/>
        </p:nvCxnSpPr>
        <p:spPr>
          <a:xfrm flipH="1" flipV="1">
            <a:off x="2190890" y="4501427"/>
            <a:ext cx="499267" cy="307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046D50B-9DEF-4C79-873A-20AE8549AD4A}"/>
              </a:ext>
            </a:extLst>
          </p:cNvPr>
          <p:cNvSpPr txBox="1"/>
          <p:nvPr/>
        </p:nvSpPr>
        <p:spPr>
          <a:xfrm>
            <a:off x="1307574" y="4808667"/>
            <a:ext cx="56455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Function to create a Pandas dataframe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CD1CD0-D2AC-4CA7-B720-9F2D9246A919}"/>
              </a:ext>
            </a:extLst>
          </p:cNvPr>
          <p:cNvSpPr txBox="1"/>
          <p:nvPr/>
        </p:nvSpPr>
        <p:spPr>
          <a:xfrm>
            <a:off x="5995821" y="2023631"/>
            <a:ext cx="25590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Importing Pandas library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92C515-757B-4899-8B06-ACAAF922982F}"/>
              </a:ext>
            </a:extLst>
          </p:cNvPr>
          <p:cNvCxnSpPr>
            <a:cxnSpLocks/>
          </p:cNvCxnSpPr>
          <p:nvPr/>
        </p:nvCxnSpPr>
        <p:spPr>
          <a:xfrm flipV="1">
            <a:off x="5931176" y="2504211"/>
            <a:ext cx="26883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DBF65E-F957-4FAD-A7E0-3E6640AD028A}"/>
              </a:ext>
            </a:extLst>
          </p:cNvPr>
          <p:cNvSpPr txBox="1"/>
          <p:nvPr/>
        </p:nvSpPr>
        <p:spPr>
          <a:xfrm>
            <a:off x="233007" y="5562180"/>
            <a:ext cx="88709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What will be the shape of the above 2D Pandas dataframe?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9C25C1-CF98-4F9A-880C-59025CFD6A1E}"/>
              </a:ext>
            </a:extLst>
          </p:cNvPr>
          <p:cNvCxnSpPr/>
          <p:nvPr/>
        </p:nvCxnSpPr>
        <p:spPr>
          <a:xfrm flipH="1">
            <a:off x="6492250" y="3813050"/>
            <a:ext cx="460859" cy="42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6088576-026E-4C82-8294-13D2842412D0}"/>
              </a:ext>
            </a:extLst>
          </p:cNvPr>
          <p:cNvSpPr txBox="1"/>
          <p:nvPr/>
        </p:nvSpPr>
        <p:spPr>
          <a:xfrm>
            <a:off x="6614086" y="3435753"/>
            <a:ext cx="72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index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372E5D-2979-4411-9D49-095B57BE6FA3}"/>
              </a:ext>
            </a:extLst>
          </p:cNvPr>
          <p:cNvSpPr txBox="1"/>
          <p:nvPr/>
        </p:nvSpPr>
        <p:spPr>
          <a:xfrm>
            <a:off x="8087279" y="3416006"/>
            <a:ext cx="105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columns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F66A7F-9C45-4713-A509-08CBF999C8F4}"/>
              </a:ext>
            </a:extLst>
          </p:cNvPr>
          <p:cNvCxnSpPr/>
          <p:nvPr/>
        </p:nvCxnSpPr>
        <p:spPr>
          <a:xfrm flipH="1">
            <a:off x="8039749" y="3813049"/>
            <a:ext cx="460859" cy="42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AA5063-37F3-4323-8472-1CC3E40696F5}"/>
              </a:ext>
            </a:extLst>
          </p:cNvPr>
          <p:cNvCxnSpPr>
            <a:cxnSpLocks/>
          </p:cNvCxnSpPr>
          <p:nvPr/>
        </p:nvCxnSpPr>
        <p:spPr>
          <a:xfrm>
            <a:off x="4495190" y="3912638"/>
            <a:ext cx="245691" cy="375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1844A9-B704-4CDA-AF95-BF619105F9B7}"/>
              </a:ext>
            </a:extLst>
          </p:cNvPr>
          <p:cNvSpPr txBox="1"/>
          <p:nvPr/>
        </p:nvSpPr>
        <p:spPr>
          <a:xfrm>
            <a:off x="4740881" y="3429000"/>
            <a:ext cx="112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columns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0BA79F-ADAB-4071-BB26-1D601243758F}"/>
              </a:ext>
            </a:extLst>
          </p:cNvPr>
          <p:cNvCxnSpPr>
            <a:cxnSpLocks/>
          </p:cNvCxnSpPr>
          <p:nvPr/>
        </p:nvCxnSpPr>
        <p:spPr>
          <a:xfrm>
            <a:off x="4974585" y="3855250"/>
            <a:ext cx="0" cy="442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254CDAA-52A0-4DD2-BDCF-26157B7E2D38}"/>
              </a:ext>
            </a:extLst>
          </p:cNvPr>
          <p:cNvSpPr txBox="1"/>
          <p:nvPr/>
        </p:nvSpPr>
        <p:spPr>
          <a:xfrm>
            <a:off x="4187500" y="3716818"/>
            <a:ext cx="72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rows</a:t>
            </a:r>
          </a:p>
        </p:txBody>
      </p:sp>
    </p:spTree>
    <p:extLst>
      <p:ext uri="{BB962C8B-B14F-4D97-AF65-F5344CB8AC3E}">
        <p14:creationId xmlns:p14="http://schemas.microsoft.com/office/powerpoint/2010/main" val="1343505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Pandas Dataframes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EFD18-7867-45A0-9D70-92430A53B511}"/>
              </a:ext>
            </a:extLst>
          </p:cNvPr>
          <p:cNvSpPr txBox="1"/>
          <p:nvPr/>
        </p:nvSpPr>
        <p:spPr>
          <a:xfrm>
            <a:off x="233007" y="1121126"/>
            <a:ext cx="83338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Creating a </a:t>
            </a:r>
            <a:r>
              <a:rPr lang="en-US" sz="2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dataframe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2600">
                <a:latin typeface="Cambria Math" panose="02040503050406030204" pitchFamily="18" charset="0"/>
                <a:ea typeface="Cambria Math" panose="02040503050406030204" pitchFamily="18" charset="0"/>
              </a:rPr>
              <a:t>from dictionary</a:t>
            </a:r>
            <a:endParaRPr lang="en-US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92C515-757B-4899-8B06-ACAAF922982F}"/>
              </a:ext>
            </a:extLst>
          </p:cNvPr>
          <p:cNvCxnSpPr>
            <a:cxnSpLocks/>
          </p:cNvCxnSpPr>
          <p:nvPr/>
        </p:nvCxnSpPr>
        <p:spPr>
          <a:xfrm flipV="1">
            <a:off x="5931176" y="2504211"/>
            <a:ext cx="26883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13A62A1-0200-48E3-9011-D620FF092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25" y="1624621"/>
            <a:ext cx="3719811" cy="34168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ED9187-C804-45EE-8709-A85B629E89A5}"/>
              </a:ext>
            </a:extLst>
          </p:cNvPr>
          <p:cNvSpPr txBox="1"/>
          <p:nvPr/>
        </p:nvSpPr>
        <p:spPr>
          <a:xfrm>
            <a:off x="4894464" y="3394854"/>
            <a:ext cx="207342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Dictionary’s keys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F7F17C-927C-4E62-A9E8-51FB68E6B203}"/>
              </a:ext>
            </a:extLst>
          </p:cNvPr>
          <p:cNvCxnSpPr/>
          <p:nvPr/>
        </p:nvCxnSpPr>
        <p:spPr>
          <a:xfrm flipH="1">
            <a:off x="2344510" y="3659430"/>
            <a:ext cx="2381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00DC3A-CADB-47F1-B1C6-F6D4906DE4A1}"/>
              </a:ext>
            </a:extLst>
          </p:cNvPr>
          <p:cNvSpPr txBox="1"/>
          <p:nvPr/>
        </p:nvSpPr>
        <p:spPr>
          <a:xfrm>
            <a:off x="503185" y="5810110"/>
            <a:ext cx="207342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Auto indexing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10F256-07CD-41F4-97A5-3E165BF0E02E}"/>
              </a:ext>
            </a:extLst>
          </p:cNvPr>
          <p:cNvCxnSpPr/>
          <p:nvPr/>
        </p:nvCxnSpPr>
        <p:spPr>
          <a:xfrm flipV="1">
            <a:off x="923926" y="4926795"/>
            <a:ext cx="0" cy="72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077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Dataframes: Indexing, slicing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0F7B6-02F1-4FB9-8F5A-E71E1ECAF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704" y="971080"/>
            <a:ext cx="3981450" cy="3705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840106-7094-48A3-8221-876D5263350C}"/>
              </a:ext>
            </a:extLst>
          </p:cNvPr>
          <p:cNvSpPr txBox="1"/>
          <p:nvPr/>
        </p:nvSpPr>
        <p:spPr>
          <a:xfrm>
            <a:off x="78615" y="1086295"/>
            <a:ext cx="4685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Selecting rows and all columns</a:t>
            </a:r>
            <a:r>
              <a:rPr lang="en-US" dirty="0">
                <a:highlight>
                  <a:srgbClr val="FFFF00"/>
                </a:highlight>
              </a:rPr>
              <a:t>: same as indexing in list.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BF772D-B019-4B3E-A8C2-9EC347F01CA3}"/>
              </a:ext>
            </a:extLst>
          </p:cNvPr>
          <p:cNvSpPr txBox="1"/>
          <p:nvPr/>
        </p:nvSpPr>
        <p:spPr>
          <a:xfrm>
            <a:off x="2029802" y="3505810"/>
            <a:ext cx="203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df[</a:t>
            </a:r>
            <a:r>
              <a:rPr lang="en-US" dirty="0" err="1">
                <a:highlight>
                  <a:srgbClr val="FFFF00"/>
                </a:highlight>
              </a:rPr>
              <a:t>start:end:step</a:t>
            </a:r>
            <a:r>
              <a:rPr lang="en-US" dirty="0">
                <a:highlight>
                  <a:srgbClr val="FFFF00"/>
                </a:highlight>
              </a:rPr>
              <a:t>]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7EE4A5-5D91-4B7D-A21F-CB0E8952A3F0}"/>
              </a:ext>
            </a:extLst>
          </p:cNvPr>
          <p:cNvCxnSpPr>
            <a:cxnSpLocks/>
          </p:cNvCxnSpPr>
          <p:nvPr/>
        </p:nvCxnSpPr>
        <p:spPr>
          <a:xfrm>
            <a:off x="3880710" y="3690476"/>
            <a:ext cx="1190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1FDA8F2-34C0-409B-878F-BF2DCAB7C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365" y="5234035"/>
            <a:ext cx="1495425" cy="11239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5D0E98-B468-47E4-9D9B-76397CECB2A4}"/>
              </a:ext>
            </a:extLst>
          </p:cNvPr>
          <p:cNvSpPr txBox="1"/>
          <p:nvPr/>
        </p:nvSpPr>
        <p:spPr>
          <a:xfrm>
            <a:off x="94413" y="5149679"/>
            <a:ext cx="4685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Selecting rows and some columns: include in a list of names of selecting columns.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53B93E-0A41-43DA-8A4A-374D9739AC90}"/>
              </a:ext>
            </a:extLst>
          </p:cNvPr>
          <p:cNvCxnSpPr>
            <a:stCxn id="15" idx="3"/>
          </p:cNvCxnSpPr>
          <p:nvPr/>
        </p:nvCxnSpPr>
        <p:spPr>
          <a:xfrm flipV="1">
            <a:off x="4779823" y="5472844"/>
            <a:ext cx="9443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Dataframes: Indexing, slicing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840106-7094-48A3-8221-876D5263350C}"/>
              </a:ext>
            </a:extLst>
          </p:cNvPr>
          <p:cNvSpPr txBox="1"/>
          <p:nvPr/>
        </p:nvSpPr>
        <p:spPr>
          <a:xfrm>
            <a:off x="78615" y="1086295"/>
            <a:ext cx="468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Select columns first then rows later.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00C651-5C51-4AA0-9700-E1B3C7A31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200" y="1086295"/>
            <a:ext cx="1881845" cy="40325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651807-5F15-4296-9645-CE8CCCB64866}"/>
              </a:ext>
            </a:extLst>
          </p:cNvPr>
          <p:cNvCxnSpPr>
            <a:cxnSpLocks/>
          </p:cNvCxnSpPr>
          <p:nvPr/>
        </p:nvCxnSpPr>
        <p:spPr>
          <a:xfrm flipH="1" flipV="1">
            <a:off x="3611876" y="1623965"/>
            <a:ext cx="2496324" cy="192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688403"/>
      </p:ext>
    </p:extLst>
  </p:cSld>
  <p:clrMapOvr>
    <a:masterClrMapping/>
  </p:clrMapOvr>
</p:sld>
</file>

<file path=ppt/theme/theme1.xml><?xml version="1.0" encoding="utf-8"?>
<a:theme xmlns:a="http://schemas.openxmlformats.org/drawingml/2006/main" name="ONR_Theme">
  <a:themeElements>
    <a:clrScheme name="Custom 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E8EDB"/>
      </a:accent1>
      <a:accent2>
        <a:srgbClr val="C90E0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ONR_Theme</Template>
  <TotalTime>124769</TotalTime>
  <Words>711</Words>
  <Application>Microsoft Office PowerPoint</Application>
  <PresentationFormat>On-screen Show (4:3)</PresentationFormat>
  <Paragraphs>129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Garamond</vt:lpstr>
      <vt:lpstr>Times New Roman</vt:lpstr>
      <vt:lpstr>Wingdings</vt:lpstr>
      <vt:lpstr>ONR_Theme</vt:lpstr>
      <vt:lpstr>ENGR 1330 Computational Thinking with Data Science</vt:lpstr>
      <vt:lpstr>Topic Outline</vt:lpstr>
      <vt:lpstr>Objectives</vt:lpstr>
      <vt:lpstr>Computational Thinking Concepts</vt:lpstr>
      <vt:lpstr>Pandas</vt:lpstr>
      <vt:lpstr>Pandas Dataframes</vt:lpstr>
      <vt:lpstr>Pandas Dataframes</vt:lpstr>
      <vt:lpstr>Dataframes: Indexing, slicing</vt:lpstr>
      <vt:lpstr>Dataframes: Indexing, slicing</vt:lpstr>
      <vt:lpstr>Indexing with conditions</vt:lpstr>
      <vt:lpstr>Dataframes: Basic Operations </vt:lpstr>
      <vt:lpstr>Dataframes: Basic Aggregation </vt:lpstr>
      <vt:lpstr>Aggregation with Grouping</vt:lpstr>
      <vt:lpstr>Aggregation with Grouping</vt:lpstr>
      <vt:lpstr>Dataframes: Dropping values</vt:lpstr>
      <vt:lpstr>Dataframes: Dropping values</vt:lpstr>
      <vt:lpstr>Dataframes: Filling values</vt:lpstr>
      <vt:lpstr>Dataframes: Filling values</vt:lpstr>
      <vt:lpstr>Dataframes: Reading a File</vt:lpstr>
      <vt:lpstr>Dataframes: Writing a File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Shad Holt</dc:creator>
  <cp:keywords/>
  <dc:description/>
  <cp:lastModifiedBy>Nguyen, Long</cp:lastModifiedBy>
  <cp:revision>1883</cp:revision>
  <cp:lastPrinted>2020-07-23T19:00:31Z</cp:lastPrinted>
  <dcterms:created xsi:type="dcterms:W3CDTF">2010-10-19T21:02:23Z</dcterms:created>
  <dcterms:modified xsi:type="dcterms:W3CDTF">2020-09-06T19:24:49Z</dcterms:modified>
  <cp:category/>
</cp:coreProperties>
</file>