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65" r:id="rId2"/>
    <p:sldId id="684" r:id="rId3"/>
    <p:sldId id="723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684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4748E-6D4F-37C2-79F1-FCB7DCED601F}" v="2" dt="2020-08-17T21:29:17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ravadiveludevarajan, D" userId="S::d.sundaravadiveludevarajan@ttu.edu::cb9885ab-edf5-491f-beb8-2c10ea084b22" providerId="AD" clId="Web-{FA44748E-6D4F-37C2-79F1-FCB7DCED601F}"/>
    <pc:docChg chg="modSld">
      <pc:chgData name="Sundaravadiveludevarajan, D" userId="S::d.sundaravadiveludevarajan@ttu.edu::cb9885ab-edf5-491f-beb8-2c10ea084b22" providerId="AD" clId="Web-{FA44748E-6D4F-37C2-79F1-FCB7DCED601F}" dt="2020-08-17T21:29:17.073" v="1" actId="20577"/>
      <pc:docMkLst>
        <pc:docMk/>
      </pc:docMkLst>
      <pc:sldChg chg="modSp">
        <pc:chgData name="Sundaravadiveludevarajan, D" userId="S::d.sundaravadiveludevarajan@ttu.edu::cb9885ab-edf5-491f-beb8-2c10ea084b22" providerId="AD" clId="Web-{FA44748E-6D4F-37C2-79F1-FCB7DCED601F}" dt="2020-08-17T21:29:17.073" v="1" actId="20577"/>
        <pc:sldMkLst>
          <pc:docMk/>
          <pc:sldMk cId="1890530289" sldId="729"/>
        </pc:sldMkLst>
        <pc:spChg chg="mod">
          <ac:chgData name="Sundaravadiveludevarajan, D" userId="S::d.sundaravadiveludevarajan@ttu.edu::cb9885ab-edf5-491f-beb8-2c10ea084b22" providerId="AD" clId="Web-{FA44748E-6D4F-37C2-79F1-FCB7DCED601F}" dt="2020-08-17T21:29:17.073" v="1" actId="20577"/>
          <ac:spMkLst>
            <pc:docMk/>
            <pc:sldMk cId="1890530289" sldId="729"/>
            <ac:spMk id="2" creationId="{D9B0F601-6F4A-4A17-B5F7-01DF37A5851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cartons</a:t>
            </a:r>
          </a:p>
        </c:rich>
      </c:tx>
      <c:layout>
        <c:manualLayout>
          <c:xMode val="edge"/>
          <c:yMode val="edge"/>
          <c:x val="0.30977464346483025"/>
          <c:y val="4.800282221316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Flavor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Chocolate</c:v>
                </c:pt>
                <c:pt idx="1">
                  <c:v>Strawberry</c:v>
                </c:pt>
                <c:pt idx="2">
                  <c:v>Vanilla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C-4761-A9CE-08BC52BD4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0641936"/>
        <c:axId val="1868639968"/>
      </c:barChart>
      <c:catAx>
        <c:axId val="162064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639968"/>
        <c:crosses val="autoZero"/>
        <c:auto val="1"/>
        <c:lblAlgn val="ctr"/>
        <c:lblOffset val="100"/>
        <c:noMultiLvlLbl val="0"/>
      </c:catAx>
      <c:valAx>
        <c:axId val="186863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64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472982283464566"/>
          <c:y val="0.83908051287004815"/>
          <c:w val="0.13909475497621684"/>
          <c:h val="0.109147414441163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Department of Computer Science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Frequency_distributio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ble_(mathematics)" TargetMode="External"/><Relationship Id="rId2" Type="http://schemas.openxmlformats.org/officeDocument/2006/relationships/hyperlink" Target="https://en.wikipedia.org/wiki/Cartesian_coordinate_syste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C3A2D-DA05-4078-8BAA-8CD82F612D28}"/>
              </a:ext>
            </a:extLst>
          </p:cNvPr>
          <p:cNvSpPr txBox="1"/>
          <p:nvPr/>
        </p:nvSpPr>
        <p:spPr>
          <a:xfrm>
            <a:off x="577880" y="3435212"/>
            <a:ext cx="748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Display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ighlight>
                  <a:srgbClr val="FFFF00"/>
                </a:highlight>
              </a:rPr>
              <a:t>galton</a:t>
            </a:r>
            <a:r>
              <a:rPr lang="en-US" dirty="0">
                <a:highlight>
                  <a:srgbClr val="FFFF00"/>
                </a:highlight>
              </a:rPr>
              <a:t>-subset </a:t>
            </a:r>
            <a:r>
              <a:rPr lang="en-US" dirty="0"/>
              <a:t>dataset and create a scatter plot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138833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69C10-373E-4500-AE16-583317F2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65" y="1066800"/>
            <a:ext cx="8257077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line chart or line plot or line graph or curve chart is a type of chart which displays information as a series of data points connected by straight line segments.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3B961-8ABD-4CEE-83DC-F5F439A3D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7F58AD-720F-49D8-8B40-6D09E0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E8CBA-F773-4DDF-8447-CDE8631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20" y="2545685"/>
            <a:ext cx="5569047" cy="2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census </a:t>
            </a:r>
            <a:r>
              <a:rPr lang="en-US" dirty="0"/>
              <a:t>dataset and create a line chart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8237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B08A9-BDF3-4393-9C3E-84C2CE30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Charts: line, bar, histogram, scatter plot.</a:t>
            </a:r>
          </a:p>
          <a:p>
            <a:r>
              <a:rPr lang="en-US" dirty="0"/>
              <a:t>Pandas library </a:t>
            </a:r>
          </a:p>
          <a:p>
            <a:r>
              <a:rPr lang="en-US" dirty="0"/>
              <a:t>Matplotlib library</a:t>
            </a:r>
          </a:p>
        </p:txBody>
      </p:sp>
    </p:spTree>
    <p:extLst>
      <p:ext uri="{BB962C8B-B14F-4D97-AF65-F5344CB8AC3E}">
        <p14:creationId xmlns:p14="http://schemas.microsoft.com/office/powerpoint/2010/main" val="13562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814F5-7D09-4B31-BC1C-2806187E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visualize data with different types of charts using Pandas or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C6AB-29BF-449B-8066-0E8B05C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DCB6B-ED59-418A-B86B-C21EC106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3063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EA255F-AD92-46B8-A43E-5F2FA96A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5" y="1066800"/>
            <a:ext cx="8564317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come in many forms that are not numerical. Data can be pieces of music, or places on a map. They can also be categories into which you can place individuals: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individuals are cartons of ice-cream, and the variable is the </a:t>
            </a:r>
            <a:r>
              <a:rPr lang="en-US" dirty="0">
                <a:highlight>
                  <a:srgbClr val="FFFF00"/>
                </a:highlight>
              </a:rPr>
              <a:t>flavor</a:t>
            </a:r>
            <a:r>
              <a:rPr lang="en-US" dirty="0"/>
              <a:t> in the carto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individuals are professional basketball players, and the variable is the </a:t>
            </a:r>
            <a:r>
              <a:rPr lang="en-US" dirty="0">
                <a:highlight>
                  <a:srgbClr val="FFFF00"/>
                </a:highlight>
              </a:rPr>
              <a:t>player's team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72617-0E9F-448F-9D48-F8BBE8EDB1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120190-F3DB-4C91-A12A-59C26BA5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1739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69BD0-38DF-4EEF-B08A-FB4976E9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Used to represent graphical representation for categorical distributions.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bars are equally spaced and equally wide. The length of each bar is proportional to the frequency of the corresponding category.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50D23-86ED-44FF-AFF1-3AD1040AF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E9C29B-E3FD-4362-AE11-FA7D74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C8E542-96FA-484B-98E5-4FB591B8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084450"/>
              </p:ext>
            </p:extLst>
          </p:nvPr>
        </p:nvGraphicFramePr>
        <p:xfrm>
          <a:off x="1730030" y="3659430"/>
          <a:ext cx="4713420" cy="2381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4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Find a simple </a:t>
            </a:r>
            <a:r>
              <a:rPr lang="en-US" dirty="0"/>
              <a:t>categorical dataset and create a bar chart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108819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8F3625-80F7-4B3D-AA5E-7A8F33A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is an approximate representation of the </a:t>
            </a:r>
            <a:r>
              <a:rPr lang="en-US" dirty="0">
                <a:hlinkClick r:id="rId2" tooltip="Frequency distribution"/>
              </a:rPr>
              <a:t>distribution</a:t>
            </a:r>
            <a:r>
              <a:rPr lang="en-US" dirty="0"/>
              <a:t> of numerical data. </a:t>
            </a:r>
          </a:p>
          <a:p>
            <a:r>
              <a:rPr lang="en-US" dirty="0"/>
              <a:t>Each bar is a contiguous intervals called </a:t>
            </a:r>
            <a:r>
              <a:rPr lang="en-US" i="1" dirty="0"/>
              <a:t>bin.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687E6-15CC-4042-A088-FF22737F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19A5F-32E6-4BA6-869C-48A46F3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7976B-D7AF-41EF-A567-34C12491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70" y="2545685"/>
            <a:ext cx="4667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top-movies </a:t>
            </a:r>
            <a:r>
              <a:rPr lang="en-US" dirty="0"/>
              <a:t>dataset and create a histogram chart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2626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B0F601-6F4A-4A17-B5F7-01DF37A5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845" indent="-283845"/>
            <a:r>
              <a:rPr lang="en-US" dirty="0"/>
              <a:t>A </a:t>
            </a:r>
            <a:r>
              <a:rPr lang="en-US" b="1" dirty="0"/>
              <a:t>scatter plot</a:t>
            </a:r>
            <a:r>
              <a:rPr lang="en-US" dirty="0"/>
              <a:t> is a type of plot using </a:t>
            </a:r>
            <a:r>
              <a:rPr lang="en-US" dirty="0">
                <a:hlinkClick r:id="rId2" tooltip="Cartesian coordinate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Cartesian coordinates</a:t>
            </a:r>
            <a:r>
              <a:rPr lang="en-US" dirty="0"/>
              <a:t> to display values for typically two </a:t>
            </a:r>
            <a:r>
              <a:rPr lang="en-US" dirty="0">
                <a:hlinkClick r:id="rId3" tooltip="Variabl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</a:t>
            </a:r>
            <a:r>
              <a:rPr lang="en-US" dirty="0"/>
              <a:t> for a set of data.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C1761-56AA-41A3-82B4-A61518C81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A3447-2A95-446E-B256-FE864C86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C9029-36AD-4320-A802-0B0BF9C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2392027"/>
            <a:ext cx="4629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0289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121100</TotalTime>
  <Words>305</Words>
  <Application>Microsoft Office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ONR_Theme</vt:lpstr>
      <vt:lpstr>EGR 1330 Computational Thinking with Data Science</vt:lpstr>
      <vt:lpstr>Outline</vt:lpstr>
      <vt:lpstr>Objective</vt:lpstr>
      <vt:lpstr>Categorical Distributions</vt:lpstr>
      <vt:lpstr>Bar charts</vt:lpstr>
      <vt:lpstr>Live example</vt:lpstr>
      <vt:lpstr>Histogram</vt:lpstr>
      <vt:lpstr>Live example</vt:lpstr>
      <vt:lpstr>Scatter Plot</vt:lpstr>
      <vt:lpstr>Live example</vt:lpstr>
      <vt:lpstr>Line Chart</vt:lpstr>
      <vt:lpstr>Live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1733</cp:revision>
  <cp:lastPrinted>2020-07-23T19:00:31Z</cp:lastPrinted>
  <dcterms:created xsi:type="dcterms:W3CDTF">2010-10-19T21:02:23Z</dcterms:created>
  <dcterms:modified xsi:type="dcterms:W3CDTF">2020-08-17T21:29:21Z</dcterms:modified>
  <cp:category/>
</cp:coreProperties>
</file>