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65" r:id="rId2"/>
    <p:sldId id="684" r:id="rId3"/>
    <p:sldId id="723" r:id="rId4"/>
    <p:sldId id="730" r:id="rId5"/>
    <p:sldId id="724" r:id="rId6"/>
    <p:sldId id="725" r:id="rId7"/>
    <p:sldId id="726" r:id="rId8"/>
    <p:sldId id="727" r:id="rId9"/>
    <p:sldId id="728" r:id="rId10"/>
    <p:sldId id="729" r:id="rId11"/>
    <p:sldId id="731" r:id="rId12"/>
    <p:sldId id="732" r:id="rId1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684"/>
            <p14:sldId id="723"/>
            <p14:sldId id="730"/>
            <p14:sldId id="724"/>
            <p14:sldId id="725"/>
            <p14:sldId id="726"/>
            <p14:sldId id="727"/>
            <p14:sldId id="728"/>
            <p14:sldId id="729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69" autoAdjust="0"/>
    <p:restoredTop sz="93277" autoAdjust="0"/>
  </p:normalViewPr>
  <p:slideViewPr>
    <p:cSldViewPr>
      <p:cViewPr varScale="1">
        <p:scale>
          <a:sx n="115" d="100"/>
          <a:sy n="115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9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 -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9/4/2020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statistics/dictionary.aspx?definition=elemen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>
                <a:solidFill>
                  <a:srgbClr val="B30000"/>
                </a:solidFill>
              </a:rPr>
              <a:t>ENGR </a:t>
            </a:r>
            <a:r>
              <a:rPr lang="en-US" sz="4400" b="1" dirty="0">
                <a:solidFill>
                  <a:srgbClr val="B30000"/>
                </a:solidFill>
              </a:rPr>
              <a:t>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C3A2D-DA05-4078-8BAA-8CD82F612D28}"/>
              </a:ext>
            </a:extLst>
          </p:cNvPr>
          <p:cNvSpPr txBox="1"/>
          <p:nvPr/>
        </p:nvSpPr>
        <p:spPr>
          <a:xfrm>
            <a:off x="577880" y="3435212"/>
            <a:ext cx="748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DF92F-67E2-48C5-9E8E-CEDCC13B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1"/>
            <a:ext cx="8026647" cy="32839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At least one success:</a:t>
            </a:r>
          </a:p>
          <a:p>
            <a:pPr marL="0" indent="0">
              <a:buNone/>
            </a:pPr>
            <a:r>
              <a:rPr lang="en-US" sz="2000" dirty="0"/>
              <a:t>We used to question about the likelihood that a particular individual in a population is selected to be in the sample.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individual is called “success”. The problem is now finding the chance the sample contains a success.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tossing a coin twice: HH, HT, TH, TT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The chance of getting at least one head in two tosses is: 3/4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6721B-BAAA-4CC7-A475-BD15EB9309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1DF10-16F7-4721-8E70-4DD3A69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9D66-EE01-4A8D-AFD5-B87035EE7741}"/>
              </a:ext>
            </a:extLst>
          </p:cNvPr>
          <p:cNvSpPr txBox="1"/>
          <p:nvPr/>
        </p:nvSpPr>
        <p:spPr>
          <a:xfrm>
            <a:off x="309045" y="4561655"/>
            <a:ext cx="791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solution: </a:t>
            </a:r>
          </a:p>
          <a:p>
            <a:r>
              <a:rPr lang="en-US" dirty="0"/>
              <a:t>P(at least one head in two tosses) = 1 – P(both tails) = 1 – ¼ = 3/4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FEA76-D176-434A-B40D-56F603CB516D}"/>
              </a:ext>
            </a:extLst>
          </p:cNvPr>
          <p:cNvSpPr txBox="1"/>
          <p:nvPr/>
        </p:nvSpPr>
        <p:spPr>
          <a:xfrm>
            <a:off x="923926" y="5418920"/>
            <a:ext cx="32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P(both tails) = ½ * ½ = 1/4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E9F57-1E98-4CDA-92F6-6050DEF55714}"/>
              </a:ext>
            </a:extLst>
          </p:cNvPr>
          <p:cNvSpPr txBox="1"/>
          <p:nvPr/>
        </p:nvSpPr>
        <p:spPr>
          <a:xfrm>
            <a:off x="4264760" y="5418920"/>
            <a:ext cx="395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Thanks to multiplication rule.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6EF4EBB-9C64-430D-9001-D3EF1D705493}"/>
              </a:ext>
            </a:extLst>
          </p:cNvPr>
          <p:cNvSpPr txBox="1">
            <a:spLocks/>
          </p:cNvSpPr>
          <p:nvPr/>
        </p:nvSpPr>
        <p:spPr bwMode="auto">
          <a:xfrm>
            <a:off x="693095" y="5925325"/>
            <a:ext cx="8026647" cy="5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P(at least one head in 17 tosses) = ? </a:t>
            </a:r>
          </a:p>
        </p:txBody>
      </p:sp>
    </p:spTree>
    <p:extLst>
      <p:ext uri="{BB962C8B-B14F-4D97-AF65-F5344CB8AC3E}">
        <p14:creationId xmlns:p14="http://schemas.microsoft.com/office/powerpoint/2010/main" val="362201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1D8AA-A510-4308-B925-7D766C6D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57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P(at least one head in 17 tosses) = 1 – (1/2)</a:t>
            </a:r>
            <a:r>
              <a:rPr lang="en-US" baseline="30000" dirty="0"/>
              <a:t>17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88B9E-4220-4735-9E0B-C31C732D1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591AE8-7AB0-455B-BAA0-9B0F02DF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191D2-EA5D-422F-89C4-8A1FBB9A8AD9}"/>
              </a:ext>
            </a:extLst>
          </p:cNvPr>
          <p:cNvSpPr txBox="1"/>
          <p:nvPr/>
        </p:nvSpPr>
        <p:spPr>
          <a:xfrm>
            <a:off x="501070" y="1779956"/>
            <a:ext cx="74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 single roll is not 6) =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73189-42FF-48BC-92B8-9379E0371CD8}"/>
              </a:ext>
            </a:extLst>
          </p:cNvPr>
          <p:cNvSpPr txBox="1"/>
          <p:nvPr/>
        </p:nvSpPr>
        <p:spPr>
          <a:xfrm>
            <a:off x="487586" y="2277676"/>
            <a:ext cx="74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 single roll is not 6) = P(1) + P(2) + P(3) + P(4) + P(5) = 5/6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B0446-3908-47DA-A7A6-EF35F24930D5}"/>
              </a:ext>
            </a:extLst>
          </p:cNvPr>
          <p:cNvSpPr txBox="1"/>
          <p:nvPr/>
        </p:nvSpPr>
        <p:spPr>
          <a:xfrm>
            <a:off x="486671" y="2876734"/>
            <a:ext cx="74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P(at least one 6 in two rolls) = 1 – P(both rolls are not six) = 1 – (5/6)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97824-B6ED-481C-9B44-FBFC4B43FA9F}"/>
              </a:ext>
            </a:extLst>
          </p:cNvPr>
          <p:cNvSpPr txBox="1"/>
          <p:nvPr/>
        </p:nvSpPr>
        <p:spPr>
          <a:xfrm>
            <a:off x="508919" y="3503863"/>
            <a:ext cx="74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P(at least one 6 in 17 rolls) = 1 – P(17 rolls are not six) = 1 – (5/6)</a:t>
            </a:r>
            <a:r>
              <a:rPr lang="en-US" baseline="30000" dirty="0">
                <a:solidFill>
                  <a:srgbClr val="FF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9577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65292-B49A-40B1-8487-D7F3599AE4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7C057D-E55C-4DEC-B105-0E68CDEB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probability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788C0-A2F0-433A-AA66-73E5C158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2" y="1201510"/>
            <a:ext cx="4153153" cy="2918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F0B03-9C68-48B9-B9EF-1B59C9BE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1510"/>
            <a:ext cx="4454980" cy="37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B08A9-BDF3-4393-9C3E-84C2CE30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sample, population, and probabilities</a:t>
            </a:r>
          </a:p>
          <a:p>
            <a:r>
              <a:rPr lang="en-US" dirty="0"/>
              <a:t>Computing probability: single events, both events, at least event.</a:t>
            </a:r>
          </a:p>
        </p:txBody>
      </p:sp>
    </p:spTree>
    <p:extLst>
      <p:ext uri="{BB962C8B-B14F-4D97-AF65-F5344CB8AC3E}">
        <p14:creationId xmlns:p14="http://schemas.microsoft.com/office/powerpoint/2010/main" val="13562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814F5-7D09-4B31-BC1C-2806187E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find probabilities of events.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C6AB-29BF-449B-8066-0E8B05C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DCB6B-ED59-418A-B86B-C21EC106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3063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48648-05EF-4F9C-AE77-A10A5A69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</a:t>
            </a:r>
            <a:r>
              <a:rPr lang="en-US" b="1" dirty="0">
                <a:effectLst/>
              </a:rPr>
              <a:t>population</a:t>
            </a:r>
            <a:r>
              <a:rPr lang="en-US" dirty="0">
                <a:effectLst/>
              </a:rPr>
              <a:t> includes all of the </a:t>
            </a:r>
            <a:r>
              <a:rPr lang="en-US" dirty="0">
                <a:effectLst/>
                <a:hlinkClick r:id="rId2"/>
              </a:rPr>
              <a:t>elements</a:t>
            </a:r>
            <a:r>
              <a:rPr lang="en-US" dirty="0">
                <a:effectLst/>
              </a:rPr>
              <a:t> from a set of data.</a:t>
            </a:r>
          </a:p>
          <a:p>
            <a:pPr marL="230187" lvl="1" indent="0">
              <a:buNone/>
            </a:pPr>
            <a:r>
              <a:rPr lang="en-US" dirty="0"/>
              <a:t>Example: All people living in the US</a:t>
            </a:r>
          </a:p>
          <a:p>
            <a:pPr marL="230187" lvl="1" indent="0">
              <a:buNone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</a:t>
            </a:r>
            <a:r>
              <a:rPr lang="en-US" b="1" dirty="0">
                <a:effectLst/>
              </a:rPr>
              <a:t>sample</a:t>
            </a:r>
            <a:r>
              <a:rPr lang="en-US" dirty="0">
                <a:effectLst/>
              </a:rPr>
              <a:t> consists one or more observations drawn from the population.</a:t>
            </a:r>
          </a:p>
          <a:p>
            <a:pPr marL="0" indent="0">
              <a:buNone/>
            </a:pPr>
            <a:r>
              <a:rPr lang="en-US" dirty="0"/>
              <a:t>    Draw 1,000 people in all people living in the 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FDD19-15CA-4C7E-B9DD-875BEF9CC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735A74-CF98-481D-93D5-6FE2ADB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379907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82E28F-9983-43F3-960D-2AD4E82E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3667970"/>
          </a:xfrm>
        </p:spPr>
        <p:txBody>
          <a:bodyPr/>
          <a:lstStyle/>
          <a:p>
            <a:r>
              <a:rPr lang="en-US" dirty="0"/>
              <a:t>By convention, probabilities are numbers between 0 and 1, or, equivalently, 0% and 100%; denoted by: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Impossible events have probability 0. </a:t>
            </a:r>
          </a:p>
          <a:p>
            <a:r>
              <a:rPr lang="en-US" dirty="0"/>
              <a:t>Events that are certain have probability 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89432-A8F3-4FC4-9C8F-107DEE137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4822CE-0913-4017-88D1-390AFD8A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2169F-E6DD-41C8-BA14-42162ED8BBC5}"/>
              </a:ext>
            </a:extLst>
          </p:cNvPr>
          <p:cNvSpPr txBox="1"/>
          <p:nvPr/>
        </p:nvSpPr>
        <p:spPr>
          <a:xfrm>
            <a:off x="3381445" y="2008015"/>
            <a:ext cx="14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P(event)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E894A-CB2B-4279-970B-B193768749AE}"/>
                  </a:ext>
                </a:extLst>
              </p:cNvPr>
              <p:cNvSpPr txBox="1"/>
              <p:nvPr/>
            </p:nvSpPr>
            <p:spPr>
              <a:xfrm>
                <a:off x="709985" y="4811580"/>
                <a:ext cx="8009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h𝑎𝑝𝑝𝑒𝑛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h𝑎𝑝𝑝𝑒𝑛𝑠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E894A-CB2B-4279-970B-B1937687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85" y="4811580"/>
                <a:ext cx="8009757" cy="369332"/>
              </a:xfrm>
              <a:prstGeom prst="rect">
                <a:avLst/>
              </a:prstGeom>
              <a:blipFill>
                <a:blip r:embed="rId2"/>
                <a:stretch>
                  <a:fillRect l="-2283" t="-22951" r="-457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8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6C52A3-E8BB-4EF6-92A9-107F71EB3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45" y="1066800"/>
                <a:ext cx="8410697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When all outcomes are equally likely:</a:t>
                </a:r>
              </a:p>
              <a:p>
                <a:r>
                  <a:rPr lang="en-US" dirty="0"/>
                  <a:t>Example: rolling an ordinary die; we can assume six faces are equally likely.</a:t>
                </a:r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Probability that the die shows an even number is:</a:t>
                </a:r>
              </a:p>
              <a:p>
                <a:pPr marL="0" indent="0">
                  <a:buNone/>
                </a:pPr>
                <a:r>
                  <a:rPr lang="en-US" dirty="0"/>
                  <a:t>  P(shows an even number)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#{2, 4, 6}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#{1, 2, 3, 4, 5, 6}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0.5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P(die shows a multiple of three)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#{3,  6}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#{1, 2, 3, 4, 5, 6}</m:t>
                        </m:r>
                      </m:den>
                    </m:f>
                  </m:oMath>
                </a14:m>
                <a:r>
                  <a:rPr lang="en-US" dirty="0"/>
                  <a:t> = 0.333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6C52A3-E8BB-4EF6-92A9-107F71EB3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45" y="1066800"/>
                <a:ext cx="8410697" cy="5486400"/>
              </a:xfrm>
              <a:blipFill>
                <a:blip r:embed="rId2"/>
                <a:stretch>
                  <a:fillRect l="-1160" t="-77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E78E-3AE4-4C6D-87F6-CCA6498D0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0CDB-74CE-48E4-9C65-FD00B38F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02BADB-2335-423C-AF69-C88BF64DE0A2}"/>
                  </a:ext>
                </a:extLst>
              </p:cNvPr>
              <p:cNvSpPr txBox="1"/>
              <p:nvPr/>
            </p:nvSpPr>
            <p:spPr>
              <a:xfrm>
                <a:off x="1077145" y="5464465"/>
                <a:ext cx="5991180" cy="534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P(an event happens)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𝑚𝑎𝑘𝑒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h𝑎𝑝𝑝𝑒𝑛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02BADB-2335-423C-AF69-C88BF64D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45" y="5464465"/>
                <a:ext cx="5991180" cy="534377"/>
              </a:xfrm>
              <a:prstGeom prst="rect">
                <a:avLst/>
              </a:prstGeom>
              <a:blipFill>
                <a:blip r:embed="rId3"/>
                <a:stretch>
                  <a:fillRect l="-916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36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C52A3-E8BB-4EF6-92A9-107F71EB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45" y="1066800"/>
            <a:ext cx="8410697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When two events must both happen:</a:t>
            </a:r>
          </a:p>
          <a:p>
            <a:r>
              <a:rPr lang="en-US" dirty="0"/>
              <a:t>Example: A box that contains three tickets: one red, one blue, and one green. </a:t>
            </a:r>
          </a:p>
          <a:p>
            <a:r>
              <a:rPr lang="en-US" dirty="0"/>
              <a:t>Draw two tickets at random </a:t>
            </a:r>
            <a:r>
              <a:rPr lang="en-US" dirty="0">
                <a:highlight>
                  <a:srgbClr val="FFFF00"/>
                </a:highlight>
              </a:rPr>
              <a:t>without replacement</a:t>
            </a:r>
            <a:r>
              <a:rPr lang="en-US" dirty="0"/>
              <a:t>; that is, you shuffle the three tickets, draw one, shuffle the remaining two, and draw another from those two. </a:t>
            </a:r>
          </a:p>
          <a:p>
            <a:r>
              <a:rPr lang="en-US" dirty="0"/>
              <a:t>What is the chance you get the </a:t>
            </a:r>
            <a:r>
              <a:rPr lang="en-US" dirty="0">
                <a:highlight>
                  <a:srgbClr val="FFFF00"/>
                </a:highlight>
              </a:rPr>
              <a:t>green ticket first</a:t>
            </a:r>
            <a:r>
              <a:rPr lang="en-US" dirty="0"/>
              <a:t>, followed </a:t>
            </a:r>
            <a:r>
              <a:rPr lang="en-US" dirty="0">
                <a:highlight>
                  <a:srgbClr val="FFFF00"/>
                </a:highlight>
              </a:rPr>
              <a:t>by the red 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E78E-3AE4-4C6D-87F6-CCA6498D0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0CDB-74CE-48E4-9C65-FD00B38F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probability</a:t>
            </a:r>
          </a:p>
        </p:txBody>
      </p:sp>
    </p:spTree>
    <p:extLst>
      <p:ext uri="{BB962C8B-B14F-4D97-AF65-F5344CB8AC3E}">
        <p14:creationId xmlns:p14="http://schemas.microsoft.com/office/powerpoint/2010/main" val="7454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C52A3-E8BB-4EF6-92A9-107F71EB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45" y="1066800"/>
            <a:ext cx="8410697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Possible pairs of colors: </a:t>
            </a:r>
            <a:r>
              <a:rPr lang="pl-PL" dirty="0"/>
              <a:t>RB, RG, BR</a:t>
            </a:r>
            <a:r>
              <a:rPr lang="en-US" dirty="0"/>
              <a:t>,</a:t>
            </a:r>
            <a:r>
              <a:rPr lang="pl-PL" dirty="0"/>
              <a:t> BG, GR</a:t>
            </a:r>
            <a:r>
              <a:rPr lang="en-US" dirty="0"/>
              <a:t>,</a:t>
            </a:r>
            <a:r>
              <a:rPr lang="pl-PL" dirty="0"/>
              <a:t> GB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E78E-3AE4-4C6D-87F6-CCA6498D0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0CDB-74CE-48E4-9C65-FD00B38F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02BADB-2335-423C-AF69-C88BF64DE0A2}"/>
                  </a:ext>
                </a:extLst>
              </p:cNvPr>
              <p:cNvSpPr txBox="1"/>
              <p:nvPr/>
            </p:nvSpPr>
            <p:spPr>
              <a:xfrm>
                <a:off x="1998865" y="1815990"/>
                <a:ext cx="3763690" cy="534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P(GR)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#{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𝑅𝐵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𝑅𝐺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𝐺𝐵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1/6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02BADB-2335-423C-AF69-C88BF64D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65" y="1815990"/>
                <a:ext cx="3763690" cy="534377"/>
              </a:xfrm>
              <a:prstGeom prst="rect">
                <a:avLst/>
              </a:prstGeom>
              <a:blipFill>
                <a:blip r:embed="rId2"/>
                <a:stretch>
                  <a:fillRect l="-1459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B60EA-7D6F-4BBB-B7C3-DFB3A16C28D0}"/>
                  </a:ext>
                </a:extLst>
              </p:cNvPr>
              <p:cNvSpPr txBox="1"/>
              <p:nvPr/>
            </p:nvSpPr>
            <p:spPr>
              <a:xfrm>
                <a:off x="309045" y="2759233"/>
                <a:ext cx="7757810" cy="13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Other solution: green ticket picked first =&gt; 1/3</a:t>
                </a:r>
              </a:p>
              <a:p>
                <a:r>
                  <a:rPr lang="en-US" dirty="0"/>
                  <a:t>Red is next (two tickets remaining to pickup red): =&gt; ½</a:t>
                </a:r>
              </a:p>
              <a:p>
                <a:endParaRPr lang="en-US" dirty="0"/>
              </a:p>
              <a:p>
                <a:r>
                  <a:rPr lang="en-US" dirty="0"/>
                  <a:t>P(green first, then red)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B60EA-7D6F-4BBB-B7C3-DFB3A16C2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5" y="2759233"/>
                <a:ext cx="7757810" cy="1339534"/>
              </a:xfrm>
              <a:prstGeom prst="rect">
                <a:avLst/>
              </a:prstGeom>
              <a:blipFill>
                <a:blip r:embed="rId3"/>
                <a:stretch>
                  <a:fillRect l="-708" t="-2740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26CDA3-00C2-4E26-BB49-78409A33DFE9}"/>
              </a:ext>
            </a:extLst>
          </p:cNvPr>
          <p:cNvSpPr txBox="1"/>
          <p:nvPr/>
        </p:nvSpPr>
        <p:spPr>
          <a:xfrm>
            <a:off x="309045" y="4581150"/>
            <a:ext cx="39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Multiplication rule: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CEF70-64F9-4627-B75C-F4B830C56905}"/>
              </a:ext>
            </a:extLst>
          </p:cNvPr>
          <p:cNvSpPr txBox="1"/>
          <p:nvPr/>
        </p:nvSpPr>
        <p:spPr>
          <a:xfrm>
            <a:off x="309045" y="5107291"/>
            <a:ext cx="871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P(two events both happen) = P(one event happens) * </a:t>
            </a:r>
          </a:p>
          <a:p>
            <a:r>
              <a:rPr lang="en-US" dirty="0">
                <a:solidFill>
                  <a:srgbClr val="FF0000"/>
                </a:solidFill>
              </a:rPr>
              <a:t>	P(the other event happens, given that the first one happened)</a:t>
            </a:r>
          </a:p>
        </p:txBody>
      </p:sp>
    </p:spTree>
    <p:extLst>
      <p:ext uri="{BB962C8B-B14F-4D97-AF65-F5344CB8AC3E}">
        <p14:creationId xmlns:p14="http://schemas.microsoft.com/office/powerpoint/2010/main" val="123051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E4E9B-1563-4591-86DB-BA78C7C8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31" y="1066800"/>
            <a:ext cx="8525912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When an Event an Happen in Two Different Ways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we want the chance that </a:t>
            </a:r>
            <a:r>
              <a:rPr lang="en-US" dirty="0">
                <a:highlight>
                  <a:srgbClr val="FFFF00"/>
                </a:highlight>
              </a:rPr>
              <a:t>one of the two tickets </a:t>
            </a:r>
            <a:r>
              <a:rPr lang="en-US" dirty="0"/>
              <a:t>is green and the other red. </a:t>
            </a:r>
          </a:p>
          <a:p>
            <a:pPr marL="0" indent="0">
              <a:buNone/>
            </a:pPr>
            <a:r>
              <a:rPr lang="en-US" dirty="0"/>
              <a:t>=&gt; This event doesn't specify the order in which the colors must appear. So </a:t>
            </a:r>
            <a:r>
              <a:rPr lang="en-US" dirty="0">
                <a:highlight>
                  <a:srgbClr val="FFFF00"/>
                </a:highlight>
              </a:rPr>
              <a:t>they can appear in either order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08D84-0568-4C40-97FC-90D749813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3FCD2-06FD-40A4-A215-B2704E0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0C2A6-F259-466F-9771-B3DE28412817}"/>
              </a:ext>
            </a:extLst>
          </p:cNvPr>
          <p:cNvSpPr txBox="1"/>
          <p:nvPr/>
        </p:nvSpPr>
        <p:spPr>
          <a:xfrm>
            <a:off x="424257" y="4005075"/>
            <a:ext cx="8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P(one green and one red) = P(GR) + P(RG) = 1/6 + 1/6 = 1/3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716E8-E939-47EF-B7EB-5D3F5679C646}"/>
              </a:ext>
            </a:extLst>
          </p:cNvPr>
          <p:cNvSpPr txBox="1"/>
          <p:nvPr/>
        </p:nvSpPr>
        <p:spPr>
          <a:xfrm>
            <a:off x="309045" y="4581150"/>
            <a:ext cx="39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Additive rule: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25A58-3575-43C2-9B55-D43CAD162FF6}"/>
              </a:ext>
            </a:extLst>
          </p:cNvPr>
          <p:cNvSpPr txBox="1"/>
          <p:nvPr/>
        </p:nvSpPr>
        <p:spPr>
          <a:xfrm>
            <a:off x="309045" y="5107291"/>
            <a:ext cx="871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P(an event happens) = P(first way it can happen) + </a:t>
            </a:r>
          </a:p>
          <a:p>
            <a:r>
              <a:rPr lang="en-US" dirty="0">
                <a:solidFill>
                  <a:srgbClr val="FF0000"/>
                </a:solidFill>
              </a:rPr>
              <a:t>	P(second way it can happen)</a:t>
            </a:r>
          </a:p>
        </p:txBody>
      </p:sp>
    </p:spTree>
    <p:extLst>
      <p:ext uri="{BB962C8B-B14F-4D97-AF65-F5344CB8AC3E}">
        <p14:creationId xmlns:p14="http://schemas.microsoft.com/office/powerpoint/2010/main" val="3409137319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121647</TotalTime>
  <Words>752</Words>
  <Application>Microsoft Office PowerPoint</Application>
  <PresentationFormat>On-screen Show (4:3)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Times New Roman</vt:lpstr>
      <vt:lpstr>ONR_Theme</vt:lpstr>
      <vt:lpstr>ENGR 1330 Computational Thinking with Data Science</vt:lpstr>
      <vt:lpstr>Outline</vt:lpstr>
      <vt:lpstr>Objective</vt:lpstr>
      <vt:lpstr>Sample and Population</vt:lpstr>
      <vt:lpstr>Probabilities</vt:lpstr>
      <vt:lpstr>Compute probability</vt:lpstr>
      <vt:lpstr>Compute probability</vt:lpstr>
      <vt:lpstr>Compute probability</vt:lpstr>
      <vt:lpstr>Compute probability</vt:lpstr>
      <vt:lpstr>Computing probability</vt:lpstr>
      <vt:lpstr>Computing probability</vt:lpstr>
      <vt:lpstr>Compute probability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1812</cp:revision>
  <cp:lastPrinted>2020-07-23T19:00:31Z</cp:lastPrinted>
  <dcterms:created xsi:type="dcterms:W3CDTF">2010-10-19T21:02:23Z</dcterms:created>
  <dcterms:modified xsi:type="dcterms:W3CDTF">2020-09-05T02:06:56Z</dcterms:modified>
  <cp:category/>
</cp:coreProperties>
</file>