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65" r:id="rId2"/>
    <p:sldId id="700" r:id="rId3"/>
    <p:sldId id="697" r:id="rId4"/>
    <p:sldId id="696" r:id="rId5"/>
    <p:sldId id="695" r:id="rId6"/>
    <p:sldId id="698" r:id="rId7"/>
    <p:sldId id="701" r:id="rId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700"/>
            <p14:sldId id="697"/>
            <p14:sldId id="696"/>
            <p14:sldId id="695"/>
            <p14:sldId id="698"/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10/4/2020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A97E5A-77C6-4751-BA11-8F603172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 dirty="0">
                <a:solidFill>
                  <a:srgbClr val="B30000"/>
                </a:solidFill>
              </a:rPr>
              <a:t>ENGR 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0BBC-84C9-4A9F-96F1-0D558D253719}"/>
              </a:ext>
            </a:extLst>
          </p:cNvPr>
          <p:cNvSpPr txBox="1"/>
          <p:nvPr/>
        </p:nvSpPr>
        <p:spPr>
          <a:xfrm>
            <a:off x="577880" y="3435212"/>
            <a:ext cx="748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(cont.)</a:t>
            </a: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54417-575A-4D16-A4BA-4E1055BA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424404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 statistic</a:t>
            </a:r>
            <a:r>
              <a:rPr lang="en-US" dirty="0"/>
              <a:t>: is a statistic that we use to make decision. </a:t>
            </a:r>
          </a:p>
          <a:p>
            <a:pPr marL="0" indent="0">
              <a:buNone/>
            </a:pPr>
            <a:r>
              <a:rPr lang="en-US" dirty="0"/>
              <a:t>     Ex. |p-0.75|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P-value: </a:t>
            </a:r>
            <a:r>
              <a:rPr lang="en-US" dirty="0"/>
              <a:t>p-value of a test is the chance, based on the model in the null hypothesis, that the </a:t>
            </a:r>
            <a:r>
              <a:rPr lang="en-US" dirty="0">
                <a:solidFill>
                  <a:srgbClr val="FF0000"/>
                </a:solidFill>
              </a:rPr>
              <a:t>test statistic </a:t>
            </a:r>
            <a:r>
              <a:rPr lang="en-US" dirty="0"/>
              <a:t>will be </a:t>
            </a:r>
            <a:r>
              <a:rPr lang="en-US" dirty="0">
                <a:solidFill>
                  <a:srgbClr val="FF0000"/>
                </a:solidFill>
              </a:rPr>
              <a:t>equal to the observed value </a:t>
            </a:r>
            <a:r>
              <a:rPr lang="en-US" dirty="0"/>
              <a:t>or even further in the direction that </a:t>
            </a:r>
            <a:r>
              <a:rPr lang="en-US" dirty="0">
                <a:solidFill>
                  <a:srgbClr val="FF0000"/>
                </a:solidFill>
              </a:rPr>
              <a:t>supports the alternative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Significant level (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/>
              <a:t>How you are willing to committing errors. Usually </a:t>
            </a:r>
            <a:r>
              <a:rPr lang="en-US"/>
              <a:t>it equals to 0.05</a:t>
            </a:r>
            <a:endParaRPr lang="en-US" dirty="0"/>
          </a:p>
          <a:p>
            <a:pPr marL="230187" lvl="1" indent="0">
              <a:buNone/>
            </a:pPr>
            <a:r>
              <a:rPr lang="en-US" dirty="0"/>
              <a:t> 	p-value &lt;= α:  Reject null hypothesis</a:t>
            </a:r>
          </a:p>
          <a:p>
            <a:pPr marL="230187" lvl="1" indent="0">
              <a:buNone/>
            </a:pPr>
            <a:r>
              <a:rPr lang="en-US" dirty="0"/>
              <a:t>	p-value &gt; α: Fail to reject null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F7A90-1380-44E6-903E-BB3DA348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C97E9D-9530-4422-B945-543A033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and Uncertainty</a:t>
            </a:r>
          </a:p>
        </p:txBody>
      </p:sp>
    </p:spTree>
    <p:extLst>
      <p:ext uri="{BB962C8B-B14F-4D97-AF65-F5344CB8AC3E}">
        <p14:creationId xmlns:p14="http://schemas.microsoft.com/office/powerpoint/2010/main" val="34431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AB9E27-8D7B-4E74-B522-E4A43513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1</a:t>
            </a:r>
            <a:r>
              <a:rPr lang="en-US" dirty="0"/>
              <a:t>: Define the hypotheses (Null hypothesis and alternative hypothesis)</a:t>
            </a:r>
          </a:p>
          <a:p>
            <a:r>
              <a:rPr lang="en-US" u="sng" dirty="0"/>
              <a:t>Step 2</a:t>
            </a:r>
            <a:r>
              <a:rPr lang="en-US" dirty="0"/>
              <a:t>: Define test statistic</a:t>
            </a:r>
          </a:p>
          <a:p>
            <a:r>
              <a:rPr lang="en-US" u="sng" dirty="0"/>
              <a:t>Step 3</a:t>
            </a:r>
            <a:r>
              <a:rPr lang="en-US" dirty="0"/>
              <a:t>: Draw the distribution of the test statistic under assumption of null hypothesis.</a:t>
            </a:r>
          </a:p>
          <a:p>
            <a:r>
              <a:rPr lang="en-US" u="sng" dirty="0"/>
              <a:t>Step 4</a:t>
            </a:r>
            <a:r>
              <a:rPr lang="en-US" dirty="0"/>
              <a:t>: State the conclusion with p-value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7D3FA-F2DD-41DF-862B-F5565FF4E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E261C-AEA3-47ED-A6C2-570BC8A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1074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D0425-0475-47CD-81AD-83A81EE1C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C1EBFA-01BB-411E-B920-2FFC9C7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F26ECB-9EA4-48C2-BD02-C8551A8E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84815"/>
              </p:ext>
            </p:extLst>
          </p:nvPr>
        </p:nvGraphicFramePr>
        <p:xfrm>
          <a:off x="463304" y="1585560"/>
          <a:ext cx="8026645" cy="268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687">
                  <a:extLst>
                    <a:ext uri="{9D8B030D-6E8A-4147-A177-3AD203B41FA5}">
                      <a16:colId xmlns:a16="http://schemas.microsoft.com/office/drawing/2014/main" val="4253580664"/>
                    </a:ext>
                  </a:extLst>
                </a:gridCol>
                <a:gridCol w="2008429">
                  <a:extLst>
                    <a:ext uri="{9D8B030D-6E8A-4147-A177-3AD203B41FA5}">
                      <a16:colId xmlns:a16="http://schemas.microsoft.com/office/drawing/2014/main" val="3966258512"/>
                    </a:ext>
                  </a:extLst>
                </a:gridCol>
                <a:gridCol w="2278529">
                  <a:extLst>
                    <a:ext uri="{9D8B030D-6E8A-4147-A177-3AD203B41FA5}">
                      <a16:colId xmlns:a16="http://schemas.microsoft.com/office/drawing/2014/main" val="715630454"/>
                    </a:ext>
                  </a:extLst>
                </a:gridCol>
              </a:tblGrid>
              <a:tr h="9334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Alternative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42138"/>
                  </a:ext>
                </a:extLst>
              </a:tr>
              <a:tr h="877449">
                <a:tc>
                  <a:txBody>
                    <a:bodyPr/>
                    <a:lstStyle/>
                    <a:p>
                      <a:r>
                        <a:rPr lang="en-US" dirty="0"/>
                        <a:t>Test favors the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(Type II)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7146"/>
                  </a:ext>
                </a:extLst>
              </a:tr>
              <a:tr h="877449">
                <a:tc>
                  <a:txBody>
                    <a:bodyPr/>
                    <a:lstStyle/>
                    <a:p>
                      <a:r>
                        <a:rPr lang="en-US" dirty="0"/>
                        <a:t>Test favors the 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(Type 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270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47415-F468-4E90-976E-B27C19FE0C6E}"/>
              </a:ext>
            </a:extLst>
          </p:cNvPr>
          <p:cNvSpPr txBox="1"/>
          <p:nvPr/>
        </p:nvSpPr>
        <p:spPr>
          <a:xfrm>
            <a:off x="693094" y="4773175"/>
            <a:ext cx="845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1: False positive; example: “an innocent person is convicted”</a:t>
            </a:r>
            <a:br>
              <a:rPr lang="en-US" dirty="0"/>
            </a:br>
            <a:r>
              <a:rPr lang="en-US" dirty="0"/>
              <a:t>Type 2: False negative; example: “a guilty person is not convicted”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61F4A-B1AC-4144-A43F-CC2006A58B68}"/>
              </a:ext>
            </a:extLst>
          </p:cNvPr>
          <p:cNvSpPr txBox="1"/>
          <p:nvPr/>
        </p:nvSpPr>
        <p:spPr>
          <a:xfrm>
            <a:off x="808310" y="5653534"/>
            <a:ext cx="40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or Cancer prediction?</a:t>
            </a:r>
          </a:p>
        </p:txBody>
      </p:sp>
    </p:spTree>
    <p:extLst>
      <p:ext uri="{BB962C8B-B14F-4D97-AF65-F5344CB8AC3E}">
        <p14:creationId xmlns:p14="http://schemas.microsoft.com/office/powerpoint/2010/main" val="329995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BA5A4E-160A-4581-94B3-E2F8128B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65" y="1066800"/>
            <a:ext cx="8564315" cy="2899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2010, the American Civil Liberties Union (ACLU) of Northern California presented a report on jury selection in Alameda County, California. The report concluded that </a:t>
            </a:r>
            <a:r>
              <a:rPr lang="en-US" b="1" dirty="0"/>
              <a:t>certain ethnic groups are underrepresented among jury panelists</a:t>
            </a:r>
            <a:r>
              <a:rPr lang="en-US" dirty="0"/>
              <a:t> in Alameda County, and suggested some reforms of the process by which eligible jurors are assigned to panels.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E72B1-8FA0-48BB-94A8-71B6AAB9F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324C6-893F-489B-8B35-1C80AEE2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Example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57282-D460-4860-BA03-A1B6D1F7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0" y="3432323"/>
            <a:ext cx="6377320" cy="31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5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E72B1-8FA0-48BB-94A8-71B6AAB9F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324C6-893F-489B-8B35-1C80AEE2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Example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E14A3-E4F9-4213-A8DE-5771F7FC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2476251"/>
            <a:ext cx="3401369" cy="2035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D86650-E4FF-4874-9EB2-77C7FEC15B00}"/>
              </a:ext>
            </a:extLst>
          </p:cNvPr>
          <p:cNvSpPr txBox="1"/>
          <p:nvPr/>
        </p:nvSpPr>
        <p:spPr>
          <a:xfrm>
            <a:off x="550339" y="1156551"/>
            <a:ext cx="413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Compute the difference between “Eligible” and “Panels”: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difference =  Eligible - Panels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EB9CF-49DD-4428-8804-E6B809DADAE3}"/>
              </a:ext>
            </a:extLst>
          </p:cNvPr>
          <p:cNvSpPr txBox="1"/>
          <p:nvPr/>
        </p:nvSpPr>
        <p:spPr>
          <a:xfrm>
            <a:off x="693095" y="5080415"/>
            <a:ext cx="361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Sum of all differences is zero</a:t>
            </a:r>
            <a:r>
              <a:rPr lang="en-US" dirty="0"/>
              <a:t>: because sum of all </a:t>
            </a:r>
            <a:r>
              <a:rPr lang="en-US" dirty="0" err="1"/>
              <a:t>eligibles</a:t>
            </a:r>
            <a:r>
              <a:rPr lang="en-US" dirty="0"/>
              <a:t> is 1 </a:t>
            </a:r>
          </a:p>
          <a:p>
            <a:r>
              <a:rPr lang="en-US" dirty="0"/>
              <a:t>And sum of all panels is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89109C-F088-4252-9D08-BB694E3C6DB0}"/>
              </a:ext>
            </a:extLst>
          </p:cNvPr>
          <p:cNvCxnSpPr/>
          <p:nvPr/>
        </p:nvCxnSpPr>
        <p:spPr>
          <a:xfrm>
            <a:off x="4303165" y="1009485"/>
            <a:ext cx="0" cy="529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A1A64E-CD57-4931-9F2B-290ED4EFECF9}"/>
              </a:ext>
            </a:extLst>
          </p:cNvPr>
          <p:cNvSpPr txBox="1"/>
          <p:nvPr/>
        </p:nvSpPr>
        <p:spPr>
          <a:xfrm>
            <a:off x="4435196" y="1249267"/>
            <a:ext cx="4136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Convert all negative entries to positive and add them all.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Total variance =   </a:t>
            </a:r>
            <a:r>
              <a:rPr lang="en-US" dirty="0" err="1">
                <a:highlight>
                  <a:srgbClr val="FFFF00"/>
                </a:highlight>
              </a:rPr>
              <a:t>sum_of_all_absolute_differences</a:t>
            </a:r>
            <a:r>
              <a:rPr lang="en-US" dirty="0">
                <a:highlight>
                  <a:srgbClr val="FFFF00"/>
                </a:highlight>
              </a:rPr>
              <a:t> /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5A59B-88C3-4BF2-98A2-DCD1C7C0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96" y="3119996"/>
            <a:ext cx="4657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B39AD4-F1C1-4776-ACE4-4A43BBE9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5" y="1009485"/>
            <a:ext cx="8487507" cy="5491915"/>
          </a:xfrm>
        </p:spPr>
        <p:txBody>
          <a:bodyPr/>
          <a:lstStyle/>
          <a:p>
            <a:r>
              <a:rPr lang="en-US" dirty="0"/>
              <a:t>Generate proportions of all “Eligible” groups randomly. Then we compute its total variance with “Panels” and verify if the observed total variance lies in the distribution of the random ones.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Null Hypothesis</a:t>
            </a:r>
            <a:r>
              <a:rPr lang="en-US" sz="2000" dirty="0"/>
              <a:t>: They are the same</a:t>
            </a:r>
          </a:p>
          <a:p>
            <a:pPr marL="0" indent="0">
              <a:buNone/>
            </a:pPr>
            <a:r>
              <a:rPr lang="en-US" sz="2000" b="1" dirty="0"/>
              <a:t>Alternative Hypothesis</a:t>
            </a:r>
            <a:r>
              <a:rPr lang="en-US" sz="2000" dirty="0"/>
              <a:t>: Certain group is underrepresented.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Formal format utilizing the test statistic </a:t>
            </a:r>
            <a:r>
              <a:rPr lang="en-US" b="1" dirty="0">
                <a:highlight>
                  <a:srgbClr val="FFFF00"/>
                </a:highlight>
              </a:rPr>
              <a:t>total variance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1" dirty="0"/>
              <a:t>Null Hypothesis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	</a:t>
            </a:r>
            <a:r>
              <a:rPr lang="en-US" sz="2000" dirty="0" err="1"/>
              <a:t>random_total_variance</a:t>
            </a:r>
            <a:r>
              <a:rPr lang="en-US" sz="2000" dirty="0"/>
              <a:t> &gt;= </a:t>
            </a:r>
            <a:r>
              <a:rPr lang="en-US" sz="2000" dirty="0" err="1"/>
              <a:t>observed_total_variance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Alternative Hypothesis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random_total_variance</a:t>
            </a:r>
            <a:r>
              <a:rPr lang="en-US" sz="2000"/>
              <a:t> &lt; </a:t>
            </a:r>
            <a:r>
              <a:rPr lang="en-US" sz="2000" dirty="0" err="1"/>
              <a:t>observed_total_variance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7CDBE-85E3-485D-BA0D-5FAD51CA2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4E802-3011-4402-9167-0B3897E8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Example 1</a:t>
            </a:r>
          </a:p>
        </p:txBody>
      </p:sp>
    </p:spTree>
    <p:extLst>
      <p:ext uri="{BB962C8B-B14F-4D97-AF65-F5344CB8AC3E}">
        <p14:creationId xmlns:p14="http://schemas.microsoft.com/office/powerpoint/2010/main" val="3771399444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115691</TotalTime>
  <Words>461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ONR_Theme</vt:lpstr>
      <vt:lpstr>ENGR 1330 Computational Thinking with Data Science</vt:lpstr>
      <vt:lpstr>Decision and Uncertainty</vt:lpstr>
      <vt:lpstr>Framework for Hypothesis Testing</vt:lpstr>
      <vt:lpstr>Error Probabilities</vt:lpstr>
      <vt:lpstr>Hypothesis testing: Example 1</vt:lpstr>
      <vt:lpstr>Hypothesis testing: Example 1</vt:lpstr>
      <vt:lpstr>Hypothesis testing: Example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1652</cp:revision>
  <cp:lastPrinted>2020-07-23T19:00:31Z</cp:lastPrinted>
  <dcterms:created xsi:type="dcterms:W3CDTF">2010-10-19T21:02:23Z</dcterms:created>
  <dcterms:modified xsi:type="dcterms:W3CDTF">2020-10-04T19:41:55Z</dcterms:modified>
  <cp:category/>
</cp:coreProperties>
</file>