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65" r:id="rId2"/>
    <p:sldId id="727" r:id="rId3"/>
    <p:sldId id="735" r:id="rId4"/>
    <p:sldId id="736" r:id="rId5"/>
    <p:sldId id="737" r:id="rId6"/>
    <p:sldId id="738" r:id="rId7"/>
    <p:sldId id="739" r:id="rId8"/>
    <p:sldId id="740" r:id="rId9"/>
    <p:sldId id="741" r:id="rId10"/>
    <p:sldId id="742" r:id="rId11"/>
    <p:sldId id="743" r:id="rId1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727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Department of Computer Science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10/13/2020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89427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>
                <a:solidFill>
                  <a:srgbClr val="B30000"/>
                </a:solidFill>
              </a:rPr>
              <a:t>ENGR </a:t>
            </a:r>
            <a:r>
              <a:rPr lang="en-US" sz="4400" b="1" dirty="0">
                <a:solidFill>
                  <a:srgbClr val="B30000"/>
                </a:solidFill>
              </a:rPr>
              <a:t>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C3A2D-DA05-4078-8BAA-8CD82F612D28}"/>
              </a:ext>
            </a:extLst>
          </p:cNvPr>
          <p:cNvSpPr txBox="1"/>
          <p:nvPr/>
        </p:nvSpPr>
        <p:spPr>
          <a:xfrm>
            <a:off x="577880" y="3435212"/>
            <a:ext cx="7488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Intervals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20FBC-AB6E-443D-985C-485B00C51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7FD3C1-61A4-4FAB-AF5B-9F0C1139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Employee Compensation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3B3F6B-582C-49C8-85F5-A7B799F4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3" y="962102"/>
            <a:ext cx="302895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04AA5-0AEA-4656-8006-094C90107363}"/>
              </a:ext>
            </a:extLst>
          </p:cNvPr>
          <p:cNvSpPr txBox="1"/>
          <p:nvPr/>
        </p:nvSpPr>
        <p:spPr>
          <a:xfrm>
            <a:off x="3573469" y="1230171"/>
            <a:ext cx="345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95% of the medians fall into the range [left, right].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The red dot is also in this range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F16B2-A7E7-45BD-BA28-3B3FCC88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99" y="2699305"/>
            <a:ext cx="5305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A8529-C1A6-4E37-9C0B-7EB697361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856E03-EC8E-4BFA-906A-BE7DD31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Employee Compensation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1C935-63EB-4A44-9500-A2FAC0BB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" y="971080"/>
            <a:ext cx="5286375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926A2-8215-49FA-A82B-2F28E3FA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82" y="2189481"/>
            <a:ext cx="4999818" cy="4388729"/>
          </a:xfrm>
          <a:prstGeom prst="rect">
            <a:avLst/>
          </a:prstGeom>
          <a:effectLst>
            <a:outerShdw blurRad="50800" dist="50800" dir="5400000" sx="9000" sy="9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AE6D8-4969-45A8-AF85-C9BFE6C279E2}"/>
              </a:ext>
            </a:extLst>
          </p:cNvPr>
          <p:cNvSpPr txBox="1"/>
          <p:nvPr/>
        </p:nvSpPr>
        <p:spPr>
          <a:xfrm>
            <a:off x="5378505" y="1431940"/>
            <a:ext cx="384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100 simulations and 92% of them covers the red 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A828A-300E-432D-B560-F4CD78983CA8}"/>
              </a:ext>
            </a:extLst>
          </p:cNvPr>
          <p:cNvSpPr txBox="1"/>
          <p:nvPr/>
        </p:nvSpPr>
        <p:spPr>
          <a:xfrm>
            <a:off x="7315923" y="4557060"/>
            <a:ext cx="1826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Most of the simulations contain the red dot</a:t>
            </a:r>
          </a:p>
        </p:txBody>
      </p:sp>
    </p:spTree>
    <p:extLst>
      <p:ext uri="{BB962C8B-B14F-4D97-AF65-F5344CB8AC3E}">
        <p14:creationId xmlns:p14="http://schemas.microsoft.com/office/powerpoint/2010/main" val="284524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5ACAC-07A0-4205-BD31-C8646914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66800"/>
            <a:ext cx="8641124" cy="5486400"/>
          </a:xfrm>
        </p:spPr>
        <p:txBody>
          <a:bodyPr/>
          <a:lstStyle/>
          <a:p>
            <a:r>
              <a:rPr lang="en-US" dirty="0"/>
              <a:t>Concept of percentiles</a:t>
            </a:r>
          </a:p>
          <a:p>
            <a:r>
              <a:rPr lang="en-US" dirty="0"/>
              <a:t>Bootstrap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C202F-7E01-4310-BB14-7CCEE5BFC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022447-8EA8-4E02-9BF2-A4928377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8067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443A2B-DD8A-45A9-A937-BC52B47B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concept of percentiles</a:t>
            </a:r>
          </a:p>
          <a:p>
            <a:r>
              <a:rPr lang="en-US" dirty="0"/>
              <a:t>Be able to perform bootstrap method in estimating statistic.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30D04-72AD-4A41-B891-5F71FDFE0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00EB55-453E-4851-A98B-1CBD47DA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3420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B4BFE3-37A9-43D2-90AC-1EA97ECC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25" y="1066800"/>
            <a:ext cx="8871555" cy="5486400"/>
          </a:xfrm>
        </p:spPr>
        <p:txBody>
          <a:bodyPr/>
          <a:lstStyle/>
          <a:p>
            <a:r>
              <a:rPr lang="en-US" dirty="0"/>
              <a:t>Numerical data can be sorted. Thus the values of a numerical data set have a </a:t>
            </a:r>
            <a:r>
              <a:rPr lang="en-US" i="1" dirty="0">
                <a:highlight>
                  <a:srgbClr val="FFFF00"/>
                </a:highlight>
              </a:rPr>
              <a:t>rank order</a:t>
            </a:r>
            <a:r>
              <a:rPr lang="en-US" dirty="0"/>
              <a:t>. A </a:t>
            </a:r>
            <a:r>
              <a:rPr lang="en-US" dirty="0">
                <a:highlight>
                  <a:srgbClr val="FFFF00"/>
                </a:highlight>
              </a:rPr>
              <a:t>percentile</a:t>
            </a:r>
            <a:r>
              <a:rPr lang="en-US" dirty="0"/>
              <a:t> is the value at a particular rank.</a:t>
            </a:r>
          </a:p>
          <a:p>
            <a:pPr marL="23018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Rank k</a:t>
            </a:r>
            <a:r>
              <a:rPr lang="en-US" b="1" u="sng" baseline="30000" dirty="0"/>
              <a:t>th</a:t>
            </a:r>
            <a:r>
              <a:rPr lang="en-US" b="1" u="sng" dirty="0"/>
              <a:t> percentile:</a:t>
            </a:r>
          </a:p>
          <a:p>
            <a:pPr marL="230187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Definition 1</a:t>
            </a:r>
            <a:r>
              <a:rPr lang="en-US" dirty="0"/>
              <a:t>: The smallest value that is greater than k percent of the values.</a:t>
            </a:r>
          </a:p>
          <a:p>
            <a:pPr marL="230187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Definition 2</a:t>
            </a:r>
            <a:r>
              <a:rPr lang="en-US" dirty="0"/>
              <a:t>: The smallest value that is greater than or equal to k percent of values.</a:t>
            </a:r>
          </a:p>
          <a:p>
            <a:pPr marL="230187" lvl="1" indent="0">
              <a:buNone/>
            </a:pPr>
            <a:r>
              <a:rPr lang="en-US" dirty="0">
                <a:highlight>
                  <a:srgbClr val="FFFF00"/>
                </a:highlight>
              </a:rPr>
              <a:t>Definition 3</a:t>
            </a:r>
            <a:r>
              <a:rPr lang="en-US" dirty="0"/>
              <a:t>: An interpolated value between the two closest ranks.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EC1F7-53E9-49D7-96FF-92EF4143D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74BCC-6088-4EFC-AC3E-B1DE8F5D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4369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9B238B-562A-4BCF-8F6F-64DDCD18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3" y="950996"/>
            <a:ext cx="8026647" cy="1440480"/>
          </a:xfrm>
        </p:spPr>
        <p:txBody>
          <a:bodyPr/>
          <a:lstStyle/>
          <a:p>
            <a:r>
              <a:rPr lang="en-US" dirty="0"/>
              <a:t>First quantile: 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Second quantile: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Third quantile: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2518D-031E-4F10-B626-5A0413A7E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0107C-BDBE-454A-AF50-8E550A47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22991-EF9D-4D49-828E-9DB4BB91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60" y="2366026"/>
            <a:ext cx="3494562" cy="153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872959-E216-4540-9BAF-8D6E6B14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53" y="4696365"/>
            <a:ext cx="3857625" cy="171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B977C-26A1-47CB-940A-EEEF4E9BE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35" y="2172240"/>
            <a:ext cx="40481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7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4CFDE-9004-444F-B3DF-5675B767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1"/>
            <a:ext cx="8026647" cy="3091894"/>
          </a:xfrm>
        </p:spPr>
        <p:txBody>
          <a:bodyPr/>
          <a:lstStyle/>
          <a:p>
            <a:r>
              <a:rPr lang="en-US" dirty="0"/>
              <a:t>Recall that we can </a:t>
            </a:r>
            <a:r>
              <a:rPr lang="en-US" dirty="0">
                <a:highlight>
                  <a:srgbClr val="FFFF00"/>
                </a:highlight>
              </a:rPr>
              <a:t>use sample to estimate </a:t>
            </a:r>
            <a:r>
              <a:rPr lang="en-US" dirty="0"/>
              <a:t>unknown statistic of a population.</a:t>
            </a:r>
          </a:p>
          <a:p>
            <a:r>
              <a:rPr lang="en-US" dirty="0">
                <a:highlight>
                  <a:srgbClr val="FFFF00"/>
                </a:highlight>
              </a:rPr>
              <a:t>How much could those estimates vary</a:t>
            </a:r>
            <a:r>
              <a:rPr lang="en-US" dirty="0"/>
              <a:t>? =&gt; draw another sample from the population, and compute a new estimate based on the new sample. </a:t>
            </a:r>
          </a:p>
          <a:p>
            <a:r>
              <a:rPr lang="en-US" dirty="0"/>
              <a:t>Unfortunately, we don’t have the resources to go back to the population and draw another sample.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1F3DC-0180-4512-A7AF-FE8C2B517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09A911-6159-4AE5-8997-E3FD9A6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8877E-51C0-4026-B7E9-0380C9324866}"/>
              </a:ext>
            </a:extLst>
          </p:cNvPr>
          <p:cNvSpPr txBox="1"/>
          <p:nvPr/>
        </p:nvSpPr>
        <p:spPr>
          <a:xfrm>
            <a:off x="693095" y="4469130"/>
            <a:ext cx="787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Solution:</a:t>
            </a:r>
            <a:r>
              <a:rPr lang="en-US" sz="2400" dirty="0"/>
              <a:t> The </a:t>
            </a:r>
            <a:r>
              <a:rPr lang="en-US" sz="2400" dirty="0">
                <a:highlight>
                  <a:srgbClr val="FFFF00"/>
                </a:highlight>
              </a:rPr>
              <a:t>bootstrap</a:t>
            </a:r>
            <a:r>
              <a:rPr lang="en-US" sz="2400" dirty="0"/>
              <a:t> generates new random samples by a method called </a:t>
            </a:r>
            <a:r>
              <a:rPr lang="en-US" sz="2400" i="1" dirty="0"/>
              <a:t>resampling</a:t>
            </a:r>
            <a:r>
              <a:rPr lang="en-US" sz="2400" dirty="0"/>
              <a:t>: </a:t>
            </a:r>
            <a:r>
              <a:rPr lang="en-US" sz="2400" dirty="0">
                <a:highlight>
                  <a:srgbClr val="FFFF00"/>
                </a:highlight>
              </a:rPr>
              <a:t>the new samples are drawn at random </a:t>
            </a:r>
            <a:r>
              <a:rPr lang="en-US" sz="2400" i="1" dirty="0">
                <a:highlight>
                  <a:srgbClr val="FFFF00"/>
                </a:highlight>
              </a:rPr>
              <a:t>from the original sample</a:t>
            </a:r>
            <a:r>
              <a:rPr lang="en-US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EE026-61BE-4348-8834-1E449B18A453}"/>
              </a:ext>
            </a:extLst>
          </p:cNvPr>
          <p:cNvSpPr txBox="1"/>
          <p:nvPr/>
        </p:nvSpPr>
        <p:spPr>
          <a:xfrm>
            <a:off x="693095" y="6040540"/>
            <a:ext cx="802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can estimate the variation of the unknown statistic after resampling</a:t>
            </a:r>
          </a:p>
        </p:txBody>
      </p:sp>
    </p:spTree>
    <p:extLst>
      <p:ext uri="{BB962C8B-B14F-4D97-AF65-F5344CB8AC3E}">
        <p14:creationId xmlns:p14="http://schemas.microsoft.com/office/powerpoint/2010/main" val="301080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799BDA-4A6C-4273-9601-795A2285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Draw a large random sample from the population.</a:t>
            </a:r>
          </a:p>
          <a:p>
            <a:pPr marL="0" indent="0">
              <a:buNone/>
            </a:pPr>
            <a:r>
              <a:rPr lang="en-US" dirty="0"/>
              <a:t>Step 2: Bootstrap your random sample and get an estimate from the new random sample. </a:t>
            </a:r>
          </a:p>
          <a:p>
            <a:pPr marL="0" indent="0">
              <a:buNone/>
            </a:pPr>
            <a:r>
              <a:rPr lang="en-US" dirty="0"/>
              <a:t>Step 3: Repeat the above step thousands of times, and get thousands of estimates.</a:t>
            </a:r>
          </a:p>
          <a:p>
            <a:pPr marL="0" indent="0">
              <a:buNone/>
            </a:pPr>
            <a:r>
              <a:rPr lang="en-US" dirty="0"/>
              <a:t>Step 4: Pick off the </a:t>
            </a:r>
            <a:r>
              <a:rPr lang="en-US" dirty="0">
                <a:highlight>
                  <a:srgbClr val="FFFF00"/>
                </a:highlight>
              </a:rPr>
              <a:t>"middle 95%" </a:t>
            </a:r>
            <a:r>
              <a:rPr lang="en-US" dirty="0"/>
              <a:t>interval of all the estimates.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66243-F32E-45E2-921F-07CA1ACFA6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90F1A4-A6F8-4B0A-9A05-034929AA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7F2FF-642D-42FE-9741-3F7B059D78F5}"/>
              </a:ext>
            </a:extLst>
          </p:cNvPr>
          <p:cNvSpPr txBox="1"/>
          <p:nvPr/>
        </p:nvSpPr>
        <p:spPr>
          <a:xfrm>
            <a:off x="808310" y="5421868"/>
            <a:ext cx="622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Middle 95% is called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7919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94FE66E-99CB-4BFB-A428-D4F4C025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390650"/>
            <a:ext cx="4600575" cy="4076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63DD1-85E7-42DD-B329-3F705A011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AA45F-FF26-4F8C-AB2B-6131D5C7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Employee Compensation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AC380-0409-4C7F-8366-D496F2E2B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5" y="1289685"/>
            <a:ext cx="4160542" cy="57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01EB0-AAE7-40D0-ABBA-560E7585D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90" y="1900627"/>
            <a:ext cx="4131667" cy="669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5AFBFB-676E-49A5-814E-DC6663090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" y="2663190"/>
            <a:ext cx="4352925" cy="2905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2F697-76A4-4C8C-8F8C-F79CEC28E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64" y="5754210"/>
            <a:ext cx="3943350" cy="781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8151C9-F225-4B38-A980-33ACFE5C9F91}"/>
              </a:ext>
            </a:extLst>
          </p:cNvPr>
          <p:cNvSpPr txBox="1"/>
          <p:nvPr/>
        </p:nvSpPr>
        <p:spPr>
          <a:xfrm>
            <a:off x="195190" y="873879"/>
            <a:ext cx="27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Population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F517E-4AB0-47B0-AC92-EE3D5CE9A2F6}"/>
              </a:ext>
            </a:extLst>
          </p:cNvPr>
          <p:cNvSpPr txBox="1"/>
          <p:nvPr/>
        </p:nvSpPr>
        <p:spPr>
          <a:xfrm>
            <a:off x="4579849" y="1008915"/>
            <a:ext cx="27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One sample</a:t>
            </a:r>
          </a:p>
        </p:txBody>
      </p:sp>
    </p:spTree>
    <p:extLst>
      <p:ext uri="{BB962C8B-B14F-4D97-AF65-F5344CB8AC3E}">
        <p14:creationId xmlns:p14="http://schemas.microsoft.com/office/powerpoint/2010/main" val="372598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C5C78C-CA7E-4ADC-81FC-63E7F3F5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0" y="3273426"/>
            <a:ext cx="4591050" cy="3352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59ECC-A59C-41E2-ADE0-4C640FA18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511D9A-FC5F-4254-BCE6-3048296F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Employee Compensation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08CAC-32AE-4ADA-BBC5-4EE72E99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0" y="894270"/>
            <a:ext cx="5590715" cy="2534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51DD4-55CA-4064-8E56-058EE3B6AC0A}"/>
              </a:ext>
            </a:extLst>
          </p:cNvPr>
          <p:cNvSpPr txBox="1"/>
          <p:nvPr/>
        </p:nvSpPr>
        <p:spPr>
          <a:xfrm>
            <a:off x="2613345" y="1014052"/>
            <a:ext cx="142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663084874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121949</TotalTime>
  <Words>369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ONR_Theme</vt:lpstr>
      <vt:lpstr>ENGR 1330 Computational Thinking with Data Science</vt:lpstr>
      <vt:lpstr>Outline</vt:lpstr>
      <vt:lpstr>Objective</vt:lpstr>
      <vt:lpstr>Percentiles</vt:lpstr>
      <vt:lpstr>Quantiles</vt:lpstr>
      <vt:lpstr>Bootstrap</vt:lpstr>
      <vt:lpstr>Bootstrap Method</vt:lpstr>
      <vt:lpstr>Example:  Employee Compensation</vt:lpstr>
      <vt:lpstr>Example:  Employee Compensation</vt:lpstr>
      <vt:lpstr>Example:  Employee Compensation</vt:lpstr>
      <vt:lpstr>Example:  Employee Compensation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1811</cp:revision>
  <cp:lastPrinted>2020-07-23T19:00:31Z</cp:lastPrinted>
  <dcterms:created xsi:type="dcterms:W3CDTF">2010-10-19T21:02:23Z</dcterms:created>
  <dcterms:modified xsi:type="dcterms:W3CDTF">2020-10-13T18:20:16Z</dcterms:modified>
  <cp:category/>
</cp:coreProperties>
</file>