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760" r:id="rId2"/>
    <p:sldId id="722" r:id="rId3"/>
    <p:sldId id="748" r:id="rId4"/>
    <p:sldId id="750" r:id="rId5"/>
    <p:sldId id="723" r:id="rId6"/>
    <p:sldId id="721" r:id="rId7"/>
    <p:sldId id="751" r:id="rId8"/>
    <p:sldId id="752" r:id="rId9"/>
    <p:sldId id="761" r:id="rId10"/>
    <p:sldId id="764" r:id="rId11"/>
    <p:sldId id="765" r:id="rId12"/>
    <p:sldId id="766" r:id="rId13"/>
    <p:sldId id="767" r:id="rId14"/>
    <p:sldId id="777" r:id="rId15"/>
    <p:sldId id="768" r:id="rId16"/>
    <p:sldId id="769" r:id="rId17"/>
    <p:sldId id="772" r:id="rId18"/>
    <p:sldId id="773" r:id="rId19"/>
    <p:sldId id="774" r:id="rId20"/>
    <p:sldId id="775" r:id="rId21"/>
    <p:sldId id="770" r:id="rId22"/>
    <p:sldId id="776" r:id="rId23"/>
    <p:sldId id="747" r:id="rId24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BFA14-EF8A-425A-9B83-202A761E1D81}">
          <p14:sldIdLst>
            <p14:sldId id="760"/>
            <p14:sldId id="722"/>
            <p14:sldId id="748"/>
            <p14:sldId id="750"/>
            <p14:sldId id="723"/>
            <p14:sldId id="721"/>
            <p14:sldId id="751"/>
            <p14:sldId id="752"/>
            <p14:sldId id="761"/>
            <p14:sldId id="764"/>
            <p14:sldId id="765"/>
            <p14:sldId id="766"/>
            <p14:sldId id="767"/>
            <p14:sldId id="777"/>
            <p14:sldId id="768"/>
            <p14:sldId id="769"/>
            <p14:sldId id="772"/>
            <p14:sldId id="773"/>
            <p14:sldId id="774"/>
            <p14:sldId id="775"/>
            <p14:sldId id="770"/>
            <p14:sldId id="776"/>
            <p14:sldId id="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A0C"/>
    <a:srgbClr val="000096"/>
    <a:srgbClr val="000039"/>
    <a:srgbClr val="000054"/>
    <a:srgbClr val="FFDD08"/>
    <a:srgbClr val="000074"/>
    <a:srgbClr val="B10C0C"/>
    <a:srgbClr val="35ADFF"/>
    <a:srgbClr val="EBCCCC"/>
    <a:srgbClr val="D7F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9" autoAdjust="0"/>
    <p:restoredTop sz="93277" autoAdjust="0"/>
  </p:normalViewPr>
  <p:slideViewPr>
    <p:cSldViewPr>
      <p:cViewPr varScale="1">
        <p:scale>
          <a:sx n="103" d="100"/>
          <a:sy n="103" d="100"/>
        </p:scale>
        <p:origin x="17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464" y="-104"/>
      </p:cViewPr>
      <p:guideLst>
        <p:guide orient="horz" pos="2909"/>
        <p:guide pos="2208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8D32-36C6-4B09-BCB3-215C06D7D31C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3169"/>
            <a:ext cx="3037840" cy="461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474EC-94D2-4C30-A981-A59D4948A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3B070B-BDF4-46F4-8151-05E78C69BB0A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0FD1F9-7C04-42FC-9249-3609A85D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6975" y="692150"/>
            <a:ext cx="4616450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FD1F9-7C04-42FC-9249-3609A85DCB8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xas_Tech_Campus_Entrance.jpg"/>
          <p:cNvPicPr>
            <a:picLocks noChangeAspect="1"/>
          </p:cNvPicPr>
          <p:nvPr userDrawn="1"/>
        </p:nvPicPr>
        <p:blipFill>
          <a:blip r:embed="rId2" cstate="email">
            <a:lum bright="8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57887"/>
            <a:ext cx="9144000" cy="9001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938836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6781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60020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590800"/>
          </a:xfrm>
        </p:spPr>
        <p:txBody>
          <a:bodyPr>
            <a:noAutofit/>
          </a:bodyPr>
          <a:lstStyle>
            <a:lvl1pPr marL="0" indent="0" algn="ctr">
              <a:buNone/>
              <a:defRPr lang="en-US" sz="900" baseline="0" smtClean="0"/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TTU 2 Title Page_logo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9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758" y="87765"/>
            <a:ext cx="622337" cy="73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-1.jpg"/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081"/>
            <a:ext cx="9144000" cy="4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616701"/>
            <a:ext cx="9144000" cy="2413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6167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923926" y="6610758"/>
            <a:ext cx="72961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1200" dirty="0">
                <a:solidFill>
                  <a:srgbClr val="F2F2F2"/>
                </a:solidFill>
                <a:latin typeface="Times New Roman" pitchFamily="18" charset="0"/>
                <a:cs typeface="Times New Roman" pitchFamily="18" charset="0"/>
              </a:rPr>
              <a:t>Whitacre College of Engineering, Texas Tech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95" y="1066800"/>
            <a:ext cx="8026647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89949" y="6626226"/>
            <a:ext cx="654051" cy="241300"/>
          </a:xfrm>
        </p:spPr>
        <p:txBody>
          <a:bodyPr/>
          <a:lstStyle>
            <a:lvl1pPr>
              <a:defRPr>
                <a:solidFill>
                  <a:prstClr val="white">
                    <a:lumMod val="95000"/>
                  </a:prstClr>
                </a:solidFill>
              </a:defRPr>
            </a:lvl1pPr>
          </a:lstStyle>
          <a:p>
            <a:pPr>
              <a:defRPr/>
            </a:pPr>
            <a:fld id="{13B18A8D-AB88-4BA3-B436-48639E3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23926" y="38407"/>
            <a:ext cx="7296151" cy="817460"/>
          </a:xfrm>
        </p:spPr>
        <p:txBody>
          <a:bodyPr/>
          <a:lstStyle>
            <a:lvl1pPr>
              <a:defRPr sz="36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5" descr="http://www.orgs.ttu.edu/humanfactorssociety/files/TTU_CoatOfArms_4Crvs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724" y="48471"/>
            <a:ext cx="572419" cy="8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Documents and Settings\Shad\Desktop\PNG - transparent background\TTU_DblT_c4C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4095" y="87765"/>
            <a:ext cx="594288" cy="69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0"/>
            <a:ext cx="762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9906" y="1066801"/>
            <a:ext cx="8221695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172201"/>
            <a:ext cx="883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EA15AF2-2A42-4461-B422-F0F9E2946555}" type="datetime1">
              <a:rPr lang="en-US" smtClean="0"/>
              <a:pPr>
                <a:defRPr/>
              </a:pPr>
              <a:t>8/18/2020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553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266D7DE-B6B2-4E56-915E-660969AAB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9" r:id="rId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2F2F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2F2F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51435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744538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028700" indent="-284163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1311275" indent="-282575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F5232C-5DBD-4CB6-9376-50ACDA94FE37}"/>
              </a:ext>
            </a:extLst>
          </p:cNvPr>
          <p:cNvSpPr txBox="1"/>
          <p:nvPr/>
        </p:nvSpPr>
        <p:spPr>
          <a:xfrm>
            <a:off x="185222" y="1093907"/>
            <a:ext cx="877355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ENGR 1330: Computational Thinking with</a:t>
            </a:r>
            <a:b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38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Data Science</a:t>
            </a:r>
            <a:endParaRPr lang="en-US" sz="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975A3-28E6-4C9B-8C15-53428F3033FE}"/>
              </a:ext>
            </a:extLst>
          </p:cNvPr>
          <p:cNvSpPr txBox="1"/>
          <p:nvPr/>
        </p:nvSpPr>
        <p:spPr>
          <a:xfrm>
            <a:off x="2022488" y="4389125"/>
            <a:ext cx="50990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Dinesh S. Devarajan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Whitacre College of Engineering</a:t>
            </a:r>
            <a:br>
              <a:rPr lang="en-US" sz="2800" dirty="0">
                <a:solidFill>
                  <a:srgbClr val="0D0D0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"/>
              </a:rPr>
              <a:t>Texas Tech University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AC73E-FABF-4955-83B7-153AA1A91A58}"/>
              </a:ext>
            </a:extLst>
          </p:cNvPr>
          <p:cNvSpPr txBox="1"/>
          <p:nvPr/>
        </p:nvSpPr>
        <p:spPr>
          <a:xfrm>
            <a:off x="2056054" y="3072376"/>
            <a:ext cx="50318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00" b="1" dirty="0">
                <a:solidFill>
                  <a:srgbClr val="B3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Lesson 9: Pandas In Python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6237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Indexing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3837134" y="607894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91D99-8510-4E15-84AE-A2D8EF5D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90" y="1599315"/>
            <a:ext cx="3228124" cy="3736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06634-8FB4-47A0-B838-7B91EC0D709B}"/>
              </a:ext>
            </a:extLst>
          </p:cNvPr>
          <p:cNvSpPr txBox="1"/>
          <p:nvPr/>
        </p:nvSpPr>
        <p:spPr>
          <a:xfrm>
            <a:off x="4495190" y="2392065"/>
            <a:ext cx="47430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index and slice all the elements of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columns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and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in the above dataframe named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C2573-BB80-4C48-B20A-E093D8F18AE2}"/>
              </a:ext>
            </a:extLst>
          </p:cNvPr>
          <p:cNvSpPr txBox="1"/>
          <p:nvPr/>
        </p:nvSpPr>
        <p:spPr>
          <a:xfrm>
            <a:off x="348503" y="1599315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45575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Indexing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3837134" y="607894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91D99-8510-4E15-84AE-A2D8EF5D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90" y="1599315"/>
            <a:ext cx="3228124" cy="3736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06634-8FB4-47A0-B838-7B91EC0D709B}"/>
              </a:ext>
            </a:extLst>
          </p:cNvPr>
          <p:cNvSpPr txBox="1"/>
          <p:nvPr/>
        </p:nvSpPr>
        <p:spPr>
          <a:xfrm>
            <a:off x="4802430" y="2420965"/>
            <a:ext cx="41669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index and slice all the elements of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row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in the above dataframe named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C2573-BB80-4C48-B20A-E093D8F18AE2}"/>
              </a:ext>
            </a:extLst>
          </p:cNvPr>
          <p:cNvSpPr txBox="1"/>
          <p:nvPr/>
        </p:nvSpPr>
        <p:spPr>
          <a:xfrm>
            <a:off x="348503" y="1599315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3D8D1-EB6F-49CF-8D2F-8F256B43D38F}"/>
              </a:ext>
            </a:extLst>
          </p:cNvPr>
          <p:cNvSpPr txBox="1"/>
          <p:nvPr/>
        </p:nvSpPr>
        <p:spPr>
          <a:xfrm>
            <a:off x="406578" y="5500912"/>
            <a:ext cx="78001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When dealing with row indexing, use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loc[ ]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indexer</a:t>
            </a:r>
          </a:p>
        </p:txBody>
      </p:sp>
    </p:spTree>
    <p:extLst>
      <p:ext uri="{BB962C8B-B14F-4D97-AF65-F5344CB8AC3E}">
        <p14:creationId xmlns:p14="http://schemas.microsoft.com/office/powerpoint/2010/main" val="335942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Indexing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3837134" y="607894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91D99-8510-4E15-84AE-A2D8EF5D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90" y="1599315"/>
            <a:ext cx="3228124" cy="3736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06634-8FB4-47A0-B838-7B91EC0D709B}"/>
              </a:ext>
            </a:extLst>
          </p:cNvPr>
          <p:cNvSpPr txBox="1"/>
          <p:nvPr/>
        </p:nvSpPr>
        <p:spPr>
          <a:xfrm>
            <a:off x="4633902" y="2430470"/>
            <a:ext cx="4550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index and slice all the elements of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rows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and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in the above dataframe named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C2573-BB80-4C48-B20A-E093D8F18AE2}"/>
              </a:ext>
            </a:extLst>
          </p:cNvPr>
          <p:cNvSpPr txBox="1"/>
          <p:nvPr/>
        </p:nvSpPr>
        <p:spPr>
          <a:xfrm>
            <a:off x="348503" y="1599315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3D8D1-EB6F-49CF-8D2F-8F256B43D38F}"/>
              </a:ext>
            </a:extLst>
          </p:cNvPr>
          <p:cNvSpPr txBox="1"/>
          <p:nvPr/>
        </p:nvSpPr>
        <p:spPr>
          <a:xfrm>
            <a:off x="406578" y="5500912"/>
            <a:ext cx="78001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When dealing with row indexing, use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loc[ ]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indexer</a:t>
            </a:r>
          </a:p>
        </p:txBody>
      </p:sp>
    </p:spTree>
    <p:extLst>
      <p:ext uri="{BB962C8B-B14F-4D97-AF65-F5344CB8AC3E}">
        <p14:creationId xmlns:p14="http://schemas.microsoft.com/office/powerpoint/2010/main" val="322805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Indexing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3837134" y="607894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91D99-8510-4E15-84AE-A2D8EF5D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90" y="1599315"/>
            <a:ext cx="3228124" cy="3736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06634-8FB4-47A0-B838-7B91EC0D709B}"/>
              </a:ext>
            </a:extLst>
          </p:cNvPr>
          <p:cNvSpPr txBox="1"/>
          <p:nvPr/>
        </p:nvSpPr>
        <p:spPr>
          <a:xfrm>
            <a:off x="4633902" y="2430470"/>
            <a:ext cx="4550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index and slice the elements within the red-dashed box from the dataframe named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C2573-BB80-4C48-B20A-E093D8F18AE2}"/>
              </a:ext>
            </a:extLst>
          </p:cNvPr>
          <p:cNvSpPr txBox="1"/>
          <p:nvPr/>
        </p:nvSpPr>
        <p:spPr>
          <a:xfrm>
            <a:off x="348503" y="1599315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3D8D1-EB6F-49CF-8D2F-8F256B43D38F}"/>
              </a:ext>
            </a:extLst>
          </p:cNvPr>
          <p:cNvSpPr txBox="1"/>
          <p:nvPr/>
        </p:nvSpPr>
        <p:spPr>
          <a:xfrm>
            <a:off x="406578" y="5500912"/>
            <a:ext cx="78001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When dealing with row indexing, use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loc[ ]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indexer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7DD98-574F-4617-ADA5-C7C9C6C4B36F}"/>
              </a:ext>
            </a:extLst>
          </p:cNvPr>
          <p:cNvSpPr/>
          <p:nvPr/>
        </p:nvSpPr>
        <p:spPr>
          <a:xfrm>
            <a:off x="2752531" y="2811570"/>
            <a:ext cx="1084603" cy="17231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7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Conditional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FC3D1-82D1-4977-8472-598493C9CB42}"/>
              </a:ext>
            </a:extLst>
          </p:cNvPr>
          <p:cNvSpPr txBox="1"/>
          <p:nvPr/>
        </p:nvSpPr>
        <p:spPr>
          <a:xfrm>
            <a:off x="4009185" y="611735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451D3E-E420-461B-AE91-7DBDF828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90" y="1101584"/>
            <a:ext cx="2588458" cy="3401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9DB1EC-9F4A-4ED6-9C60-4A4DD1F5A5BB}"/>
              </a:ext>
            </a:extLst>
          </p:cNvPr>
          <p:cNvSpPr txBox="1"/>
          <p:nvPr/>
        </p:nvSpPr>
        <p:spPr>
          <a:xfrm>
            <a:off x="1960460" y="962422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8C729-CFBC-4D1C-BCAB-1EB9D00DC71F}"/>
              </a:ext>
            </a:extLst>
          </p:cNvPr>
          <p:cNvSpPr txBox="1"/>
          <p:nvPr/>
        </p:nvSpPr>
        <p:spPr>
          <a:xfrm>
            <a:off x="253766" y="4817580"/>
            <a:ext cx="8636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fruit corresponds to the number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555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in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col2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D2C4C-45A1-46F6-A163-42B84D257379}"/>
              </a:ext>
            </a:extLst>
          </p:cNvPr>
          <p:cNvSpPr txBox="1"/>
          <p:nvPr/>
        </p:nvSpPr>
        <p:spPr>
          <a:xfrm>
            <a:off x="253766" y="5572679"/>
            <a:ext cx="88902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fruit corresponds to the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minimum number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in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col2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’?</a:t>
            </a:r>
          </a:p>
        </p:txBody>
      </p:sp>
    </p:spTree>
    <p:extLst>
      <p:ext uri="{BB962C8B-B14F-4D97-AF65-F5344CB8AC3E}">
        <p14:creationId xmlns:p14="http://schemas.microsoft.com/office/powerpoint/2010/main" val="98792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Basic Operations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4009185" y="619533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049DF-AD3C-48D2-B03A-B1CF99CBDB0C}"/>
              </a:ext>
            </a:extLst>
          </p:cNvPr>
          <p:cNvSpPr txBox="1"/>
          <p:nvPr/>
        </p:nvSpPr>
        <p:spPr>
          <a:xfrm>
            <a:off x="723096" y="1817236"/>
            <a:ext cx="7988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head(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first 5 rows of a dataframe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6063CA-FBF9-4160-91E0-8681D0DF3A41}"/>
              </a:ext>
            </a:extLst>
          </p:cNvPr>
          <p:cNvSpPr txBox="1"/>
          <p:nvPr/>
        </p:nvSpPr>
        <p:spPr>
          <a:xfrm>
            <a:off x="723096" y="3229568"/>
            <a:ext cx="81419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info(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information such as number of rows</a:t>
            </a:r>
          </a:p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and columns about a dataframe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77336-520F-41E7-A0AE-1B4B0C576960}"/>
              </a:ext>
            </a:extLst>
          </p:cNvPr>
          <p:cNvSpPr txBox="1"/>
          <p:nvPr/>
        </p:nvSpPr>
        <p:spPr>
          <a:xfrm>
            <a:off x="160085" y="995138"/>
            <a:ext cx="8636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to do basic operations on Pandas dataframes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C934C5-BC3D-433B-8A13-D24704D8462F}"/>
              </a:ext>
            </a:extLst>
          </p:cNvPr>
          <p:cNvSpPr txBox="1"/>
          <p:nvPr/>
        </p:nvSpPr>
        <p:spPr>
          <a:xfrm>
            <a:off x="723096" y="5042010"/>
            <a:ext cx="80650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describe(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basic statistical measures of a</a:t>
            </a:r>
          </a:p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dataframe</a:t>
            </a:r>
          </a:p>
        </p:txBody>
      </p:sp>
    </p:spTree>
    <p:extLst>
      <p:ext uri="{BB962C8B-B14F-4D97-AF65-F5344CB8AC3E}">
        <p14:creationId xmlns:p14="http://schemas.microsoft.com/office/powerpoint/2010/main" val="65178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Basic Operations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4009185" y="619533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77336-520F-41E7-A0AE-1B4B0C576960}"/>
              </a:ext>
            </a:extLst>
          </p:cNvPr>
          <p:cNvSpPr txBox="1"/>
          <p:nvPr/>
        </p:nvSpPr>
        <p:spPr>
          <a:xfrm>
            <a:off x="160085" y="995138"/>
            <a:ext cx="8636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Functions to do basic operations on Pandas dataframes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B0C43-E1B1-4B17-BB76-D4DC249CBCD8}"/>
              </a:ext>
            </a:extLst>
          </p:cNvPr>
          <p:cNvSpPr txBox="1"/>
          <p:nvPr/>
        </p:nvSpPr>
        <p:spPr>
          <a:xfrm>
            <a:off x="765782" y="1659959"/>
            <a:ext cx="8525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sum(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the sum of a column or a 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E7AE7-AC46-48B0-AFB8-42292502EDF9}"/>
              </a:ext>
            </a:extLst>
          </p:cNvPr>
          <p:cNvSpPr txBox="1"/>
          <p:nvPr/>
        </p:nvSpPr>
        <p:spPr>
          <a:xfrm>
            <a:off x="765782" y="2707387"/>
            <a:ext cx="8030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unique(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the unique elements in a 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881B2-84DA-47B0-98D5-7DD5008950F2}"/>
              </a:ext>
            </a:extLst>
          </p:cNvPr>
          <p:cNvSpPr txBox="1"/>
          <p:nvPr/>
        </p:nvSpPr>
        <p:spPr>
          <a:xfrm>
            <a:off x="765782" y="3757701"/>
            <a:ext cx="82607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nunique(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the number of unique elements </a:t>
            </a:r>
          </a:p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in a column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868C0D-10F6-48D3-AF88-A91D02477324}"/>
              </a:ext>
            </a:extLst>
          </p:cNvPr>
          <p:cNvSpPr txBox="1"/>
          <p:nvPr/>
        </p:nvSpPr>
        <p:spPr>
          <a:xfrm>
            <a:off x="765782" y="5208124"/>
            <a:ext cx="83782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value_counts(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Returns the number of occurrences of</a:t>
            </a:r>
          </a:p>
          <a:p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each unique value</a:t>
            </a:r>
          </a:p>
        </p:txBody>
      </p:sp>
    </p:spTree>
    <p:extLst>
      <p:ext uri="{BB962C8B-B14F-4D97-AF65-F5344CB8AC3E}">
        <p14:creationId xmlns:p14="http://schemas.microsoft.com/office/powerpoint/2010/main" val="4706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Dropping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51383A-EB2E-4894-B49C-13A793DA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04" y="1595735"/>
            <a:ext cx="2749391" cy="3534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F9D4C-B833-49C8-8E15-DE56776EB39A}"/>
              </a:ext>
            </a:extLst>
          </p:cNvPr>
          <p:cNvSpPr txBox="1"/>
          <p:nvPr/>
        </p:nvSpPr>
        <p:spPr>
          <a:xfrm>
            <a:off x="160085" y="995138"/>
            <a:ext cx="8636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Often, the data will consist of missing values ‘</a:t>
            </a: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NaN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864D8-9DFE-4818-866F-FB6870640029}"/>
              </a:ext>
            </a:extLst>
          </p:cNvPr>
          <p:cNvSpPr/>
          <p:nvPr/>
        </p:nvSpPr>
        <p:spPr>
          <a:xfrm>
            <a:off x="3611876" y="3631748"/>
            <a:ext cx="460859" cy="2304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237A70-20CE-4A7C-B60E-9C1E11E12DD1}"/>
              </a:ext>
            </a:extLst>
          </p:cNvPr>
          <p:cNvSpPr/>
          <p:nvPr/>
        </p:nvSpPr>
        <p:spPr>
          <a:xfrm>
            <a:off x="3611875" y="4822303"/>
            <a:ext cx="460859" cy="2304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F01961-3169-4E48-B1BF-901759283847}"/>
              </a:ext>
            </a:extLst>
          </p:cNvPr>
          <p:cNvSpPr/>
          <p:nvPr/>
        </p:nvSpPr>
        <p:spPr>
          <a:xfrm>
            <a:off x="4247887" y="2863648"/>
            <a:ext cx="460859" cy="2304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8BB25-D0DE-4461-813D-5242509A0B3C}"/>
              </a:ext>
            </a:extLst>
          </p:cNvPr>
          <p:cNvSpPr/>
          <p:nvPr/>
        </p:nvSpPr>
        <p:spPr>
          <a:xfrm>
            <a:off x="4247886" y="4438253"/>
            <a:ext cx="460859" cy="23043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99B1B-E7E4-4891-B64B-87C4EE703BB7}"/>
              </a:ext>
            </a:extLst>
          </p:cNvPr>
          <p:cNvSpPr txBox="1"/>
          <p:nvPr/>
        </p:nvSpPr>
        <p:spPr>
          <a:xfrm>
            <a:off x="180509" y="5520415"/>
            <a:ext cx="86364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Missing values lead to problems in the data analysis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230A1-AE74-4997-8E5C-604678DF0A01}"/>
              </a:ext>
            </a:extLst>
          </p:cNvPr>
          <p:cNvSpPr txBox="1"/>
          <p:nvPr/>
        </p:nvSpPr>
        <p:spPr>
          <a:xfrm>
            <a:off x="2114080" y="1595735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28275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142244-1D9B-4B23-8070-08C2B29A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55" y="2647841"/>
            <a:ext cx="6249272" cy="7811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Dropping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F9D4C-B833-49C8-8E15-DE56776EB39A}"/>
              </a:ext>
            </a:extLst>
          </p:cNvPr>
          <p:cNvSpPr txBox="1"/>
          <p:nvPr/>
        </p:nvSpPr>
        <p:spPr>
          <a:xfrm>
            <a:off x="180509" y="1124700"/>
            <a:ext cx="86364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use the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dropna(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 to drop all the rows consisting of the missing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9BEAA-0FF1-478E-B3A8-DBDCDF5E6AFC}"/>
              </a:ext>
            </a:extLst>
          </p:cNvPr>
          <p:cNvCxnSpPr>
            <a:cxnSpLocks/>
          </p:cNvCxnSpPr>
          <p:nvPr/>
        </p:nvCxnSpPr>
        <p:spPr>
          <a:xfrm flipV="1">
            <a:off x="6377035" y="3315833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D5CF6-DA84-42F0-87DB-81AED1330EC4}"/>
              </a:ext>
            </a:extLst>
          </p:cNvPr>
          <p:cNvSpPr txBox="1"/>
          <p:nvPr/>
        </p:nvSpPr>
        <p:spPr>
          <a:xfrm>
            <a:off x="5301694" y="3827454"/>
            <a:ext cx="1994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drop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FC3D1-82D1-4977-8472-598493C9CB42}"/>
              </a:ext>
            </a:extLst>
          </p:cNvPr>
          <p:cNvSpPr txBox="1"/>
          <p:nvPr/>
        </p:nvSpPr>
        <p:spPr>
          <a:xfrm>
            <a:off x="4009185" y="611735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86E449-A78A-4EB6-8690-865934E25E38}"/>
              </a:ext>
            </a:extLst>
          </p:cNvPr>
          <p:cNvCxnSpPr>
            <a:cxnSpLocks/>
          </p:cNvCxnSpPr>
          <p:nvPr/>
        </p:nvCxnSpPr>
        <p:spPr>
          <a:xfrm flipV="1">
            <a:off x="3731497" y="3309020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17F8DD-8170-4DD4-ACD5-300EC9476094}"/>
              </a:ext>
            </a:extLst>
          </p:cNvPr>
          <p:cNvSpPr txBox="1"/>
          <p:nvPr/>
        </p:nvSpPr>
        <p:spPr>
          <a:xfrm>
            <a:off x="2315438" y="3833437"/>
            <a:ext cx="2832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New dataframe after filling values</a:t>
            </a:r>
          </a:p>
        </p:txBody>
      </p:sp>
    </p:spTree>
    <p:extLst>
      <p:ext uri="{BB962C8B-B14F-4D97-AF65-F5344CB8AC3E}">
        <p14:creationId xmlns:p14="http://schemas.microsoft.com/office/powerpoint/2010/main" val="337137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344B98-B77F-4EE2-8285-487A9710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45" y="2826854"/>
            <a:ext cx="6173061" cy="8764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Filling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F9D4C-B833-49C8-8E15-DE56776EB39A}"/>
              </a:ext>
            </a:extLst>
          </p:cNvPr>
          <p:cNvSpPr txBox="1"/>
          <p:nvPr/>
        </p:nvSpPr>
        <p:spPr>
          <a:xfrm>
            <a:off x="180509" y="1124700"/>
            <a:ext cx="8636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also use the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fillna(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 to fill values (e.g. a value of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in the place of ‘</a:t>
            </a: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NaN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’) in the place of missing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9BEAA-0FF1-478E-B3A8-DBDCDF5E6AFC}"/>
              </a:ext>
            </a:extLst>
          </p:cNvPr>
          <p:cNvCxnSpPr>
            <a:cxnSpLocks/>
          </p:cNvCxnSpPr>
          <p:nvPr/>
        </p:nvCxnSpPr>
        <p:spPr>
          <a:xfrm flipV="1">
            <a:off x="6146605" y="3536028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D5CF6-DA84-42F0-87DB-81AED1330EC4}"/>
              </a:ext>
            </a:extLst>
          </p:cNvPr>
          <p:cNvSpPr txBox="1"/>
          <p:nvPr/>
        </p:nvSpPr>
        <p:spPr>
          <a:xfrm>
            <a:off x="5071264" y="4047649"/>
            <a:ext cx="1994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drop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FC3D1-82D1-4977-8472-598493C9CB42}"/>
              </a:ext>
            </a:extLst>
          </p:cNvPr>
          <p:cNvSpPr txBox="1"/>
          <p:nvPr/>
        </p:nvSpPr>
        <p:spPr>
          <a:xfrm>
            <a:off x="4009185" y="611735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86E449-A78A-4EB6-8690-865934E25E38}"/>
              </a:ext>
            </a:extLst>
          </p:cNvPr>
          <p:cNvCxnSpPr>
            <a:cxnSpLocks/>
          </p:cNvCxnSpPr>
          <p:nvPr/>
        </p:nvCxnSpPr>
        <p:spPr>
          <a:xfrm flipV="1">
            <a:off x="3501067" y="3529215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3DE444-BD8F-4735-B399-34D9A0DEB5B6}"/>
              </a:ext>
            </a:extLst>
          </p:cNvPr>
          <p:cNvSpPr txBox="1"/>
          <p:nvPr/>
        </p:nvSpPr>
        <p:spPr>
          <a:xfrm>
            <a:off x="2085008" y="4040836"/>
            <a:ext cx="2832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New dataframe after filling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361BD-755E-4E31-9703-20FF57028166}"/>
              </a:ext>
            </a:extLst>
          </p:cNvPr>
          <p:cNvSpPr txBox="1"/>
          <p:nvPr/>
        </p:nvSpPr>
        <p:spPr>
          <a:xfrm>
            <a:off x="7065481" y="4014321"/>
            <a:ext cx="19942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Fill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C573D-1D20-4410-AD56-EA64247B9367}"/>
              </a:ext>
            </a:extLst>
          </p:cNvPr>
          <p:cNvCxnSpPr>
            <a:cxnSpLocks/>
          </p:cNvCxnSpPr>
          <p:nvPr/>
        </p:nvCxnSpPr>
        <p:spPr>
          <a:xfrm flipH="1" flipV="1">
            <a:off x="6991515" y="3429000"/>
            <a:ext cx="729695" cy="618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Topic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424260" y="1330212"/>
            <a:ext cx="269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Pandas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941866" y="2226905"/>
            <a:ext cx="6894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representation: Dataframes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AF74A-77AA-4EEF-92A3-7934225AC939}"/>
              </a:ext>
            </a:extLst>
          </p:cNvPr>
          <p:cNvSpPr txBox="1"/>
          <p:nvPr/>
        </p:nvSpPr>
        <p:spPr>
          <a:xfrm>
            <a:off x="942226" y="3774645"/>
            <a:ext cx="82017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operations: Indexing, summarizing statistics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filling and dropping values, and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read/write files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666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F45FF-047B-4C41-8F79-9391B7F4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12" y="3121760"/>
            <a:ext cx="7792537" cy="8383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Filling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F9D4C-B833-49C8-8E15-DE56776EB39A}"/>
              </a:ext>
            </a:extLst>
          </p:cNvPr>
          <p:cNvSpPr txBox="1"/>
          <p:nvPr/>
        </p:nvSpPr>
        <p:spPr>
          <a:xfrm>
            <a:off x="180509" y="1124700"/>
            <a:ext cx="8636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You can also use the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fillna( )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 to fill values (e.g. mean value of each column in the place of ‘</a:t>
            </a:r>
            <a:r>
              <a:rPr lang="en-US" sz="2600" dirty="0" err="1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NaN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’) in the place of missing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9BEAA-0FF1-478E-B3A8-DBDCDF5E6AFC}"/>
              </a:ext>
            </a:extLst>
          </p:cNvPr>
          <p:cNvCxnSpPr>
            <a:cxnSpLocks/>
          </p:cNvCxnSpPr>
          <p:nvPr/>
        </p:nvCxnSpPr>
        <p:spPr>
          <a:xfrm flipV="1">
            <a:off x="6035306" y="3801911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D5CF6-DA84-42F0-87DB-81AED1330EC4}"/>
              </a:ext>
            </a:extLst>
          </p:cNvPr>
          <p:cNvSpPr txBox="1"/>
          <p:nvPr/>
        </p:nvSpPr>
        <p:spPr>
          <a:xfrm>
            <a:off x="4959965" y="4313532"/>
            <a:ext cx="1994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drop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FC3D1-82D1-4977-8472-598493C9CB42}"/>
              </a:ext>
            </a:extLst>
          </p:cNvPr>
          <p:cNvSpPr txBox="1"/>
          <p:nvPr/>
        </p:nvSpPr>
        <p:spPr>
          <a:xfrm>
            <a:off x="4009185" y="611735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86E449-A78A-4EB6-8690-865934E25E38}"/>
              </a:ext>
            </a:extLst>
          </p:cNvPr>
          <p:cNvCxnSpPr>
            <a:cxnSpLocks/>
          </p:cNvCxnSpPr>
          <p:nvPr/>
        </p:nvCxnSpPr>
        <p:spPr>
          <a:xfrm flipV="1">
            <a:off x="3389768" y="3795098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3DE444-BD8F-4735-B399-34D9A0DEB5B6}"/>
              </a:ext>
            </a:extLst>
          </p:cNvPr>
          <p:cNvSpPr txBox="1"/>
          <p:nvPr/>
        </p:nvSpPr>
        <p:spPr>
          <a:xfrm>
            <a:off x="1973709" y="4306719"/>
            <a:ext cx="28321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New dataframe after filling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361BD-755E-4E31-9703-20FF57028166}"/>
              </a:ext>
            </a:extLst>
          </p:cNvPr>
          <p:cNvSpPr txBox="1"/>
          <p:nvPr/>
        </p:nvSpPr>
        <p:spPr>
          <a:xfrm>
            <a:off x="6954182" y="4280204"/>
            <a:ext cx="19942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Fill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C573D-1D20-4410-AD56-EA64247B9367}"/>
              </a:ext>
            </a:extLst>
          </p:cNvPr>
          <p:cNvCxnSpPr>
            <a:cxnSpLocks/>
          </p:cNvCxnSpPr>
          <p:nvPr/>
        </p:nvCxnSpPr>
        <p:spPr>
          <a:xfrm flipH="1" flipV="1">
            <a:off x="7131782" y="3782239"/>
            <a:ext cx="478129" cy="5312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4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Reading a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ECC7D-DCE9-4F53-9507-10DE06578D56}"/>
              </a:ext>
            </a:extLst>
          </p:cNvPr>
          <p:cNvSpPr txBox="1"/>
          <p:nvPr/>
        </p:nvSpPr>
        <p:spPr>
          <a:xfrm>
            <a:off x="164116" y="1163105"/>
            <a:ext cx="86364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Objective is to read the data in a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.csv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(comma separated values) file and print it as a dataframe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C1807-701B-4CBE-8967-541980AB0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95" y="2362895"/>
            <a:ext cx="7906853" cy="6573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20144A-3B2D-49A4-A473-5756D2272492}"/>
              </a:ext>
            </a:extLst>
          </p:cNvPr>
          <p:cNvCxnSpPr>
            <a:cxnSpLocks/>
          </p:cNvCxnSpPr>
          <p:nvPr/>
        </p:nvCxnSpPr>
        <p:spPr>
          <a:xfrm flipV="1">
            <a:off x="2581278" y="2912669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DD7B45-2004-4801-8595-E7F476AB25A2}"/>
              </a:ext>
            </a:extLst>
          </p:cNvPr>
          <p:cNvSpPr txBox="1"/>
          <p:nvPr/>
        </p:nvSpPr>
        <p:spPr>
          <a:xfrm>
            <a:off x="1757859" y="3417638"/>
            <a:ext cx="16468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File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8D3964-311D-497E-A2E2-B8F254F7B69F}"/>
              </a:ext>
            </a:extLst>
          </p:cNvPr>
          <p:cNvCxnSpPr>
            <a:cxnSpLocks/>
          </p:cNvCxnSpPr>
          <p:nvPr/>
        </p:nvCxnSpPr>
        <p:spPr>
          <a:xfrm flipV="1">
            <a:off x="6967736" y="2911820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1E1A63-EC29-46E6-AA92-1B09AAE5BE48}"/>
              </a:ext>
            </a:extLst>
          </p:cNvPr>
          <p:cNvSpPr txBox="1"/>
          <p:nvPr/>
        </p:nvSpPr>
        <p:spPr>
          <a:xfrm>
            <a:off x="6144317" y="3416789"/>
            <a:ext cx="16468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25400B-7841-4762-B219-4CD39E47ECF4}"/>
              </a:ext>
            </a:extLst>
          </p:cNvPr>
          <p:cNvCxnSpPr>
            <a:cxnSpLocks/>
          </p:cNvCxnSpPr>
          <p:nvPr/>
        </p:nvCxnSpPr>
        <p:spPr>
          <a:xfrm flipV="1">
            <a:off x="4633926" y="2912669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02D0D6-E7DF-4014-98ED-DF74067B00E8}"/>
              </a:ext>
            </a:extLst>
          </p:cNvPr>
          <p:cNvSpPr txBox="1"/>
          <p:nvPr/>
        </p:nvSpPr>
        <p:spPr>
          <a:xfrm>
            <a:off x="3649412" y="3424753"/>
            <a:ext cx="1994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read .csv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B6259-97E3-45F9-9E85-0CFFA5FEAADB}"/>
              </a:ext>
            </a:extLst>
          </p:cNvPr>
          <p:cNvSpPr txBox="1"/>
          <p:nvPr/>
        </p:nvSpPr>
        <p:spPr>
          <a:xfrm>
            <a:off x="164116" y="4721846"/>
            <a:ext cx="86364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Printing the contents of the .csv file to the output screen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62B340-E0ED-46D8-B0EA-7AE41D3D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07" y="5348282"/>
            <a:ext cx="2674386" cy="6603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1B65E0-2158-4F42-9ABA-F7871FC370EC}"/>
              </a:ext>
            </a:extLst>
          </p:cNvPr>
          <p:cNvSpPr txBox="1"/>
          <p:nvPr/>
        </p:nvSpPr>
        <p:spPr>
          <a:xfrm>
            <a:off x="4009183" y="619533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34198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Writing a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D7334E-7D6F-4286-B8BB-812D1CAC5C74}"/>
              </a:ext>
            </a:extLst>
          </p:cNvPr>
          <p:cNvSpPr txBox="1"/>
          <p:nvPr/>
        </p:nvSpPr>
        <p:spPr>
          <a:xfrm>
            <a:off x="164116" y="1163105"/>
            <a:ext cx="8786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Objective is to write the data in a new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.csv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(comma separated values)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529DE-A75E-4060-830C-B30D1DFC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74" y="2635412"/>
            <a:ext cx="8350757" cy="6555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58BF9A-9B36-4337-A6A2-180D864AB479}"/>
              </a:ext>
            </a:extLst>
          </p:cNvPr>
          <p:cNvCxnSpPr>
            <a:cxnSpLocks/>
          </p:cNvCxnSpPr>
          <p:nvPr/>
        </p:nvCxnSpPr>
        <p:spPr>
          <a:xfrm flipV="1">
            <a:off x="5816454" y="3184902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E48D3C-BDA8-4AC6-81B1-C85DF8490B01}"/>
              </a:ext>
            </a:extLst>
          </p:cNvPr>
          <p:cNvSpPr txBox="1"/>
          <p:nvPr/>
        </p:nvSpPr>
        <p:spPr>
          <a:xfrm>
            <a:off x="4993035" y="3689871"/>
            <a:ext cx="16468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File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F31A9F-CEB5-4F56-A6FE-74605A8AE01B}"/>
              </a:ext>
            </a:extLst>
          </p:cNvPr>
          <p:cNvCxnSpPr>
            <a:cxnSpLocks/>
          </p:cNvCxnSpPr>
          <p:nvPr/>
        </p:nvCxnSpPr>
        <p:spPr>
          <a:xfrm flipV="1">
            <a:off x="3482644" y="3185751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195FAC-EB85-4C66-A36A-00FA9676430C}"/>
              </a:ext>
            </a:extLst>
          </p:cNvPr>
          <p:cNvSpPr txBox="1"/>
          <p:nvPr/>
        </p:nvSpPr>
        <p:spPr>
          <a:xfrm>
            <a:off x="2498130" y="3697835"/>
            <a:ext cx="1994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read .csv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D3659-59DF-44AC-BEBF-9D2EB8264D4B}"/>
              </a:ext>
            </a:extLst>
          </p:cNvPr>
          <p:cNvSpPr txBox="1"/>
          <p:nvPr/>
        </p:nvSpPr>
        <p:spPr>
          <a:xfrm>
            <a:off x="164115" y="5157225"/>
            <a:ext cx="86364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Note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File name that you give will first be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created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in the same folder where the Jupyter notebook is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EF2D40-6092-41F3-BAB2-527DE177E900}"/>
              </a:ext>
            </a:extLst>
          </p:cNvPr>
          <p:cNvCxnSpPr>
            <a:cxnSpLocks/>
          </p:cNvCxnSpPr>
          <p:nvPr/>
        </p:nvCxnSpPr>
        <p:spPr>
          <a:xfrm flipV="1">
            <a:off x="7952793" y="3170760"/>
            <a:ext cx="0" cy="511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6D8D34-4BBF-4053-BCAB-F28272E2A928}"/>
              </a:ext>
            </a:extLst>
          </p:cNvPr>
          <p:cNvSpPr txBox="1"/>
          <p:nvPr/>
        </p:nvSpPr>
        <p:spPr>
          <a:xfrm>
            <a:off x="7129374" y="3675729"/>
            <a:ext cx="16468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Excludes row labels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79E40-43D1-4C6B-B950-B189FDCEAACE}"/>
              </a:ext>
            </a:extLst>
          </p:cNvPr>
          <p:cNvSpPr txBox="1"/>
          <p:nvPr/>
        </p:nvSpPr>
        <p:spPr>
          <a:xfrm>
            <a:off x="4009183" y="6195339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68453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B68A4-9D69-4AC2-88BB-DB60D41D7B20}"/>
              </a:ext>
            </a:extLst>
          </p:cNvPr>
          <p:cNvSpPr txBox="1"/>
          <p:nvPr/>
        </p:nvSpPr>
        <p:spPr>
          <a:xfrm>
            <a:off x="277249" y="3005083"/>
            <a:ext cx="8711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interpreting, manipulating, and analyzing data within Pandas dataframes are covered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BF950-4C38-4641-882E-85F995A18783}"/>
              </a:ext>
            </a:extLst>
          </p:cNvPr>
          <p:cNvSpPr txBox="1"/>
          <p:nvPr/>
        </p:nvSpPr>
        <p:spPr>
          <a:xfrm>
            <a:off x="277249" y="1292154"/>
            <a:ext cx="8525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Concepts of representing data in the form of Pandas dataframes are covered</a:t>
            </a:r>
          </a:p>
        </p:txBody>
      </p:sp>
    </p:spTree>
    <p:extLst>
      <p:ext uri="{BB962C8B-B14F-4D97-AF65-F5344CB8AC3E}">
        <p14:creationId xmlns:p14="http://schemas.microsoft.com/office/powerpoint/2010/main" val="37826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33490" y="1296370"/>
            <a:ext cx="863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represent data in the form of dataframes via the Pandas library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EAA9-A3E0-4C7D-B6AD-4B2CF8783F34}"/>
              </a:ext>
            </a:extLst>
          </p:cNvPr>
          <p:cNvSpPr txBox="1"/>
          <p:nvPr/>
        </p:nvSpPr>
        <p:spPr>
          <a:xfrm>
            <a:off x="233490" y="3167390"/>
            <a:ext cx="863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access and manipulate data within a dataframe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142D2-1D00-4500-BE95-87A2CEC4F700}"/>
              </a:ext>
            </a:extLst>
          </p:cNvPr>
          <p:cNvSpPr txBox="1"/>
          <p:nvPr/>
        </p:nvSpPr>
        <p:spPr>
          <a:xfrm>
            <a:off x="233489" y="5036611"/>
            <a:ext cx="8639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able to obtain basic statistical measures of data within a dataframe</a:t>
            </a:r>
          </a:p>
        </p:txBody>
      </p:sp>
    </p:spTree>
    <p:extLst>
      <p:ext uri="{BB962C8B-B14F-4D97-AF65-F5344CB8AC3E}">
        <p14:creationId xmlns:p14="http://schemas.microsoft.com/office/powerpoint/2010/main" val="8074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Computational Thinking Concepts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E7BA2-4640-4651-B00F-2B196BAD79E3}"/>
              </a:ext>
            </a:extLst>
          </p:cNvPr>
          <p:cNvSpPr txBox="1"/>
          <p:nvPr/>
        </p:nvSpPr>
        <p:spPr>
          <a:xfrm>
            <a:off x="291468" y="1697934"/>
            <a:ext cx="349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Pandas dataframes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0B87-B43E-4A28-8288-CF9BC39EF836}"/>
              </a:ext>
            </a:extLst>
          </p:cNvPr>
          <p:cNvSpPr txBox="1"/>
          <p:nvPr/>
        </p:nvSpPr>
        <p:spPr>
          <a:xfrm>
            <a:off x="361" y="3922699"/>
            <a:ext cx="4252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 interpretation, manipulation, and analysis of Pandas dataframes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B2EB1C-C51D-4DAE-8FBD-47E26503F1D4}"/>
              </a:ext>
            </a:extLst>
          </p:cNvPr>
          <p:cNvSpPr/>
          <p:nvPr/>
        </p:nvSpPr>
        <p:spPr>
          <a:xfrm>
            <a:off x="4495190" y="1796199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7CF77EE-6AD0-46F9-B136-F6390CAF3833}"/>
              </a:ext>
            </a:extLst>
          </p:cNvPr>
          <p:cNvSpPr/>
          <p:nvPr/>
        </p:nvSpPr>
        <p:spPr>
          <a:xfrm>
            <a:off x="4495190" y="4451851"/>
            <a:ext cx="637586" cy="32669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476C12-657E-44EF-8B2E-C044FAC5635E}"/>
              </a:ext>
            </a:extLst>
          </p:cNvPr>
          <p:cNvSpPr txBox="1"/>
          <p:nvPr/>
        </p:nvSpPr>
        <p:spPr>
          <a:xfrm>
            <a:off x="5541555" y="1702718"/>
            <a:ext cx="3319741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Data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AFFDC7-D9CE-4ECC-B09F-0339274C93DA}"/>
              </a:ext>
            </a:extLst>
          </p:cNvPr>
          <p:cNvSpPr txBox="1"/>
          <p:nvPr/>
        </p:nvSpPr>
        <p:spPr>
          <a:xfrm>
            <a:off x="5770943" y="4353587"/>
            <a:ext cx="2860964" cy="52322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8702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CABC4-37C7-4328-BDAA-8381040A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95" y="1316725"/>
            <a:ext cx="8026647" cy="22274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450CF-ECAB-4FCA-9457-57915558A319}"/>
              </a:ext>
            </a:extLst>
          </p:cNvPr>
          <p:cNvSpPr txBox="1"/>
          <p:nvPr/>
        </p:nvSpPr>
        <p:spPr>
          <a:xfrm>
            <a:off x="2804240" y="3105834"/>
            <a:ext cx="353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Pandas in Python</a:t>
            </a:r>
          </a:p>
        </p:txBody>
      </p:sp>
    </p:spTree>
    <p:extLst>
      <p:ext uri="{BB962C8B-B14F-4D97-AF65-F5344CB8AC3E}">
        <p14:creationId xmlns:p14="http://schemas.microsoft.com/office/powerpoint/2010/main" val="511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Pandas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355130"/>
            <a:ext cx="67339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Pandas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Derived from the term ‘Panel Data’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5CBC1-70B9-4D5A-9DE4-38F21D18989B}"/>
              </a:ext>
            </a:extLst>
          </p:cNvPr>
          <p:cNvSpPr txBox="1"/>
          <p:nvPr/>
        </p:nvSpPr>
        <p:spPr>
          <a:xfrm>
            <a:off x="232235" y="2591507"/>
            <a:ext cx="57429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Primary data structure is dataframe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D7077-2476-40A8-A8E9-BCD053956ED5}"/>
              </a:ext>
            </a:extLst>
          </p:cNvPr>
          <p:cNvSpPr txBox="1"/>
          <p:nvPr/>
        </p:nvSpPr>
        <p:spPr>
          <a:xfrm>
            <a:off x="232235" y="3827884"/>
            <a:ext cx="8679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Dataframe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 2-dimensional mutable and heterogenous tabular data structure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F686F-9355-43A6-BE41-1D8E28A14314}"/>
              </a:ext>
            </a:extLst>
          </p:cNvPr>
          <p:cNvSpPr txBox="1"/>
          <p:nvPr/>
        </p:nvSpPr>
        <p:spPr>
          <a:xfrm>
            <a:off x="232235" y="5464370"/>
            <a:ext cx="86795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Popular among statisticians and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682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Features of Pandas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3F4E1-331F-4934-A051-5EA685179047}"/>
              </a:ext>
            </a:extLst>
          </p:cNvPr>
          <p:cNvSpPr txBox="1"/>
          <p:nvPr/>
        </p:nvSpPr>
        <p:spPr>
          <a:xfrm>
            <a:off x="232235" y="1118744"/>
            <a:ext cx="19605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Features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5CBC1-70B9-4D5A-9DE4-38F21D18989B}"/>
              </a:ext>
            </a:extLst>
          </p:cNvPr>
          <p:cNvSpPr txBox="1"/>
          <p:nvPr/>
        </p:nvSpPr>
        <p:spPr>
          <a:xfrm>
            <a:off x="923926" y="1812828"/>
            <a:ext cx="81030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Provides rich data structures and functions designed to make working with data fast, easy, and expressive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73AE3-C7D8-4330-92D5-EE6A55BD0043}"/>
              </a:ext>
            </a:extLst>
          </p:cNvPr>
          <p:cNvSpPr txBox="1"/>
          <p:nvPr/>
        </p:nvSpPr>
        <p:spPr>
          <a:xfrm>
            <a:off x="919183" y="3484049"/>
            <a:ext cx="81030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Useful in data manipulation, cleaning, and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92FFC-F676-4CB5-9ABB-DB9DA74CA0C8}"/>
              </a:ext>
            </a:extLst>
          </p:cNvPr>
          <p:cNvSpPr txBox="1"/>
          <p:nvPr/>
        </p:nvSpPr>
        <p:spPr>
          <a:xfrm>
            <a:off x="919183" y="4755161"/>
            <a:ext cx="81030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Excels in performance and productivity</a:t>
            </a:r>
          </a:p>
        </p:txBody>
      </p:sp>
    </p:spTree>
    <p:extLst>
      <p:ext uri="{BB962C8B-B14F-4D97-AF65-F5344CB8AC3E}">
        <p14:creationId xmlns:p14="http://schemas.microsoft.com/office/powerpoint/2010/main" val="56616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Pandas Dataframes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FD18-7867-45A0-9D70-92430A53B511}"/>
              </a:ext>
            </a:extLst>
          </p:cNvPr>
          <p:cNvSpPr txBox="1"/>
          <p:nvPr/>
        </p:nvSpPr>
        <p:spPr>
          <a:xfrm>
            <a:off x="233007" y="1121126"/>
            <a:ext cx="83338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Creating a dataframe: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3837134" y="607894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A2494-8A89-4D14-ACE6-D37991D3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74" y="2072181"/>
            <a:ext cx="5272358" cy="864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32FB0-0D89-4C2F-AA92-DA26A364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1" y="4173708"/>
            <a:ext cx="8633238" cy="6226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253B6F-E116-4B8D-82D9-0F2B17F6CA9F}"/>
              </a:ext>
            </a:extLst>
          </p:cNvPr>
          <p:cNvCxnSpPr>
            <a:cxnSpLocks/>
          </p:cNvCxnSpPr>
          <p:nvPr/>
        </p:nvCxnSpPr>
        <p:spPr>
          <a:xfrm flipH="1" flipV="1">
            <a:off x="2190890" y="4501427"/>
            <a:ext cx="499267" cy="307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46D50B-9DEF-4C79-873A-20AE8549AD4A}"/>
              </a:ext>
            </a:extLst>
          </p:cNvPr>
          <p:cNvSpPr txBox="1"/>
          <p:nvPr/>
        </p:nvSpPr>
        <p:spPr>
          <a:xfrm>
            <a:off x="1307574" y="4808667"/>
            <a:ext cx="56455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Function to create a Pandas dataframe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D1CD0-D2AC-4CA7-B720-9F2D9246A919}"/>
              </a:ext>
            </a:extLst>
          </p:cNvPr>
          <p:cNvSpPr txBox="1"/>
          <p:nvPr/>
        </p:nvSpPr>
        <p:spPr>
          <a:xfrm>
            <a:off x="5995821" y="2023631"/>
            <a:ext cx="2559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Importing Pandas library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C515-757B-4899-8B06-ACAAF922982F}"/>
              </a:ext>
            </a:extLst>
          </p:cNvPr>
          <p:cNvCxnSpPr>
            <a:cxnSpLocks/>
          </p:cNvCxnSpPr>
          <p:nvPr/>
        </p:nvCxnSpPr>
        <p:spPr>
          <a:xfrm flipV="1">
            <a:off x="5931176" y="2504211"/>
            <a:ext cx="2688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DBF65E-F957-4FAD-A7E0-3E6640AD028A}"/>
              </a:ext>
            </a:extLst>
          </p:cNvPr>
          <p:cNvSpPr txBox="1"/>
          <p:nvPr/>
        </p:nvSpPr>
        <p:spPr>
          <a:xfrm>
            <a:off x="233007" y="5562180"/>
            <a:ext cx="88709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will be the shape of the above 2D Pandas dataframe?</a:t>
            </a:r>
          </a:p>
        </p:txBody>
      </p:sp>
    </p:spTree>
    <p:extLst>
      <p:ext uri="{BB962C8B-B14F-4D97-AF65-F5344CB8AC3E}">
        <p14:creationId xmlns:p14="http://schemas.microsoft.com/office/powerpoint/2010/main" val="134350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77546-A249-42E7-B0A3-613070744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B18A8D-AB88-4BA3-B436-48639E309B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0AE034-DD58-4DD8-8A53-D0E4F118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Dataframes: Indexing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16EF3-A8A8-445B-B0AB-7C97FB5820B2}"/>
              </a:ext>
            </a:extLst>
          </p:cNvPr>
          <p:cNvSpPr txBox="1"/>
          <p:nvPr/>
        </p:nvSpPr>
        <p:spPr>
          <a:xfrm>
            <a:off x="3837134" y="6078945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(Demo)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91D99-8510-4E15-84AE-A2D8EF5D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90" y="1599315"/>
            <a:ext cx="3228124" cy="3736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06634-8FB4-47A0-B838-7B91EC0D709B}"/>
              </a:ext>
            </a:extLst>
          </p:cNvPr>
          <p:cNvSpPr txBox="1"/>
          <p:nvPr/>
        </p:nvSpPr>
        <p:spPr>
          <a:xfrm>
            <a:off x="4802430" y="2420965"/>
            <a:ext cx="41669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How would you index and slice all the elements of 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column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 in the above dataframe named ‘</a:t>
            </a:r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’?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C2573-BB80-4C48-B20A-E093D8F18AE2}"/>
              </a:ext>
            </a:extLst>
          </p:cNvPr>
          <p:cNvSpPr txBox="1"/>
          <p:nvPr/>
        </p:nvSpPr>
        <p:spPr>
          <a:xfrm>
            <a:off x="348503" y="1599315"/>
            <a:ext cx="127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df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33973337"/>
      </p:ext>
    </p:extLst>
  </p:cSld>
  <p:clrMapOvr>
    <a:masterClrMapping/>
  </p:clrMapOvr>
</p:sld>
</file>

<file path=ppt/theme/theme1.xml><?xml version="1.0" encoding="utf-8"?>
<a:theme xmlns:a="http://schemas.openxmlformats.org/drawingml/2006/main" name="ONR_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EDB"/>
      </a:accent1>
      <a:accent2>
        <a:srgbClr val="C90E0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ONR_Theme</Template>
  <TotalTime>124559</TotalTime>
  <Words>883</Words>
  <Application>Microsoft Office PowerPoint</Application>
  <PresentationFormat>On-screen Show (4:3)</PresentationFormat>
  <Paragraphs>144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Garamond</vt:lpstr>
      <vt:lpstr>Times New Roman</vt:lpstr>
      <vt:lpstr>Wingdings</vt:lpstr>
      <vt:lpstr>ONR_Theme</vt:lpstr>
      <vt:lpstr>PowerPoint Presentation</vt:lpstr>
      <vt:lpstr>Topic Outline</vt:lpstr>
      <vt:lpstr>Objectives</vt:lpstr>
      <vt:lpstr>Computational Thinking Concepts</vt:lpstr>
      <vt:lpstr>PowerPoint Presentation</vt:lpstr>
      <vt:lpstr>Pandas</vt:lpstr>
      <vt:lpstr>Features of Pandas</vt:lpstr>
      <vt:lpstr>Pandas Dataframes</vt:lpstr>
      <vt:lpstr>Dataframes: Indexing</vt:lpstr>
      <vt:lpstr>Dataframes: Indexing</vt:lpstr>
      <vt:lpstr>Dataframes: Indexing</vt:lpstr>
      <vt:lpstr>Dataframes: Indexing</vt:lpstr>
      <vt:lpstr>Dataframes: Indexing</vt:lpstr>
      <vt:lpstr>Dataframes: Conditional Selection</vt:lpstr>
      <vt:lpstr>Dataframes: Basic Operations </vt:lpstr>
      <vt:lpstr>Dataframes: Basic Operations </vt:lpstr>
      <vt:lpstr>Dataframes: Dropping values</vt:lpstr>
      <vt:lpstr>Dataframes: Dropping values</vt:lpstr>
      <vt:lpstr>Dataframes: Filling values</vt:lpstr>
      <vt:lpstr>Dataframes: Filling values</vt:lpstr>
      <vt:lpstr>Dataframes: Reading a File</vt:lpstr>
      <vt:lpstr>Dataframes: Writing a File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 Holt</dc:creator>
  <cp:keywords/>
  <dc:description/>
  <cp:lastModifiedBy>Sundaravadiveludevarajan, D</cp:lastModifiedBy>
  <cp:revision>1842</cp:revision>
  <cp:lastPrinted>2020-07-23T19:00:31Z</cp:lastPrinted>
  <dcterms:created xsi:type="dcterms:W3CDTF">2010-10-19T21:02:23Z</dcterms:created>
  <dcterms:modified xsi:type="dcterms:W3CDTF">2020-08-18T17:38:14Z</dcterms:modified>
  <cp:category/>
</cp:coreProperties>
</file>