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465" r:id="rId2"/>
    <p:sldId id="712" r:id="rId3"/>
    <p:sldId id="683" r:id="rId4"/>
    <p:sldId id="710" r:id="rId5"/>
    <p:sldId id="684" r:id="rId6"/>
    <p:sldId id="685" r:id="rId7"/>
    <p:sldId id="686" r:id="rId8"/>
    <p:sldId id="688" r:id="rId9"/>
    <p:sldId id="689" r:id="rId10"/>
    <p:sldId id="691" r:id="rId11"/>
    <p:sldId id="692" r:id="rId12"/>
    <p:sldId id="711" r:id="rId13"/>
    <p:sldId id="707" r:id="rId14"/>
    <p:sldId id="694" r:id="rId15"/>
    <p:sldId id="700" r:id="rId16"/>
    <p:sldId id="697" r:id="rId1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712"/>
            <p14:sldId id="683"/>
            <p14:sldId id="710"/>
            <p14:sldId id="684"/>
            <p14:sldId id="685"/>
            <p14:sldId id="686"/>
            <p14:sldId id="688"/>
            <p14:sldId id="689"/>
            <p14:sldId id="691"/>
            <p14:sldId id="692"/>
            <p14:sldId id="711"/>
            <p14:sldId id="707"/>
            <p14:sldId id="694"/>
            <p14:sldId id="700"/>
            <p14:sldId id="6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D804F-D6FA-7D2C-8A44-252E972141D9}" v="5" dt="2020-10-05T02:21:54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9" autoAdjust="0"/>
    <p:restoredTop sz="93277" autoAdjust="0"/>
  </p:normalViewPr>
  <p:slideViewPr>
    <p:cSldViewPr>
      <p:cViewPr varScale="1">
        <p:scale>
          <a:sx n="106" d="100"/>
          <a:sy n="106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Long" userId="S::long.nguyen@ttu.edu::db3ab93e-d6ed-46d3-93a1-fcb72f7b5305" providerId="AD" clId="Web-{573D804F-D6FA-7D2C-8A44-252E972141D9}"/>
    <pc:docChg chg="modSld">
      <pc:chgData name="Nguyen, Long" userId="S::long.nguyen@ttu.edu::db3ab93e-d6ed-46d3-93a1-fcb72f7b5305" providerId="AD" clId="Web-{573D804F-D6FA-7D2C-8A44-252E972141D9}" dt="2020-10-05T02:21:54.168" v="3" actId="1076"/>
      <pc:docMkLst>
        <pc:docMk/>
      </pc:docMkLst>
      <pc:sldChg chg="addSp modSp">
        <pc:chgData name="Nguyen, Long" userId="S::long.nguyen@ttu.edu::db3ab93e-d6ed-46d3-93a1-fcb72f7b5305" providerId="AD" clId="Web-{573D804F-D6FA-7D2C-8A44-252E972141D9}" dt="2020-10-05T02:21:54.168" v="3" actId="1076"/>
        <pc:sldMkLst>
          <pc:docMk/>
          <pc:sldMk cId="2799285681" sldId="694"/>
        </pc:sldMkLst>
        <pc:spChg chg="mod">
          <ac:chgData name="Nguyen, Long" userId="S::long.nguyen@ttu.edu::db3ab93e-d6ed-46d3-93a1-fcb72f7b5305" providerId="AD" clId="Web-{573D804F-D6FA-7D2C-8A44-252E972141D9}" dt="2020-10-05T02:21:20.103" v="1" actId="20577"/>
          <ac:spMkLst>
            <pc:docMk/>
            <pc:sldMk cId="2799285681" sldId="694"/>
            <ac:spMk id="4" creationId="{33C97E9D-9530-4422-B945-543A0333F9AC}"/>
          </ac:spMkLst>
        </pc:spChg>
        <pc:spChg chg="add mod">
          <ac:chgData name="Nguyen, Long" userId="S::long.nguyen@ttu.edu::db3ab93e-d6ed-46d3-93a1-fcb72f7b5305" providerId="AD" clId="Web-{573D804F-D6FA-7D2C-8A44-252E972141D9}" dt="2020-10-05T02:21:54.168" v="3" actId="1076"/>
          <ac:spMkLst>
            <pc:docMk/>
            <pc:sldMk cId="2799285681" sldId="694"/>
            <ac:spMk id="6" creationId="{35053755-9833-46FA-A526-EA8B0C881C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10/4/2020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4A97E5A-77C6-4751-BA11-8F6031728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140" y="894270"/>
            <a:ext cx="7913235" cy="2342706"/>
          </a:xfrm>
          <a:effectLst/>
        </p:spPr>
        <p:txBody>
          <a:bodyPr/>
          <a:lstStyle/>
          <a:p>
            <a:pPr algn="l"/>
            <a:r>
              <a:rPr lang="en-US" sz="4400" b="1" dirty="0">
                <a:solidFill>
                  <a:srgbClr val="B30000"/>
                </a:solidFill>
              </a:rPr>
              <a:t>ENGR 1330</a:t>
            </a:r>
            <a:br>
              <a:rPr lang="en-US" sz="4400" b="1" dirty="0">
                <a:solidFill>
                  <a:srgbClr val="B30000"/>
                </a:solidFill>
              </a:rPr>
            </a:br>
            <a:r>
              <a:rPr lang="en-US" sz="4400" b="1" dirty="0">
                <a:solidFill>
                  <a:srgbClr val="B30000"/>
                </a:solidFill>
              </a:rPr>
              <a:t>Computational Thinking with Data Science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C0BBC-84C9-4A9F-96F1-0D558D253719}"/>
              </a:ext>
            </a:extLst>
          </p:cNvPr>
          <p:cNvSpPr txBox="1"/>
          <p:nvPr/>
        </p:nvSpPr>
        <p:spPr>
          <a:xfrm>
            <a:off x="577880" y="3435212"/>
            <a:ext cx="748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0F7B72-35A9-4742-8EC5-2E698C88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02" y="1608386"/>
            <a:ext cx="8026647" cy="1805035"/>
          </a:xfrm>
        </p:spPr>
        <p:txBody>
          <a:bodyPr/>
          <a:lstStyle/>
          <a:p>
            <a:r>
              <a:rPr lang="en-US" dirty="0"/>
              <a:t>Experiments: 705 purple out of 929 plants</a:t>
            </a:r>
          </a:p>
          <a:p>
            <a:r>
              <a:rPr lang="en-US" dirty="0"/>
              <a:t>Hypothesis: Pea Flowers (purple or white) will produce 75% chance purple and 25% white,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48164-4BF8-4A29-A257-E7CADB0D5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6C8984-498A-4478-AD3E-11E76CDB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Assessing Models: Mendel’s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75527-096B-4D26-B831-5435DEA78BB2}"/>
              </a:ext>
            </a:extLst>
          </p:cNvPr>
          <p:cNvSpPr txBox="1"/>
          <p:nvPr/>
        </p:nvSpPr>
        <p:spPr>
          <a:xfrm>
            <a:off x="2229295" y="4120290"/>
            <a:ext cx="50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the model true (supported by the data)?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BBB17-5655-40F2-AFA8-4AC08E106479}"/>
              </a:ext>
            </a:extLst>
          </p:cNvPr>
          <p:cNvSpPr txBox="1"/>
          <p:nvPr/>
        </p:nvSpPr>
        <p:spPr>
          <a:xfrm>
            <a:off x="7156658" y="1638683"/>
            <a:ext cx="134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(75.88%)</a:t>
            </a:r>
          </a:p>
        </p:txBody>
      </p:sp>
    </p:spTree>
    <p:extLst>
      <p:ext uri="{BB962C8B-B14F-4D97-AF65-F5344CB8AC3E}">
        <p14:creationId xmlns:p14="http://schemas.microsoft.com/office/powerpoint/2010/main" val="141777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0F7B72-35A9-4742-8EC5-2E698C88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02" y="1608386"/>
            <a:ext cx="8026647" cy="1805035"/>
          </a:xfrm>
        </p:spPr>
        <p:txBody>
          <a:bodyPr/>
          <a:lstStyle/>
          <a:p>
            <a:r>
              <a:rPr lang="en-US" dirty="0"/>
              <a:t>Experiments: 705 purple out of 929 plants</a:t>
            </a:r>
          </a:p>
          <a:p>
            <a:r>
              <a:rPr lang="en-US" dirty="0"/>
              <a:t>Hypothesis: Pea Flowers (purple or white) will produce 75% chance purple and 25% white,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48164-4BF8-4A29-A257-E7CADB0D5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6C8984-498A-4478-AD3E-11E76CDB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Assessing Models: Mendel’s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0763A-D950-4531-9EC5-C737ED793EC8}"/>
              </a:ext>
            </a:extLst>
          </p:cNvPr>
          <p:cNvSpPr txBox="1"/>
          <p:nvPr/>
        </p:nvSpPr>
        <p:spPr>
          <a:xfrm>
            <a:off x="1068261" y="4464784"/>
            <a:ext cx="8026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1: Simulate the model</a:t>
            </a:r>
          </a:p>
          <a:p>
            <a:r>
              <a:rPr lang="en-US" sz="2000" dirty="0"/>
              <a:t>Step 2: Verify how the data generated by the model</a:t>
            </a:r>
          </a:p>
          <a:p>
            <a:r>
              <a:rPr lang="en-US" sz="2000" dirty="0"/>
              <a:t>            (Compare simulated data vs actual experiments of Mendel)</a:t>
            </a:r>
          </a:p>
          <a:p>
            <a:r>
              <a:rPr lang="en-US" sz="2000" dirty="0"/>
              <a:t>Step 3. Make 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2B0E8-D52D-4564-B0D3-DE792515902F}"/>
              </a:ext>
            </a:extLst>
          </p:cNvPr>
          <p:cNvSpPr txBox="1"/>
          <p:nvPr/>
        </p:nvSpPr>
        <p:spPr>
          <a:xfrm>
            <a:off x="2037270" y="3503670"/>
            <a:ext cx="50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the model true (supported by the data)?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25E79-B123-41CB-8A79-131649B159CA}"/>
              </a:ext>
            </a:extLst>
          </p:cNvPr>
          <p:cNvSpPr txBox="1"/>
          <p:nvPr/>
        </p:nvSpPr>
        <p:spPr>
          <a:xfrm>
            <a:off x="7156658" y="1638683"/>
            <a:ext cx="134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(75.88%)</a:t>
            </a:r>
          </a:p>
        </p:txBody>
      </p:sp>
    </p:spTree>
    <p:extLst>
      <p:ext uri="{BB962C8B-B14F-4D97-AF65-F5344CB8AC3E}">
        <p14:creationId xmlns:p14="http://schemas.microsoft.com/office/powerpoint/2010/main" val="422583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AB00F-C31C-4613-94F9-82E84E871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7F61E6-C9E6-4961-BED2-2D30BD7E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Assessing Models: Mendel’s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86300-3DB5-42F2-9702-EE38308F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90" y="1239915"/>
            <a:ext cx="4536200" cy="2957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612E4F-C748-42FE-A46E-A4662328FF95}"/>
              </a:ext>
            </a:extLst>
          </p:cNvPr>
          <p:cNvSpPr txBox="1"/>
          <p:nvPr/>
        </p:nvSpPr>
        <p:spPr>
          <a:xfrm>
            <a:off x="923926" y="4427530"/>
            <a:ext cx="683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=&gt; Observed distance (0.888) is supported by the model </a:t>
            </a:r>
          </a:p>
        </p:txBody>
      </p:sp>
    </p:spTree>
    <p:extLst>
      <p:ext uri="{BB962C8B-B14F-4D97-AF65-F5344CB8AC3E}">
        <p14:creationId xmlns:p14="http://schemas.microsoft.com/office/powerpoint/2010/main" val="95322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0E0BE-87EE-428A-994F-1A5774BA2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829DEB-6961-460A-8285-DF341C57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Hypotheses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35EB904-40DE-434A-A93D-D203F0A7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02" y="1608386"/>
            <a:ext cx="8026647" cy="1805035"/>
          </a:xfrm>
        </p:spPr>
        <p:txBody>
          <a:bodyPr/>
          <a:lstStyle/>
          <a:p>
            <a:r>
              <a:rPr lang="en-US" dirty="0"/>
              <a:t>Experiments: 705 purple out of 929 plants</a:t>
            </a:r>
          </a:p>
          <a:p>
            <a:r>
              <a:rPr lang="en-US" dirty="0"/>
              <a:t>Hypothesis: Pea Flowers (purple or white) will produce 75% chance purple and 25% white,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34E84-AB12-4829-9824-8A5C685F7818}"/>
              </a:ext>
            </a:extLst>
          </p:cNvPr>
          <p:cNvSpPr txBox="1"/>
          <p:nvPr/>
        </p:nvSpPr>
        <p:spPr>
          <a:xfrm>
            <a:off x="769905" y="3444580"/>
            <a:ext cx="718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Null Hypothesis</a:t>
            </a:r>
            <a:r>
              <a:rPr lang="en-US" sz="2000" dirty="0"/>
              <a:t>	: p = 0.75</a:t>
            </a:r>
          </a:p>
          <a:p>
            <a:r>
              <a:rPr lang="en-US" sz="2000" b="1" dirty="0"/>
              <a:t>Alternative</a:t>
            </a:r>
            <a:r>
              <a:rPr lang="en-US" sz="2000" dirty="0"/>
              <a:t>		: p != 0.75 </a:t>
            </a:r>
          </a:p>
        </p:txBody>
      </p:sp>
    </p:spTree>
    <p:extLst>
      <p:ext uri="{BB962C8B-B14F-4D97-AF65-F5344CB8AC3E}">
        <p14:creationId xmlns:p14="http://schemas.microsoft.com/office/powerpoint/2010/main" val="59905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54417-575A-4D16-A4BA-4E1055BA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470490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Null hypothesis (H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is the statement of equality (&gt;=, =, &lt;=). </a:t>
            </a:r>
          </a:p>
          <a:p>
            <a:pPr marL="230187" lvl="1" indent="0">
              <a:buNone/>
            </a:pPr>
            <a:r>
              <a:rPr lang="en-US" dirty="0"/>
              <a:t>=&gt; Data were generated at random under clearly specified assumption about the randomness. </a:t>
            </a:r>
          </a:p>
          <a:p>
            <a:pPr marL="230187" lvl="1" indent="0">
              <a:buNone/>
            </a:pPr>
            <a:r>
              <a:rPr lang="en-US" dirty="0"/>
              <a:t>=&gt; you can simulate the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Alternative hypothesis (H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: is the statement of inequality or other than null (&lt;, &gt;, ≠). </a:t>
            </a:r>
          </a:p>
          <a:p>
            <a:pPr marL="0" indent="0">
              <a:buNone/>
            </a:pPr>
            <a:r>
              <a:rPr lang="en-US" dirty="0"/>
              <a:t>   =&gt; Some reason other than chance made the data differ from simulation.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F7A90-1380-44E6-903E-BB3DA348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C97E9D-9530-4422-B945-543A033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3755-9833-46FA-A526-EA8B0C881CEC}"/>
              </a:ext>
            </a:extLst>
          </p:cNvPr>
          <p:cNvSpPr txBox="1"/>
          <p:nvPr/>
        </p:nvSpPr>
        <p:spPr>
          <a:xfrm>
            <a:off x="1150905" y="5297625"/>
            <a:ext cx="7181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Null Hypothesis</a:t>
            </a:r>
            <a:r>
              <a:rPr lang="en-US" sz="2000" dirty="0"/>
              <a:t>	: p = 0.75</a:t>
            </a:r>
          </a:p>
          <a:p>
            <a:r>
              <a:rPr lang="en-US" sz="2000" b="1" dirty="0"/>
              <a:t>Alternative</a:t>
            </a:r>
            <a:r>
              <a:rPr lang="en-US" sz="2000" dirty="0"/>
              <a:t>		: p != 0.75 </a:t>
            </a:r>
          </a:p>
        </p:txBody>
      </p:sp>
    </p:spTree>
    <p:extLst>
      <p:ext uri="{BB962C8B-B14F-4D97-AF65-F5344CB8AC3E}">
        <p14:creationId xmlns:p14="http://schemas.microsoft.com/office/powerpoint/2010/main" val="279928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54417-575A-4D16-A4BA-4E1055BA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424404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 statistic</a:t>
            </a:r>
            <a:r>
              <a:rPr lang="en-US" dirty="0"/>
              <a:t>: is a statistic that we use to make decision. </a:t>
            </a:r>
          </a:p>
          <a:p>
            <a:pPr marL="0" indent="0">
              <a:buNone/>
            </a:pPr>
            <a:r>
              <a:rPr lang="en-US" dirty="0"/>
              <a:t>     Ex. |p-0.75|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P-value: </a:t>
            </a:r>
            <a:r>
              <a:rPr lang="en-US" dirty="0"/>
              <a:t>p-value of a test is the chance, based on the model in the null hypothesis, that the </a:t>
            </a:r>
            <a:r>
              <a:rPr lang="en-US" dirty="0">
                <a:solidFill>
                  <a:srgbClr val="FF0000"/>
                </a:solidFill>
              </a:rPr>
              <a:t>test statistic </a:t>
            </a:r>
            <a:r>
              <a:rPr lang="en-US" dirty="0"/>
              <a:t>will be </a:t>
            </a:r>
            <a:r>
              <a:rPr lang="en-US" dirty="0">
                <a:solidFill>
                  <a:srgbClr val="FF0000"/>
                </a:solidFill>
              </a:rPr>
              <a:t>equal to the observed value </a:t>
            </a:r>
            <a:r>
              <a:rPr lang="en-US" dirty="0"/>
              <a:t>or even further in the direction that </a:t>
            </a:r>
            <a:r>
              <a:rPr lang="en-US" dirty="0">
                <a:solidFill>
                  <a:srgbClr val="FF0000"/>
                </a:solidFill>
              </a:rPr>
              <a:t>supports the alternative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Significant level (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/>
              <a:t>How you are willing to committing errors. Usually </a:t>
            </a:r>
            <a:r>
              <a:rPr lang="en-US"/>
              <a:t>it equals to 0.05</a:t>
            </a:r>
            <a:endParaRPr lang="en-US" dirty="0"/>
          </a:p>
          <a:p>
            <a:pPr marL="230187" lvl="1" indent="0">
              <a:buNone/>
            </a:pPr>
            <a:r>
              <a:rPr lang="en-US" dirty="0"/>
              <a:t> 	p-value &lt;= α:  Reject null hypothesis</a:t>
            </a:r>
          </a:p>
          <a:p>
            <a:pPr marL="230187" lvl="1" indent="0">
              <a:buNone/>
            </a:pPr>
            <a:r>
              <a:rPr lang="en-US" dirty="0"/>
              <a:t>	p-value &gt; α: Fail to reject null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F7A90-1380-44E6-903E-BB3DA348D3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C97E9D-9530-4422-B945-543A0333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and Uncertainty</a:t>
            </a:r>
          </a:p>
        </p:txBody>
      </p:sp>
    </p:spTree>
    <p:extLst>
      <p:ext uri="{BB962C8B-B14F-4D97-AF65-F5344CB8AC3E}">
        <p14:creationId xmlns:p14="http://schemas.microsoft.com/office/powerpoint/2010/main" val="344311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AB9E27-8D7B-4E74-B522-E4A43513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1</a:t>
            </a:r>
            <a:r>
              <a:rPr lang="en-US" dirty="0"/>
              <a:t>: Define the hypotheses (Null hypothesis and alternative hypothesis)</a:t>
            </a:r>
          </a:p>
          <a:p>
            <a:r>
              <a:rPr lang="en-US" u="sng" dirty="0"/>
              <a:t>Step 2</a:t>
            </a:r>
            <a:r>
              <a:rPr lang="en-US" dirty="0"/>
              <a:t>: Define test statistic</a:t>
            </a:r>
          </a:p>
          <a:p>
            <a:r>
              <a:rPr lang="en-US" u="sng" dirty="0"/>
              <a:t>Step 3</a:t>
            </a:r>
            <a:r>
              <a:rPr lang="en-US" dirty="0"/>
              <a:t>: Draw the distribution of the test statistic under assumption of null hypothesis.</a:t>
            </a:r>
          </a:p>
          <a:p>
            <a:r>
              <a:rPr lang="en-US" u="sng" dirty="0"/>
              <a:t>Step 4</a:t>
            </a:r>
            <a:r>
              <a:rPr lang="en-US" dirty="0"/>
              <a:t>: State the conclusion with p-value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7D3FA-F2DD-41DF-862B-F5565FF4E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E261C-AEA3-47ED-A6C2-570BC8A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for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1074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096" y="1066800"/>
            <a:ext cx="8257074" cy="1901340"/>
          </a:xfrm>
        </p:spPr>
        <p:txBody>
          <a:bodyPr/>
          <a:lstStyle/>
          <a:p>
            <a:pPr marL="0" indent="0" algn="just">
              <a:spcBef>
                <a:spcPts val="2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Quiz 2: </a:t>
            </a:r>
            <a:r>
              <a:rPr lang="en-US" dirty="0"/>
              <a:t>Week of October 12, 2020</a:t>
            </a:r>
          </a:p>
          <a:p>
            <a:pPr marL="230187" lvl="1" indent="0" algn="just">
              <a:spcBef>
                <a:spcPts val="0"/>
              </a:spcBef>
              <a:buNone/>
            </a:pPr>
            <a:r>
              <a:rPr lang="en-US" dirty="0"/>
              <a:t>Will be via blackboard, 2-3 questions.</a:t>
            </a:r>
          </a:p>
          <a:p>
            <a:pPr marL="230187" lvl="1" indent="0" algn="just"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Midterm 2</a:t>
            </a:r>
            <a:r>
              <a:rPr lang="en-US" dirty="0"/>
              <a:t>: Week of October 19, 2020</a:t>
            </a:r>
          </a:p>
          <a:p>
            <a:pPr marL="230187" lvl="1" indent="0" algn="just">
              <a:spcBef>
                <a:spcPts val="0"/>
              </a:spcBef>
              <a:buNone/>
            </a:pPr>
            <a:r>
              <a:rPr lang="en-US" dirty="0"/>
              <a:t>Will be via blackboard. Two parts like midterm 1.</a:t>
            </a:r>
          </a:p>
          <a:p>
            <a:pPr marL="230187" lvl="1" indent="0" algn="just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Exams</a:t>
            </a:r>
          </a:p>
        </p:txBody>
      </p:sp>
    </p:spTree>
    <p:extLst>
      <p:ext uri="{BB962C8B-B14F-4D97-AF65-F5344CB8AC3E}">
        <p14:creationId xmlns:p14="http://schemas.microsoft.com/office/powerpoint/2010/main" val="409746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096" y="1066800"/>
            <a:ext cx="8257074" cy="2899870"/>
          </a:xfrm>
        </p:spPr>
        <p:txBody>
          <a:bodyPr/>
          <a:lstStyle/>
          <a:p>
            <a:pPr marL="457200" indent="-457200" algn="just">
              <a:spcBef>
                <a:spcPts val="1500"/>
              </a:spcBef>
              <a:buFont typeface="+mj-lt"/>
              <a:buAutoNum type="arabicPeriod"/>
            </a:pPr>
            <a:r>
              <a:rPr lang="en-US" dirty="0"/>
              <a:t>Concept of hypothesis testing</a:t>
            </a:r>
          </a:p>
          <a:p>
            <a:pPr marL="457200" indent="-457200" algn="just">
              <a:spcBef>
                <a:spcPts val="1500"/>
              </a:spcBef>
              <a:buFont typeface="+mj-lt"/>
              <a:buAutoNum type="arabicPeriod"/>
            </a:pPr>
            <a:r>
              <a:rPr lang="en-US" dirty="0"/>
              <a:t>Assessing models with examples</a:t>
            </a:r>
          </a:p>
          <a:p>
            <a:pPr marL="457200" indent="-457200" algn="just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Hypotheses</a:t>
            </a:r>
          </a:p>
          <a:p>
            <a:pPr marL="457200" indent="-457200" algn="just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P-value, Type 1, Type 2 errors</a:t>
            </a:r>
          </a:p>
          <a:p>
            <a:pPr marL="0" indent="0" algn="just">
              <a:spcBef>
                <a:spcPts val="2000"/>
              </a:spcBef>
              <a:buNone/>
            </a:pPr>
            <a:endParaRPr lang="en-US" dirty="0"/>
          </a:p>
          <a:p>
            <a:pPr lvl="1" algn="just">
              <a:spcBef>
                <a:spcPts val="0"/>
              </a:spcBef>
            </a:pPr>
            <a:endParaRPr lang="en-US" sz="800" dirty="0"/>
          </a:p>
          <a:p>
            <a:pPr lvl="1" algn="just">
              <a:spcBef>
                <a:spcPts val="0"/>
              </a:spcBef>
            </a:pPr>
            <a:endParaRPr lang="en-US" dirty="0"/>
          </a:p>
          <a:p>
            <a:pPr marL="230187" lvl="1" indent="0" algn="just">
              <a:spcBef>
                <a:spcPts val="0"/>
              </a:spcBef>
              <a:buNone/>
            </a:pPr>
            <a:endParaRPr lang="en-US" dirty="0">
              <a:solidFill>
                <a:srgbClr val="008000"/>
              </a:solidFill>
            </a:endParaRPr>
          </a:p>
          <a:p>
            <a:pPr marL="230187" lvl="1" indent="0" algn="just">
              <a:spcBef>
                <a:spcPts val="0"/>
              </a:spcBef>
              <a:buNone/>
            </a:pPr>
            <a:endParaRPr lang="en-US" dirty="0"/>
          </a:p>
          <a:p>
            <a:pPr marL="230187" lvl="1" indent="0" algn="just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088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BE5B13-0E12-4B25-B5F2-4990CE76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establish hypothesis</a:t>
            </a:r>
          </a:p>
          <a:p>
            <a:r>
              <a:rPr lang="en-US" dirty="0"/>
              <a:t>Perform testing and making conclusion on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10587-A33E-4CEF-9FCE-66942F105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9E221F-8E32-4B0A-AC20-DF4BEF51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08066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51" y="1316724"/>
            <a:ext cx="8372292" cy="4570195"/>
          </a:xfrm>
        </p:spPr>
        <p:txBody>
          <a:bodyPr/>
          <a:lstStyle/>
          <a:p>
            <a:r>
              <a:rPr lang="en-US" dirty="0"/>
              <a:t>Hypothesis: is an educated guess or some sort of claim</a:t>
            </a:r>
          </a:p>
          <a:p>
            <a:r>
              <a:rPr lang="en-US" dirty="0"/>
              <a:t>Claim: is some sort of statement</a:t>
            </a:r>
          </a:p>
          <a:p>
            <a:r>
              <a:rPr lang="en-US" dirty="0"/>
              <a:t>Testing: To see whether something is valid</a:t>
            </a:r>
          </a:p>
          <a:p>
            <a:r>
              <a:rPr lang="en-US" dirty="0"/>
              <a:t>Hypothesis testing</a:t>
            </a:r>
            <a:r>
              <a:rPr lang="en-US" dirty="0">
                <a:highlight>
                  <a:srgbClr val="FFFF00"/>
                </a:highlight>
              </a:rPr>
              <a:t>: testing whether a claim 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35622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38CC1-B94E-4620-B004-1F2852CC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431940"/>
            <a:ext cx="8026647" cy="34180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Most people get their jobs through networking.</a:t>
            </a:r>
          </a:p>
          <a:p>
            <a:pPr marL="230187" lvl="1" indent="0">
              <a:buNone/>
            </a:pPr>
            <a:r>
              <a:rPr lang="en-US" dirty="0"/>
              <a:t>	Dealing with proportion</a:t>
            </a:r>
          </a:p>
          <a:p>
            <a:pPr marL="230187" lvl="1" indent="0">
              <a:buNone/>
            </a:pPr>
            <a:r>
              <a:rPr lang="en-US" dirty="0"/>
              <a:t>	p &gt; 0.50</a:t>
            </a:r>
          </a:p>
          <a:p>
            <a:pPr marL="230187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average payload of trucks is 18,000 </a:t>
            </a:r>
            <a:r>
              <a:rPr lang="en-US" dirty="0" err="1"/>
              <a:t>lbs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Dealing with mean</a:t>
            </a:r>
          </a:p>
          <a:p>
            <a:pPr marL="0" indent="0">
              <a:buNone/>
            </a:pPr>
            <a:r>
              <a:rPr lang="en-US" dirty="0"/>
              <a:t>	µ = 18,000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A4105-C1F9-47F0-85C7-5D47703D8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DE77C4-C371-41D9-8347-E10C8437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C2F9E-66CF-4B54-BC5B-F1EE342AD1D6}"/>
              </a:ext>
            </a:extLst>
          </p:cNvPr>
          <p:cNvSpPr txBox="1"/>
          <p:nvPr/>
        </p:nvSpPr>
        <p:spPr>
          <a:xfrm>
            <a:off x="923925" y="5195630"/>
            <a:ext cx="7296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However: A claim may be true or false. We need to test the claim!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5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4C0D0-DC00-42B1-A57F-0CBE8C19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assumption of the claim. If the probability of the assumption is </a:t>
            </a:r>
            <a:r>
              <a:rPr lang="en-US" dirty="0">
                <a:highlight>
                  <a:srgbClr val="FFFF00"/>
                </a:highlight>
              </a:rPr>
              <a:t>really small </a:t>
            </a:r>
            <a:r>
              <a:rPr lang="en-US" dirty="0"/>
              <a:t>=&gt; The </a:t>
            </a:r>
            <a:r>
              <a:rPr lang="en-US" dirty="0">
                <a:highlight>
                  <a:srgbClr val="FFFF00"/>
                </a:highlight>
              </a:rPr>
              <a:t>claim is properly wrong.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A41E32-27A9-440F-A36D-050A88295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2D7C10-62F6-42F1-8C31-CCD1B0C7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Event Rule</a:t>
            </a:r>
          </a:p>
        </p:txBody>
      </p:sp>
    </p:spTree>
    <p:extLst>
      <p:ext uri="{BB962C8B-B14F-4D97-AF65-F5344CB8AC3E}">
        <p14:creationId xmlns:p14="http://schemas.microsoft.com/office/powerpoint/2010/main" val="196038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D0FB9F-280D-4A58-B3BC-525AA5DA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41" y="1066800"/>
            <a:ext cx="8717934" cy="2246985"/>
          </a:xfrm>
        </p:spPr>
        <p:txBody>
          <a:bodyPr/>
          <a:lstStyle/>
          <a:p>
            <a:r>
              <a:rPr lang="en-US" dirty="0"/>
              <a:t>Studied 100 couples using fertility drug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52/100 had girls. Is the number big enough to prove the drug works 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97/100 had girls?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4497E-5D9F-43E7-8B78-6066D70CE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881516-77F5-40D3-A41E-F0CC18DF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small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D52F7-BC92-4498-901A-FC02577C26DD}"/>
              </a:ext>
            </a:extLst>
          </p:cNvPr>
          <p:cNvSpPr txBox="1"/>
          <p:nvPr/>
        </p:nvSpPr>
        <p:spPr>
          <a:xfrm>
            <a:off x="462665" y="4389125"/>
            <a:ext cx="852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will answer our hypotheses, basing our conclusion on random samples and empirical distributions.  </a:t>
            </a:r>
          </a:p>
        </p:txBody>
      </p:sp>
    </p:spTree>
    <p:extLst>
      <p:ext uri="{BB962C8B-B14F-4D97-AF65-F5344CB8AC3E}">
        <p14:creationId xmlns:p14="http://schemas.microsoft.com/office/powerpoint/2010/main" val="339371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E7F7D-4168-4161-909B-6C2C36F9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2752110"/>
            <a:ext cx="8026647" cy="3341236"/>
          </a:xfrm>
        </p:spPr>
        <p:txBody>
          <a:bodyPr/>
          <a:lstStyle/>
          <a:p>
            <a:r>
              <a:rPr lang="en-US" u="sng" dirty="0"/>
              <a:t>Goal</a:t>
            </a:r>
            <a:r>
              <a:rPr lang="en-US" dirty="0"/>
              <a:t>: Decide data models are good or not.</a:t>
            </a:r>
          </a:p>
          <a:p>
            <a:r>
              <a:rPr lang="en-US" u="sng" dirty="0"/>
              <a:t>Method</a:t>
            </a:r>
            <a:r>
              <a:rPr lang="en-US" dirty="0"/>
              <a:t>: </a:t>
            </a:r>
          </a:p>
          <a:p>
            <a:pPr marL="687387" lvl="1" indent="-457200">
              <a:buFont typeface="+mj-lt"/>
              <a:buAutoNum type="arabicPeriod"/>
            </a:pPr>
            <a:r>
              <a:rPr lang="en-US" dirty="0"/>
              <a:t>Simulate the model, and generate simulated data</a:t>
            </a:r>
          </a:p>
          <a:p>
            <a:pPr marL="687387" lvl="1" indent="-457200">
              <a:buFont typeface="+mj-lt"/>
              <a:buAutoNum type="arabicPeriod"/>
            </a:pPr>
            <a:r>
              <a:rPr lang="en-US" dirty="0"/>
              <a:t>Compare with actual data</a:t>
            </a:r>
          </a:p>
          <a:p>
            <a:pPr marL="687387" lvl="1" indent="-457200">
              <a:buFont typeface="+mj-lt"/>
              <a:buAutoNum type="arabicPeriod"/>
            </a:pPr>
            <a:r>
              <a:rPr lang="en-US" dirty="0"/>
              <a:t>Make conclusion about the assumption.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96685-9244-420B-AF6D-3214592E9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A59C5F-B975-40D9-843D-73AE39AF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Data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B2231-4C74-4AC2-B061-9AAE341DD0A7}"/>
              </a:ext>
            </a:extLst>
          </p:cNvPr>
          <p:cNvSpPr txBox="1"/>
          <p:nvPr/>
        </p:nvSpPr>
        <p:spPr>
          <a:xfrm>
            <a:off x="578679" y="1208064"/>
            <a:ext cx="814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In data science, a "model" is a set of assumptions about data. Often, models include assumptions about chance processes used to generate data.</a:t>
            </a:r>
          </a:p>
        </p:txBody>
      </p:sp>
    </p:spTree>
    <p:extLst>
      <p:ext uri="{BB962C8B-B14F-4D97-AF65-F5344CB8AC3E}">
        <p14:creationId xmlns:p14="http://schemas.microsoft.com/office/powerpoint/2010/main" val="4038035896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115709</TotalTime>
  <Words>723</Words>
  <Application>Microsoft Office PowerPoint</Application>
  <PresentationFormat>On-screen Show (4:3)</PresentationFormat>
  <Paragraphs>105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ONR_Theme</vt:lpstr>
      <vt:lpstr>ENGR 1330 Computational Thinking with Data Science</vt:lpstr>
      <vt:lpstr>Coming Exams</vt:lpstr>
      <vt:lpstr>Outline</vt:lpstr>
      <vt:lpstr>Objective</vt:lpstr>
      <vt:lpstr>Concept of Hypothesis Testing</vt:lpstr>
      <vt:lpstr>Examples of Claim</vt:lpstr>
      <vt:lpstr>Rare Event Rule</vt:lpstr>
      <vt:lpstr>Examples of small event</vt:lpstr>
      <vt:lpstr>Assessing Data Models</vt:lpstr>
      <vt:lpstr>Assessing Models: Mendel’s Model</vt:lpstr>
      <vt:lpstr>Assessing Models: Mendel’s Model</vt:lpstr>
      <vt:lpstr>Assessing Models: Mendel’s Model</vt:lpstr>
      <vt:lpstr>Examples of Hypotheses</vt:lpstr>
      <vt:lpstr>Hypotheses</vt:lpstr>
      <vt:lpstr>Decision and Uncertainty</vt:lpstr>
      <vt:lpstr>Framework for Hypothesis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Nguyen, Long</cp:lastModifiedBy>
  <cp:revision>1642</cp:revision>
  <cp:lastPrinted>2020-07-23T19:00:31Z</cp:lastPrinted>
  <dcterms:created xsi:type="dcterms:W3CDTF">2010-10-19T21:02:23Z</dcterms:created>
  <dcterms:modified xsi:type="dcterms:W3CDTF">2020-10-05T02:21:55Z</dcterms:modified>
  <cp:category/>
</cp:coreProperties>
</file>